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6" r:id="rId2"/>
    <p:sldId id="283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82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D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7A8F984-7363-4F49-B660-F2EFABBD811F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E4E137C-6013-4FCE-80F9-DED50420B0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BADF27-84D6-41B3-AF09-B72DC120D1C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9DE3BF-202C-4775-8EBF-3313879F1DE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E90757-3D85-4644-8320-C482E5E9081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28CCED-012D-4F9D-9F3A-5BB9AFC943B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283116-94CF-4D47-9213-0095B482836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2E9F39-3823-4AF6-B76D-B780A514C59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3A6079-A50A-438A-8B96-E6AA0C5262B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A1519C-E5B4-4339-BCED-BB135453CC0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530F43-01A1-469B-B8B3-A947AF1EBE1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C00ADF-29C2-42E7-8B92-43A022AA48A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534BC3-A94B-434D-A8E4-AB19F219368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B219FE-7E54-47B9-85B1-505A6AA8029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DF05AC-DC41-4261-80CF-42A03B3FEDA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F31867-1C0C-4345-870B-CB0DA8D481C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DDFD65-2FFE-4F82-8C8B-FCA8B9D662D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604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81069E-CF79-416B-A860-3E36AFB1851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A9EA93-C245-49B4-BE9F-04EA703CF3A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665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14F012-303B-458C-9E6D-B2B6EACE50E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08433F-DA41-461C-B1F9-70F70525A86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706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02100E-B012-4C08-B200-AA64E3D9E06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727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1C3779-2F9B-4537-B981-71283349C78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425BF1-1FF4-4E61-B5C9-95B118AEF0F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1A06FE-451C-48DB-B796-C94BAD88B7A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8090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BBF0DFB-729C-42ED-B43D-93213979BBAE}" type="slidenum">
              <a:rPr lang="ru-RU" sz="1200">
                <a:latin typeface="Calibri" pitchFamily="34" charset="0"/>
              </a:rPr>
              <a:pPr algn="r"/>
              <a:t>30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59E671-6B42-4E1F-BC6D-D6222991ECC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3A054E-F915-448D-B11B-74B6D1370CB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14CF16-2B28-471C-9C26-C6CA1444A56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B7371E-E5C2-45E1-9080-35E032FCFCB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D06F97-66C9-4AC4-9B5C-F3C32391F11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E07123-6500-4ADC-BA64-D6F11B9EFA6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90678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4802188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3450-8745-47A1-8D75-2D08ABC40BD7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C1689-799A-4D21-AA89-0A2A4D9274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B6B93-1EE0-4C1F-B9D8-A7E7786E0133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5E4B7-8622-457D-B2C3-9DF947122B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AC2EF-228C-4E98-8841-6425AED5DF22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00046-E149-4075-91A3-7F11C4543C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905EF-485A-43C6-8CD4-37AAC2731B7A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08603-CAC3-4E71-A9BA-AB073527A0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90678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3"/>
            <a:ext cx="9144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923D-E3B5-4334-B674-AD144728E215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EBA7D-8A05-449A-8E43-68BFC8D003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09F61-47F8-4F52-8797-CAC8C7B542CA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23863-8376-4F08-83C2-9CDF5505EE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5C841-4B7F-4157-8638-D73C795D7240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73118-116C-4C84-AAE6-0EAB7AB85B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DCA7F-235D-465E-8E14-57B4610426F7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DC466-CB69-4719-90C7-9EA7380F9B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946F2-B10E-4397-B1E3-B5C36D330D12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1EBC5-2F8A-4179-8516-2B17367ED2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CA647-574E-4322-AA94-8632998CB12C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3DB7-CB46-44CE-9898-D286F7B959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662B8-688E-4B02-8CC8-726D690560E6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70CF8-7496-436A-BC86-257FC19A7B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225" y="136525"/>
            <a:ext cx="8869363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80C455-7ADE-46FC-97E4-2C7552EB9887}" type="datetimeFigureOut">
              <a:rPr lang="ru-RU"/>
              <a:pPr>
                <a:defRPr/>
              </a:pPr>
              <a:t>24.11.2019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3EC97A-E96D-4AC1-B671-F6FF4723D3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87" r:id="rId9"/>
    <p:sldLayoutId id="2147483678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fontAlgn="base">
        <a:spcBef>
          <a:spcPct val="20000"/>
        </a:spcBef>
        <a:spcAft>
          <a:spcPct val="0"/>
        </a:spcAft>
        <a:buClr>
          <a:srgbClr val="99987F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rgbClr val="90AC97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5" Type="http://schemas.openxmlformats.org/officeDocument/2006/relationships/slide" Target="slide18.xml"/><Relationship Id="rId4" Type="http://schemas.openxmlformats.org/officeDocument/2006/relationships/slide" Target="slide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04864"/>
            <a:ext cx="4788024" cy="273630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Математическая игра </a:t>
            </a:r>
            <a:b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«Звездный час»</a:t>
            </a:r>
            <a:b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класс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395288" y="5300663"/>
            <a:ext cx="1524000" cy="1295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6557963" y="5300663"/>
            <a:ext cx="1524000" cy="1295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6557963" y="2781300"/>
            <a:ext cx="1524000" cy="1295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95288" y="163513"/>
            <a:ext cx="1524000" cy="1295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708400" y="188913"/>
            <a:ext cx="1524000" cy="1295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708400" y="5300663"/>
            <a:ext cx="1524000" cy="1295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6557963" y="163513"/>
            <a:ext cx="1524000" cy="1295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05E7E8-D93A-4BB1-9ADC-33EF795776ED}"/>
              </a:ext>
            </a:extLst>
          </p:cNvPr>
          <p:cNvSpPr txBox="1"/>
          <p:nvPr/>
        </p:nvSpPr>
        <p:spPr>
          <a:xfrm>
            <a:off x="5364088" y="4365104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Автор:</a:t>
            </a:r>
          </a:p>
          <a:p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Самойлова Наталья Николаевна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- учитель математики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43213" y="1844675"/>
            <a:ext cx="3744912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Архимед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Пифагор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Евклид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Ферма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Галуа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Декарт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Лобачевский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Ньютон </a:t>
            </a:r>
          </a:p>
        </p:txBody>
      </p:sp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87852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7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Ученый, который вычислил отношение длины окружности к диаметру (число пи).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651500" y="2708275"/>
            <a:ext cx="3313113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Архимед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Пифагор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Евклид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Ферма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Галуа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Декарт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Лобачевский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Ньютон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532765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8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Ученый, который написал теорему на полях книги и приписал: «Я нашел удивительное доказательство этой теоремы, но недостаток  места не позволяет мне его здесь провести». И до сих пор эта теорема считается «вызовом прогрессивному человечеству». Кто этот ученый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771775" y="1773238"/>
            <a:ext cx="40322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Архимед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Пифагор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Евклид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Ферма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Галуа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Декарт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Лобачевский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Ньютон </a:t>
            </a:r>
          </a:p>
        </p:txBody>
      </p:sp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323850" y="188913"/>
            <a:ext cx="84963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9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Кто из математиков погиб, от меча римского солдата гордо вскрикнув «Отойди и не тронь моих чертежей».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885113" y="6021388"/>
            <a:ext cx="935037" cy="431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771775" y="2708275"/>
            <a:ext cx="29527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Локоть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Ярд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Пуд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Фунт </a:t>
            </a:r>
          </a:p>
        </p:txBody>
      </p:sp>
      <p:sp>
        <p:nvSpPr>
          <p:cNvPr id="38915" name="TextBox 2"/>
          <p:cNvSpPr txBox="1">
            <a:spLocks noChangeArrowheads="1"/>
          </p:cNvSpPr>
          <p:nvPr/>
        </p:nvSpPr>
        <p:spPr bwMode="auto">
          <a:xfrm>
            <a:off x="755650" y="188913"/>
            <a:ext cx="799306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Вопрос 1</a:t>
            </a:r>
          </a:p>
          <a:p>
            <a:pPr algn="just"/>
            <a:r>
              <a:rPr lang="ru-RU" sz="4400" i="1">
                <a:latin typeface="Times New Roman" pitchFamily="18" charset="0"/>
                <a:cs typeface="Times New Roman" pitchFamily="18" charset="0"/>
              </a:rPr>
              <a:t>Перед вами старинные меры. </a:t>
            </a:r>
          </a:p>
          <a:p>
            <a:pPr algn="just"/>
            <a:r>
              <a:rPr lang="ru-RU" sz="4400" i="1">
                <a:latin typeface="Times New Roman" pitchFamily="18" charset="0"/>
                <a:cs typeface="Times New Roman" pitchFamily="18" charset="0"/>
              </a:rPr>
              <a:t>Нет ли здесь лишней?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059113" y="3716338"/>
            <a:ext cx="29527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Миллиметр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Сантиметр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Фут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Дюйм</a:t>
            </a:r>
          </a:p>
        </p:txBody>
      </p:sp>
      <p:sp>
        <p:nvSpPr>
          <p:cNvPr id="40963" name="TextBox 2"/>
          <p:cNvSpPr txBox="1">
            <a:spLocks noChangeArrowheads="1"/>
          </p:cNvSpPr>
          <p:nvPr/>
        </p:nvSpPr>
        <p:spPr bwMode="auto">
          <a:xfrm>
            <a:off x="179388" y="115888"/>
            <a:ext cx="8713787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2</a:t>
            </a:r>
          </a:p>
          <a:p>
            <a:r>
              <a:rPr lang="ru-RU" sz="4400" i="1">
                <a:latin typeface="Times New Roman" pitchFamily="18" charset="0"/>
                <a:cs typeface="Times New Roman" pitchFamily="18" charset="0"/>
              </a:rPr>
              <a:t>Перед вами старинные длины. </a:t>
            </a:r>
          </a:p>
          <a:p>
            <a:r>
              <a:rPr lang="ru-RU" sz="4400" i="1">
                <a:latin typeface="Times New Roman" pitchFamily="18" charset="0"/>
                <a:cs typeface="Times New Roman" pitchFamily="18" charset="0"/>
              </a:rPr>
              <a:t>По моему, они расположены в порядке возрастания их длин. Так ли это?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43213" y="3357563"/>
            <a:ext cx="439261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Триллион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Квинтиллион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Септиллион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Окталлион </a:t>
            </a:r>
          </a:p>
        </p:txBody>
      </p:sp>
      <p:sp>
        <p:nvSpPr>
          <p:cNvPr id="43011" name="TextBox 2"/>
          <p:cNvSpPr txBox="1">
            <a:spLocks noChangeArrowheads="1"/>
          </p:cNvSpPr>
          <p:nvPr/>
        </p:nvSpPr>
        <p:spPr bwMode="auto">
          <a:xfrm>
            <a:off x="323850" y="260350"/>
            <a:ext cx="8424863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u="sng">
                <a:latin typeface="Times New Roman" pitchFamily="18" charset="0"/>
                <a:cs typeface="Times New Roman" pitchFamily="18" charset="0"/>
              </a:rPr>
              <a:t>Вопрос 3</a:t>
            </a:r>
          </a:p>
          <a:p>
            <a:pPr algn="just"/>
            <a:r>
              <a:rPr lang="ru-RU" sz="4400" i="1">
                <a:latin typeface="Times New Roman" pitchFamily="18" charset="0"/>
                <a:cs typeface="Times New Roman" pitchFamily="18" charset="0"/>
              </a:rPr>
              <a:t>Перед вами названия больших чисел. У какого из данных чисел 24 нуля?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2292350"/>
            <a:ext cx="2457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Пифагор         </a:t>
            </a:r>
          </a:p>
        </p:txBody>
      </p:sp>
      <p:sp>
        <p:nvSpPr>
          <p:cNvPr id="45059" name="TextBox 2"/>
          <p:cNvSpPr txBox="1">
            <a:spLocks noChangeArrowheads="1"/>
          </p:cNvSpPr>
          <p:nvPr/>
        </p:nvSpPr>
        <p:spPr bwMode="auto">
          <a:xfrm>
            <a:off x="1979613" y="188913"/>
            <a:ext cx="5327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u="sng">
                <a:latin typeface="Times New Roman" pitchFamily="18" charset="0"/>
                <a:cs typeface="Times New Roman" pitchFamily="18" charset="0"/>
              </a:rPr>
              <a:t>Вопрос 4</a:t>
            </a:r>
          </a:p>
          <a:p>
            <a:pPr algn="just"/>
            <a:r>
              <a:rPr lang="ru-RU" sz="2800" i="1">
                <a:latin typeface="Times New Roman" pitchFamily="18" charset="0"/>
                <a:cs typeface="Times New Roman" pitchFamily="18" charset="0"/>
              </a:rPr>
              <a:t>Перед вами имена и фотографии математиков. Правильно ли они расположены.</a:t>
            </a:r>
          </a:p>
        </p:txBody>
      </p:sp>
      <p:pic>
        <p:nvPicPr>
          <p:cNvPr id="45060" name="Picture 2" descr="C:\Users\User\Desktop\евкли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284538"/>
            <a:ext cx="2278062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4" descr="C:\Users\User\Desktop\декар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284538"/>
            <a:ext cx="2087562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5" descr="C:\Users\User\Desktop\лобачевский.jpg"/>
          <p:cNvPicPr>
            <a:picLocks noChangeAspect="1" noChangeArrowheads="1"/>
          </p:cNvPicPr>
          <p:nvPr/>
        </p:nvPicPr>
        <p:blipFill>
          <a:blip r:embed="rId5"/>
          <a:srcRect b="11285"/>
          <a:stretch>
            <a:fillRect/>
          </a:stretch>
        </p:blipFill>
        <p:spPr bwMode="auto">
          <a:xfrm>
            <a:off x="6810375" y="3284538"/>
            <a:ext cx="2154238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606675" y="2292350"/>
            <a:ext cx="2109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2. Евклид          </a:t>
            </a:r>
          </a:p>
        </p:txBody>
      </p:sp>
      <p:sp>
        <p:nvSpPr>
          <p:cNvPr id="45064" name="TextBox 9"/>
          <p:cNvSpPr txBox="1">
            <a:spLocks noChangeArrowheads="1"/>
          </p:cNvSpPr>
          <p:nvPr/>
        </p:nvSpPr>
        <p:spPr bwMode="auto">
          <a:xfrm>
            <a:off x="4530725" y="2292350"/>
            <a:ext cx="2279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3. Декарт         </a:t>
            </a:r>
          </a:p>
        </p:txBody>
      </p:sp>
      <p:sp>
        <p:nvSpPr>
          <p:cNvPr id="45065" name="TextBox 10"/>
          <p:cNvSpPr txBox="1">
            <a:spLocks noChangeArrowheads="1"/>
          </p:cNvSpPr>
          <p:nvPr/>
        </p:nvSpPr>
        <p:spPr bwMode="auto">
          <a:xfrm>
            <a:off x="6227763" y="2292350"/>
            <a:ext cx="3035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4. Лобачевский        </a:t>
            </a:r>
          </a:p>
        </p:txBody>
      </p:sp>
      <p:pic>
        <p:nvPicPr>
          <p:cNvPr id="4506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57450" y="3284538"/>
            <a:ext cx="2259013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132138" y="3357563"/>
            <a:ext cx="29527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Ольга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Мария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Виктория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Софья</a:t>
            </a: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755650" y="188913"/>
            <a:ext cx="80645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u="sng">
                <a:latin typeface="Times New Roman" pitchFamily="18" charset="0"/>
                <a:cs typeface="Times New Roman" pitchFamily="18" charset="0"/>
              </a:rPr>
              <a:t>Вопрос 5</a:t>
            </a:r>
          </a:p>
          <a:p>
            <a:pPr algn="just"/>
            <a:r>
              <a:rPr lang="ru-RU" sz="3600" i="1">
                <a:latin typeface="Times New Roman" pitchFamily="18" charset="0"/>
                <a:cs typeface="Times New Roman" pitchFamily="18" charset="0"/>
              </a:rPr>
              <a:t>Перед вами женские имена. </a:t>
            </a:r>
          </a:p>
          <a:p>
            <a:pPr algn="just"/>
            <a:r>
              <a:rPr lang="ru-RU" sz="3600" i="1">
                <a:latin typeface="Times New Roman" pitchFamily="18" charset="0"/>
                <a:cs typeface="Times New Roman" pitchFamily="18" charset="0"/>
              </a:rPr>
              <a:t>Как звали выдающуюся русскую женщину – математика?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885113" y="6021388"/>
            <a:ext cx="935037" cy="431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0825" y="2133600"/>
            <a:ext cx="33845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Уравнение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Тождество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Угол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Высота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Степень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Биссектриса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Теорема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Периметр </a:t>
            </a:r>
          </a:p>
        </p:txBody>
      </p:sp>
      <p:sp>
        <p:nvSpPr>
          <p:cNvPr id="49155" name="TextBox 2"/>
          <p:cNvSpPr txBox="1">
            <a:spLocks noChangeArrowheads="1"/>
          </p:cNvSpPr>
          <p:nvPr/>
        </p:nvSpPr>
        <p:spPr bwMode="auto">
          <a:xfrm>
            <a:off x="3635375" y="188913"/>
            <a:ext cx="53276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1</a:t>
            </a:r>
          </a:p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 - это утверждение о свойствах геометрических фигур, справедливость которого устанавливается путем рассуждений.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0825" y="2060575"/>
            <a:ext cx="36004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Уравнение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Тождество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Угол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Высота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Степень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Биссектриса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Теорема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Периметр </a:t>
            </a:r>
          </a:p>
        </p:txBody>
      </p:sp>
      <p:sp>
        <p:nvSpPr>
          <p:cNvPr id="51203" name="TextBox 2"/>
          <p:cNvSpPr txBox="1">
            <a:spLocks noChangeArrowheads="1"/>
          </p:cNvSpPr>
          <p:nvPr/>
        </p:nvSpPr>
        <p:spPr bwMode="auto">
          <a:xfrm>
            <a:off x="3492500" y="188913"/>
            <a:ext cx="5327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2</a:t>
            </a:r>
          </a:p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 - это равенство, верное при всех допустимых значениях входящих в него переменных.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927910"/>
            <a:ext cx="3549080" cy="482453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6">
                    <a:tint val="1000"/>
                  </a:schemeClr>
                </a:solidFill>
              </a:rPr>
              <a:t>«Математика нужна, математика важна, без математики не туда и не сюда».</a:t>
            </a:r>
          </a:p>
        </p:txBody>
      </p:sp>
      <p:pic>
        <p:nvPicPr>
          <p:cNvPr id="16386" name="Picture 2" descr="C:\Users\User\Desktop\Фотографии\гифы аним\картинки про школу\умни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814388"/>
            <a:ext cx="3359150" cy="505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68313" y="1773238"/>
            <a:ext cx="3671887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Уравнение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Тождество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Угол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Высота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Степень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Биссектриса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Теорема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Периметр </a:t>
            </a:r>
          </a:p>
        </p:txBody>
      </p:sp>
      <p:sp>
        <p:nvSpPr>
          <p:cNvPr id="53251" name="TextBox 2"/>
          <p:cNvSpPr txBox="1">
            <a:spLocks noChangeArrowheads="1"/>
          </p:cNvSpPr>
          <p:nvPr/>
        </p:nvSpPr>
        <p:spPr bwMode="auto">
          <a:xfrm>
            <a:off x="3203575" y="188913"/>
            <a:ext cx="532765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3</a:t>
            </a:r>
          </a:p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 - это фигура, образованная двумя лучами с общим началом.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3850" y="2060575"/>
            <a:ext cx="38163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Уравнение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Тождество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Угол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Высота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Степень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Биссектриса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Теорема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Периметр </a:t>
            </a:r>
          </a:p>
        </p:txBody>
      </p:sp>
      <p:sp>
        <p:nvSpPr>
          <p:cNvPr id="55299" name="TextBox 2"/>
          <p:cNvSpPr txBox="1">
            <a:spLocks noChangeArrowheads="1"/>
          </p:cNvSpPr>
          <p:nvPr/>
        </p:nvSpPr>
        <p:spPr bwMode="auto">
          <a:xfrm>
            <a:off x="3348038" y="260350"/>
            <a:ext cx="532765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4</a:t>
            </a:r>
          </a:p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 - это сумма длин всех сторон многоугольника.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9750" y="981075"/>
            <a:ext cx="29527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Уравнение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Тождество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Угол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Высота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Степень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Биссектриса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Теорема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Периметр </a:t>
            </a:r>
          </a:p>
        </p:txBody>
      </p:sp>
      <p:sp>
        <p:nvSpPr>
          <p:cNvPr id="57347" name="TextBox 2"/>
          <p:cNvSpPr txBox="1">
            <a:spLocks noChangeArrowheads="1"/>
          </p:cNvSpPr>
          <p:nvPr/>
        </p:nvSpPr>
        <p:spPr bwMode="auto">
          <a:xfrm>
            <a:off x="3492500" y="1125538"/>
            <a:ext cx="53276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5</a:t>
            </a:r>
          </a:p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 - множество точек угла, равноудаленных от его сторон.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9750" y="981075"/>
            <a:ext cx="29527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Уравнение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Тождество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Угол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Высота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Степень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Биссектриса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Теорема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Периметр </a:t>
            </a:r>
          </a:p>
        </p:txBody>
      </p:sp>
      <p:sp>
        <p:nvSpPr>
          <p:cNvPr id="59395" name="TextBox 2"/>
          <p:cNvSpPr txBox="1">
            <a:spLocks noChangeArrowheads="1"/>
          </p:cNvSpPr>
          <p:nvPr/>
        </p:nvSpPr>
        <p:spPr bwMode="auto">
          <a:xfrm>
            <a:off x="3492500" y="1125538"/>
            <a:ext cx="5327650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6</a:t>
            </a:r>
          </a:p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 - это выражение, представляющее произведение одинаковых множителей.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9750" y="981075"/>
            <a:ext cx="29527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Уравнение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Тождество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Угол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Высота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Степень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Биссектриса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Теорема 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Периметр </a:t>
            </a:r>
          </a:p>
        </p:txBody>
      </p:sp>
      <p:sp>
        <p:nvSpPr>
          <p:cNvPr id="61443" name="TextBox 2"/>
          <p:cNvSpPr txBox="1">
            <a:spLocks noChangeArrowheads="1"/>
          </p:cNvSpPr>
          <p:nvPr/>
        </p:nvSpPr>
        <p:spPr bwMode="auto">
          <a:xfrm>
            <a:off x="3492500" y="1125538"/>
            <a:ext cx="532765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7</a:t>
            </a:r>
          </a:p>
          <a:p>
            <a:pPr algn="just"/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 - это равенство, устанавливающее связь между независимой искомой величиной и известными величинами.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885113" y="6021388"/>
            <a:ext cx="935037" cy="431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Box 2"/>
          <p:cNvSpPr txBox="1">
            <a:spLocks noChangeArrowheads="1"/>
          </p:cNvSpPr>
          <p:nvPr/>
        </p:nvSpPr>
        <p:spPr bwMode="auto">
          <a:xfrm>
            <a:off x="642938" y="692150"/>
            <a:ext cx="82089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1</a:t>
            </a:r>
          </a:p>
          <a:p>
            <a:pPr algn="just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Вставьте недостающее число </a:t>
            </a:r>
          </a:p>
          <a:p>
            <a:pPr algn="just"/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→5;   3 → 7;  4 → 9;  5 → 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11638" y="4076700"/>
            <a:ext cx="21605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Box 2"/>
          <p:cNvSpPr txBox="1">
            <a:spLocks noChangeArrowheads="1"/>
          </p:cNvSpPr>
          <p:nvPr/>
        </p:nvSpPr>
        <p:spPr bwMode="auto">
          <a:xfrm>
            <a:off x="642938" y="692150"/>
            <a:ext cx="82089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2</a:t>
            </a:r>
          </a:p>
          <a:p>
            <a:pPr algn="just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Какой цифрой оканчивается сумма чисел от 11 до 19</a:t>
            </a:r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11638" y="4076700"/>
            <a:ext cx="21605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Box 2"/>
          <p:cNvSpPr txBox="1">
            <a:spLocks noChangeArrowheads="1"/>
          </p:cNvSpPr>
          <p:nvPr/>
        </p:nvSpPr>
        <p:spPr bwMode="auto">
          <a:xfrm>
            <a:off x="642938" y="692150"/>
            <a:ext cx="82089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3</a:t>
            </a:r>
          </a:p>
          <a:p>
            <a:pPr algn="just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больше сумма от 0 до 10 или их произведение?</a:t>
            </a:r>
            <a:endParaRPr lang="ru-RU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11638" y="4076700"/>
            <a:ext cx="33845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сумма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Box 2"/>
          <p:cNvSpPr txBox="1">
            <a:spLocks noChangeArrowheads="1"/>
          </p:cNvSpPr>
          <p:nvPr/>
        </p:nvSpPr>
        <p:spPr bwMode="auto">
          <a:xfrm>
            <a:off x="642938" y="692150"/>
            <a:ext cx="82089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4</a:t>
            </a:r>
          </a:p>
          <a:p>
            <a:pPr algn="just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Разделите 100 на половину.</a:t>
            </a:r>
            <a:endParaRPr lang="ru-RU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11638" y="4076700"/>
            <a:ext cx="28082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Box 2"/>
          <p:cNvSpPr txBox="1">
            <a:spLocks noChangeArrowheads="1"/>
          </p:cNvSpPr>
          <p:nvPr/>
        </p:nvSpPr>
        <p:spPr bwMode="auto">
          <a:xfrm>
            <a:off x="642938" y="692150"/>
            <a:ext cx="82089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5</a:t>
            </a:r>
          </a:p>
          <a:p>
            <a:pPr algn="just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к половине задуманного числа прибавить его четверть, то получится 18. какое число задумано?</a:t>
            </a:r>
            <a:endParaRPr lang="ru-RU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11638" y="4076700"/>
            <a:ext cx="21605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24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885113" y="6021388"/>
            <a:ext cx="935037" cy="431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52513" y="620713"/>
            <a:ext cx="3671887" cy="27479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1 тур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Великие математики</a:t>
            </a:r>
            <a:endParaRPr lang="ru-RU" sz="60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52513" y="3368675"/>
            <a:ext cx="3671887" cy="27368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3 тур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Логические цепочки</a:t>
            </a:r>
            <a:endParaRPr lang="ru-RU" sz="32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рямоугольник 2">
            <a:hlinkClick r:id="rId5" action="ppaction://hlinksldjump"/>
          </p:cNvPr>
          <p:cNvSpPr/>
          <p:nvPr/>
        </p:nvSpPr>
        <p:spPr>
          <a:xfrm>
            <a:off x="4724400" y="620713"/>
            <a:ext cx="3651250" cy="2736850"/>
          </a:xfrm>
          <a:prstGeom prst="rect">
            <a:avLst/>
          </a:prstGeom>
          <a:solidFill>
            <a:srgbClr val="44DE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2 тур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Определение </a:t>
            </a:r>
            <a:endParaRPr lang="ru-RU" sz="32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3368675"/>
            <a:ext cx="3651250" cy="273685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4 тур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Викторина </a:t>
            </a:r>
            <a:endParaRPr lang="ru-RU" sz="32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18437" name="Picture 2" descr="C:\Users\User\Desktop\Фотографии\гифы аним\картинки про школу\филин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13665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 1"/>
          <p:cNvSpPr/>
          <p:nvPr/>
        </p:nvSpPr>
        <p:spPr>
          <a:xfrm>
            <a:off x="3716338" y="2360613"/>
            <a:ext cx="2016125" cy="201612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Супер – игра 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Box 1"/>
          <p:cNvSpPr txBox="1">
            <a:spLocks noChangeArrowheads="1"/>
          </p:cNvSpPr>
          <p:nvPr/>
        </p:nvSpPr>
        <p:spPr bwMode="auto">
          <a:xfrm>
            <a:off x="2063750" y="188913"/>
            <a:ext cx="50307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Calibri" pitchFamily="34" charset="0"/>
              </a:rPr>
              <a:t>Супер  - игра </a:t>
            </a:r>
          </a:p>
        </p:txBody>
      </p:sp>
      <p:sp>
        <p:nvSpPr>
          <p:cNvPr id="79875" name="TextBox 2"/>
          <p:cNvSpPr txBox="1">
            <a:spLocks noChangeArrowheads="1"/>
          </p:cNvSpPr>
          <p:nvPr/>
        </p:nvSpPr>
        <p:spPr bwMode="auto">
          <a:xfrm>
            <a:off x="1201738" y="1296988"/>
            <a:ext cx="675481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Как можно больше составить за 3 минуты математических терминов.</a:t>
            </a:r>
          </a:p>
        </p:txBody>
      </p:sp>
      <p:pic>
        <p:nvPicPr>
          <p:cNvPr id="79876" name="Picture 2" descr="C:\Users\User\Desktop\Фотографии\гифы аним\картинки про школу\умная лампо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5075" y="2852738"/>
            <a:ext cx="3079750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627313" y="2276475"/>
            <a:ext cx="3313112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Архимед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Пифагор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Евклид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Ферма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Галуа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Декарт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Лобачевский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Ньютон </a:t>
            </a:r>
          </a:p>
        </p:txBody>
      </p:sp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468313" y="333375"/>
            <a:ext cx="8064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1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Автор книги «Начала». В этой книге он сформулировал основные принципы построения геометрии.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43213" y="2349500"/>
            <a:ext cx="41052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Архимед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Пифагор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Евклид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Ферма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Галуа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Декарт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Лобачевский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Ньютон </a:t>
            </a:r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87137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2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Человек, который хотел быть и мушкетером, и юристом и философом, но стал математиком и первым ввел прямоугольную систему координат.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916238" y="1700213"/>
            <a:ext cx="4103687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Архимед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Пифагор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Евклид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Ферма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Галуа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Декарт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Лобачевский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Ньютон </a:t>
            </a:r>
          </a:p>
        </p:txBody>
      </p:sp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395288" y="260350"/>
            <a:ext cx="8280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3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Чьи это слова «Дайте мне точку опоры, и я сдвину землю!»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43213" y="1844675"/>
            <a:ext cx="41052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Архимед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Пифагор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Евклид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Ферма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Галуа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Декарт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Лобачевский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Ньютон </a:t>
            </a:r>
          </a:p>
        </p:txBody>
      </p:sp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250825" y="333375"/>
            <a:ext cx="864235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4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Кто из них был чемпионом олимпиады в кулачном бою?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700338" y="1916113"/>
            <a:ext cx="40322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Архимед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Пифагор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Евклид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Ферма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Галуа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Декарт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Лобачевский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Ньютон </a:t>
            </a:r>
          </a:p>
        </p:txBody>
      </p:sp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8713787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5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Сколько прямых параллельных данной можно провести через точку? Кто решил эту проблему?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916238" y="2636838"/>
            <a:ext cx="40322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Архимед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Пифагор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Евклид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Ферма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Галуа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Декарт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Лобачевский</a:t>
            </a:r>
          </a:p>
          <a:p>
            <a:pPr marL="342900" indent="-342900">
              <a:buFontTx/>
              <a:buAutoNum type="arabicPeriod"/>
            </a:pPr>
            <a:r>
              <a:rPr lang="ru-RU" sz="3200" b="1">
                <a:solidFill>
                  <a:srgbClr val="44DE3C"/>
                </a:solidFill>
                <a:latin typeface="Calibri" pitchFamily="34" charset="0"/>
              </a:rPr>
              <a:t>Ньютон </a:t>
            </a:r>
          </a:p>
        </p:txBody>
      </p:sp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179388" y="188913"/>
            <a:ext cx="87137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Вопрос 6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Кто из математиков, несмотря на свою молодость, успел сделать много открытий в математике, но к сожалению был убит на дуэли в 21 год?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ркет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338</TotalTime>
  <Words>710</Words>
  <Application>Microsoft Office PowerPoint</Application>
  <PresentationFormat>Экран (4:3)</PresentationFormat>
  <Paragraphs>255</Paragraphs>
  <Slides>30</Slides>
  <Notes>30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Calibri</vt:lpstr>
      <vt:lpstr>Georgia</vt:lpstr>
      <vt:lpstr>Tahoma</vt:lpstr>
      <vt:lpstr>Times New Roman</vt:lpstr>
      <vt:lpstr>Tw Cen MT</vt:lpstr>
      <vt:lpstr>Паркет</vt:lpstr>
      <vt:lpstr>Математическая игра  «Звездный час» 7 класс</vt:lpstr>
      <vt:lpstr>«Математика нужна, математика важна, без математики не туда и не сюда».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игра  «Звездный час»</dc:title>
  <dc:creator>User</dc:creator>
  <cp:lastModifiedBy>Пользователь Windows</cp:lastModifiedBy>
  <cp:revision>31</cp:revision>
  <dcterms:created xsi:type="dcterms:W3CDTF">2013-01-26T10:47:42Z</dcterms:created>
  <dcterms:modified xsi:type="dcterms:W3CDTF">2019-11-24T04:19:12Z</dcterms:modified>
</cp:coreProperties>
</file>