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66" r:id="rId3"/>
    <p:sldId id="267" r:id="rId4"/>
    <p:sldId id="269" r:id="rId5"/>
    <p:sldId id="270" r:id="rId6"/>
    <p:sldId id="271" r:id="rId7"/>
    <p:sldId id="272" r:id="rId8"/>
    <p:sldId id="259" r:id="rId9"/>
    <p:sldId id="273" r:id="rId10"/>
    <p:sldId id="264" r:id="rId11"/>
    <p:sldId id="274" r:id="rId12"/>
    <p:sldId id="27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14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E92C2-53F0-42D9-AEF7-EB2006D2ED0D}" type="datetimeFigureOut">
              <a:rPr lang="ru-RU" smtClean="0"/>
              <a:pPr/>
              <a:t>18.09.2019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F5FDB-64D4-4854-8B40-53FBEC2120F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E92C2-53F0-42D9-AEF7-EB2006D2ED0D}" type="datetimeFigureOut">
              <a:rPr lang="ru-RU" smtClean="0"/>
              <a:pPr/>
              <a:t>18.09.2019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F5FDB-64D4-4854-8B40-53FBEC2120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E92C2-53F0-42D9-AEF7-EB2006D2ED0D}" type="datetimeFigureOut">
              <a:rPr lang="ru-RU" smtClean="0"/>
              <a:pPr/>
              <a:t>18.09.2019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F5FDB-64D4-4854-8B40-53FBEC2120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E92C2-53F0-42D9-AEF7-EB2006D2ED0D}" type="datetimeFigureOut">
              <a:rPr lang="ru-RU" smtClean="0"/>
              <a:pPr/>
              <a:t>18.09.2019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F5FDB-64D4-4854-8B40-53FBEC2120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E92C2-53F0-42D9-AEF7-EB2006D2ED0D}" type="datetimeFigureOut">
              <a:rPr lang="ru-RU" smtClean="0"/>
              <a:pPr/>
              <a:t>18.09.2019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F5FDB-64D4-4854-8B40-53FBEC2120F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E92C2-53F0-42D9-AEF7-EB2006D2ED0D}" type="datetimeFigureOut">
              <a:rPr lang="ru-RU" smtClean="0"/>
              <a:pPr/>
              <a:t>18.09.2019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F5FDB-64D4-4854-8B40-53FBEC2120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E92C2-53F0-42D9-AEF7-EB2006D2ED0D}" type="datetimeFigureOut">
              <a:rPr lang="ru-RU" smtClean="0"/>
              <a:pPr/>
              <a:t>18.09.2019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F5FDB-64D4-4854-8B40-53FBEC2120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E92C2-53F0-42D9-AEF7-EB2006D2ED0D}" type="datetimeFigureOut">
              <a:rPr lang="ru-RU" smtClean="0"/>
              <a:pPr/>
              <a:t>18.09.2019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F5FDB-64D4-4854-8B40-53FBEC2120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E92C2-53F0-42D9-AEF7-EB2006D2ED0D}" type="datetimeFigureOut">
              <a:rPr lang="ru-RU" smtClean="0"/>
              <a:pPr/>
              <a:t>18.09.2019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F5FDB-64D4-4854-8B40-53FBEC2120F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E92C2-53F0-42D9-AEF7-EB2006D2ED0D}" type="datetimeFigureOut">
              <a:rPr lang="ru-RU" smtClean="0"/>
              <a:pPr/>
              <a:t>18.09.2019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F5FDB-64D4-4854-8B40-53FBEC2120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E92C2-53F0-42D9-AEF7-EB2006D2ED0D}" type="datetimeFigureOut">
              <a:rPr lang="ru-RU" smtClean="0"/>
              <a:pPr/>
              <a:t>18.09.2019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F5FDB-64D4-4854-8B40-53FBEC2120F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697E92C2-53F0-42D9-AEF7-EB2006D2ED0D}" type="datetimeFigureOut">
              <a:rPr lang="ru-RU" smtClean="0"/>
              <a:pPr/>
              <a:t>18.09.2019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D47F5FDB-64D4-4854-8B40-53FBEC2120F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1000108"/>
            <a:ext cx="7772400" cy="1714511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>
            <a:noAutofit/>
          </a:bodyPr>
          <a:lstStyle/>
          <a:p>
            <a:pPr algn="ctr"/>
            <a:r>
              <a:rPr lang="en-US" sz="5400" b="1" dirty="0" smtClean="0">
                <a:solidFill>
                  <a:schemeClr val="accent2">
                    <a:lumMod val="50000"/>
                  </a:schemeClr>
                </a:solidFill>
                <a:latin typeface="Dotum" pitchFamily="34" charset="-127"/>
                <a:ea typeface="Dotum" pitchFamily="34" charset="-127"/>
                <a:cs typeface="MV Boli" pitchFamily="2" charset="0"/>
              </a:rPr>
              <a:t>English for the Hotel Industry</a:t>
            </a:r>
            <a:endParaRPr lang="ru-RU" sz="5400" b="1" dirty="0">
              <a:solidFill>
                <a:schemeClr val="accent2">
                  <a:lumMod val="50000"/>
                </a:schemeClr>
              </a:solidFill>
              <a:latin typeface="Dotum" pitchFamily="34" charset="-127"/>
              <a:ea typeface="Dotum" pitchFamily="34" charset="-127"/>
              <a:cs typeface="MV Boli" pitchFamily="2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72198" y="6000768"/>
            <a:ext cx="4200532" cy="1285884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ru-RU" dirty="0">
              <a:solidFill>
                <a:schemeClr val="tx1"/>
              </a:solidFill>
              <a:latin typeface="Times New Roman" pitchFamily="18" charset="0"/>
              <a:ea typeface="Cambria Math" pitchFamily="18" charset="0"/>
              <a:cs typeface="MV Boli" pitchFamily="2" charset="0"/>
            </a:endParaRPr>
          </a:p>
        </p:txBody>
      </p:sp>
      <p:pic>
        <p:nvPicPr>
          <p:cNvPr id="9" name="Picture 5" descr="C:\Users\Арина\Desktop\Без названия (5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70" y="2928934"/>
            <a:ext cx="3028950" cy="1643074"/>
          </a:xfrm>
          <a:prstGeom prst="rect">
            <a:avLst/>
          </a:prstGeom>
          <a:noFill/>
        </p:spPr>
      </p:pic>
      <p:pic>
        <p:nvPicPr>
          <p:cNvPr id="3078" name="Picture 6" descr="C:\Users\Арина\Desktop\images (6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2928934"/>
            <a:ext cx="2676525" cy="1704975"/>
          </a:xfrm>
          <a:prstGeom prst="rect">
            <a:avLst/>
          </a:prstGeom>
          <a:noFill/>
        </p:spPr>
      </p:pic>
      <p:pic>
        <p:nvPicPr>
          <p:cNvPr id="3079" name="Picture 7" descr="C:\Users\Арина\Desktop\Без названия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86050" y="4500570"/>
            <a:ext cx="3357586" cy="22145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476672"/>
            <a:ext cx="7883200" cy="1296144"/>
          </a:xfrm>
        </p:spPr>
        <p:txBody>
          <a:bodyPr>
            <a:noAutofit/>
          </a:bodyPr>
          <a:lstStyle/>
          <a:p>
            <a:r>
              <a:rPr lang="ru-RU" sz="4000" b="1" i="1" dirty="0" smtClean="0">
                <a:solidFill>
                  <a:schemeClr val="tx2"/>
                </a:solidFill>
                <a:latin typeface="Times New Roman" pitchFamily="18" charset="0"/>
                <a:ea typeface="Dotum" pitchFamily="34" charset="-127"/>
                <a:cs typeface="Times New Roman" pitchFamily="18" charset="0"/>
              </a:rPr>
              <a:t>Занятия проводятся каждую </a:t>
            </a:r>
            <a:r>
              <a:rPr lang="ru-RU" sz="4000" b="1" i="1" dirty="0" smtClean="0">
                <a:solidFill>
                  <a:srgbClr val="FF0000"/>
                </a:solidFill>
                <a:latin typeface="Times New Roman" pitchFamily="18" charset="0"/>
                <a:ea typeface="Dotum" pitchFamily="34" charset="-127"/>
                <a:cs typeface="Times New Roman" pitchFamily="18" charset="0"/>
              </a:rPr>
              <a:t>среду</a:t>
            </a:r>
            <a:r>
              <a:rPr lang="ru-RU" sz="4000" b="1" i="1" dirty="0" smtClean="0">
                <a:solidFill>
                  <a:schemeClr val="tx2"/>
                </a:solidFill>
                <a:latin typeface="Times New Roman" pitchFamily="18" charset="0"/>
                <a:ea typeface="Dotum" pitchFamily="34" charset="-127"/>
                <a:cs typeface="Times New Roman" pitchFamily="18" charset="0"/>
              </a:rPr>
              <a:t> </a:t>
            </a:r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ea typeface="Dotum" pitchFamily="34" charset="-127"/>
                <a:cs typeface="Times New Roman" pitchFamily="18" charset="0"/>
              </a:rPr>
              <a:t>в 15.00, каб.312.</a:t>
            </a:r>
            <a:r>
              <a:rPr lang="en-US" sz="4000" b="1" i="1" dirty="0" smtClean="0">
                <a:latin typeface="Times New Roman" pitchFamily="18" charset="0"/>
                <a:ea typeface="Dotum" pitchFamily="34" charset="-127"/>
                <a:cs typeface="Times New Roman" pitchFamily="18" charset="0"/>
              </a:rPr>
              <a:t/>
            </a:r>
            <a:br>
              <a:rPr lang="en-US" sz="4000" b="1" i="1" dirty="0" smtClean="0">
                <a:latin typeface="Times New Roman" pitchFamily="18" charset="0"/>
                <a:ea typeface="Dotum" pitchFamily="34" charset="-127"/>
                <a:cs typeface="Times New Roman" pitchFamily="18" charset="0"/>
              </a:rPr>
            </a:br>
            <a:endParaRPr lang="ru-RU" sz="4000" b="1" i="1" dirty="0">
              <a:latin typeface="Times New Roman" pitchFamily="18" charset="0"/>
              <a:ea typeface="Dotum" pitchFamily="34" charset="-127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3284984"/>
            <a:ext cx="7498080" cy="144016"/>
          </a:xfrm>
        </p:spPr>
        <p:txBody>
          <a:bodyPr>
            <a:normAutofit fontScale="25000" lnSpcReduction="20000"/>
          </a:bodyPr>
          <a:lstStyle/>
          <a:p>
            <a:pPr>
              <a:defRPr/>
            </a:pPr>
            <a:endParaRPr lang="en-US" sz="2000" dirty="0" smtClean="0"/>
          </a:p>
          <a:p>
            <a:pPr>
              <a:defRPr/>
            </a:pPr>
            <a:endParaRPr lang="en-US" sz="2000" dirty="0" smtClean="0"/>
          </a:p>
        </p:txBody>
      </p:sp>
      <p:pic>
        <p:nvPicPr>
          <p:cNvPr id="10" name="Рисунок 9" descr="imagesр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08304" y="1484784"/>
            <a:ext cx="1619250" cy="1533525"/>
          </a:xfrm>
          <a:prstGeom prst="rect">
            <a:avLst/>
          </a:prstGeom>
        </p:spPr>
      </p:pic>
      <p:pic>
        <p:nvPicPr>
          <p:cNvPr id="11" name="Рисунок 10" descr="imagesр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484784"/>
            <a:ext cx="1619250" cy="1533525"/>
          </a:xfrm>
          <a:prstGeom prst="rect">
            <a:avLst/>
          </a:prstGeom>
        </p:spPr>
      </p:pic>
      <p:pic>
        <p:nvPicPr>
          <p:cNvPr id="1026" name="Picture 2" descr="C:\Users\Арина\Desktop\Без названи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3571876"/>
            <a:ext cx="3286148" cy="2886083"/>
          </a:xfrm>
          <a:prstGeom prst="rect">
            <a:avLst/>
          </a:prstGeom>
          <a:noFill/>
        </p:spPr>
      </p:pic>
      <p:pic>
        <p:nvPicPr>
          <p:cNvPr id="1028" name="Picture 4" descr="C:\Users\Арина\Desktop\Без названия (3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2066" y="3571876"/>
            <a:ext cx="3286148" cy="2786082"/>
          </a:xfrm>
          <a:prstGeom prst="rect">
            <a:avLst/>
          </a:prstGeom>
          <a:noFill/>
        </p:spPr>
      </p:pic>
      <p:pic>
        <p:nvPicPr>
          <p:cNvPr id="12" name="Picture 5" descr="C:\Users\Арина\Desktop\images (15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00430" y="1714488"/>
            <a:ext cx="2619375" cy="17430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14290"/>
            <a:ext cx="8219340" cy="1203348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Моя </a:t>
            </a:r>
            <a:r>
              <a:rPr lang="ru-RU" b="1" dirty="0" smtClean="0"/>
              <a:t>будущая профессия </a:t>
            </a:r>
            <a:r>
              <a:rPr lang="ru-RU" b="1" dirty="0" smtClean="0"/>
              <a:t>–</a:t>
            </a:r>
            <a:br>
              <a:rPr lang="ru-RU" b="1" dirty="0" smtClean="0"/>
            </a:br>
            <a:r>
              <a:rPr lang="ru-RU" b="1" dirty="0" smtClean="0"/>
              <a:t> </a:t>
            </a:r>
            <a:r>
              <a:rPr lang="ru-RU" b="1" dirty="0" smtClean="0"/>
              <a:t>гид-переводчик.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C:\Users\Арина\Desktop\gid500-27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500174"/>
            <a:ext cx="7648598" cy="443880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b="1" i="1" smtClean="0">
                <a:solidFill>
                  <a:schemeClr val="tx2"/>
                </a:solidFill>
                <a:latin typeface="Times New Roman" pitchFamily="18" charset="0"/>
                <a:ea typeface="Dotum" pitchFamily="34" charset="-127"/>
                <a:cs typeface="Times New Roman" pitchFamily="18" charset="0"/>
              </a:rPr>
              <a:t>Занятия проводятся каждую </a:t>
            </a:r>
            <a:r>
              <a:rPr lang="ru-RU" sz="4400" b="1" i="1" smtClean="0">
                <a:solidFill>
                  <a:srgbClr val="FF0000"/>
                </a:solidFill>
                <a:latin typeface="Times New Roman" pitchFamily="18" charset="0"/>
                <a:ea typeface="Dotum" pitchFamily="34" charset="-127"/>
                <a:cs typeface="Times New Roman" pitchFamily="18" charset="0"/>
              </a:rPr>
              <a:t>среду</a:t>
            </a:r>
            <a:r>
              <a:rPr lang="ru-RU" sz="4400" b="1" i="1" smtClean="0">
                <a:solidFill>
                  <a:schemeClr val="tx2"/>
                </a:solidFill>
                <a:latin typeface="Times New Roman" pitchFamily="18" charset="0"/>
                <a:ea typeface="Dotum" pitchFamily="34" charset="-127"/>
                <a:cs typeface="Times New Roman" pitchFamily="18" charset="0"/>
              </a:rPr>
              <a:t> </a:t>
            </a:r>
            <a:r>
              <a:rPr lang="ru-RU" sz="4400" b="1" i="1" smtClean="0">
                <a:solidFill>
                  <a:srgbClr val="C00000"/>
                </a:solidFill>
                <a:latin typeface="Times New Roman" pitchFamily="18" charset="0"/>
                <a:ea typeface="Dotum" pitchFamily="34" charset="-127"/>
                <a:cs typeface="Times New Roman" pitchFamily="18" charset="0"/>
              </a:rPr>
              <a:t>в </a:t>
            </a:r>
            <a:r>
              <a:rPr lang="ru-RU" sz="4400" b="1" i="1" smtClean="0">
                <a:solidFill>
                  <a:srgbClr val="C00000"/>
                </a:solidFill>
                <a:latin typeface="Times New Roman" pitchFamily="18" charset="0"/>
                <a:ea typeface="Dotum" pitchFamily="34" charset="-127"/>
                <a:cs typeface="Times New Roman" pitchFamily="18" charset="0"/>
              </a:rPr>
              <a:t>15.30</a:t>
            </a:r>
            <a:r>
              <a:rPr lang="ru-RU" sz="4400" b="1" i="1" smtClean="0">
                <a:solidFill>
                  <a:srgbClr val="C00000"/>
                </a:solidFill>
                <a:latin typeface="Times New Roman" pitchFamily="18" charset="0"/>
                <a:ea typeface="Dotum" pitchFamily="34" charset="-127"/>
                <a:cs typeface="Times New Roman" pitchFamily="18" charset="0"/>
              </a:rPr>
              <a:t>, каб.312.</a:t>
            </a:r>
            <a:endParaRPr lang="ru-RU" dirty="0"/>
          </a:p>
        </p:txBody>
      </p:sp>
      <p:pic>
        <p:nvPicPr>
          <p:cNvPr id="2050" name="Picture 2" descr="C:\Users\Арина\Desktop\st11.07.2014_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43042" y="1500174"/>
            <a:ext cx="7000924" cy="43767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Accommodation Industry</a:t>
            </a:r>
            <a:endParaRPr lang="ru-RU" dirty="0"/>
          </a:p>
        </p:txBody>
      </p:sp>
      <p:pic>
        <p:nvPicPr>
          <p:cNvPr id="4098" name="Picture 2" descr="C:\Users\Арина\Desktop\images (1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357298"/>
            <a:ext cx="3714776" cy="2786082"/>
          </a:xfrm>
          <a:prstGeom prst="rect">
            <a:avLst/>
          </a:prstGeom>
          <a:noFill/>
        </p:spPr>
      </p:pic>
      <p:pic>
        <p:nvPicPr>
          <p:cNvPr id="4099" name="Picture 3" descr="C:\Users\Арина\Desktop\images (6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3857628"/>
            <a:ext cx="3714776" cy="24145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74320"/>
            <a:ext cx="7933588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Hotel Facilities and Other Services</a:t>
            </a:r>
            <a:endParaRPr lang="ru-RU" dirty="0"/>
          </a:p>
        </p:txBody>
      </p:sp>
      <p:pic>
        <p:nvPicPr>
          <p:cNvPr id="5122" name="Picture 2" descr="C:\Users\Арина\Desktop\Без назван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32" y="3071810"/>
            <a:ext cx="2857520" cy="2628912"/>
          </a:xfrm>
          <a:prstGeom prst="rect">
            <a:avLst/>
          </a:prstGeom>
          <a:noFill/>
        </p:spPr>
      </p:pic>
      <p:pic>
        <p:nvPicPr>
          <p:cNvPr id="5123" name="Picture 3" descr="C:\Users\Арина\Desktop\images (8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40" y="1357298"/>
            <a:ext cx="3133725" cy="1457325"/>
          </a:xfrm>
          <a:prstGeom prst="rect">
            <a:avLst/>
          </a:prstGeom>
          <a:noFill/>
        </p:spPr>
      </p:pic>
      <p:pic>
        <p:nvPicPr>
          <p:cNvPr id="5125" name="Picture 5" descr="C:\Users\Арина\Desktop\images (8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85852" y="3071810"/>
            <a:ext cx="3786214" cy="25717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Booking</a:t>
            </a:r>
            <a:endParaRPr lang="ru-RU" dirty="0"/>
          </a:p>
        </p:txBody>
      </p:sp>
      <p:pic>
        <p:nvPicPr>
          <p:cNvPr id="6146" name="Picture 2" descr="C:\Users\Арина\Desktop\images (1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3500438"/>
            <a:ext cx="5786478" cy="2571768"/>
          </a:xfrm>
          <a:prstGeom prst="rect">
            <a:avLst/>
          </a:prstGeom>
          <a:noFill/>
        </p:spPr>
      </p:pic>
      <p:pic>
        <p:nvPicPr>
          <p:cNvPr id="6147" name="Picture 3" descr="C:\Users\Арина\Desktop\images (12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1285860"/>
            <a:ext cx="4000528" cy="1785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Reception Area</a:t>
            </a:r>
            <a:endParaRPr lang="ru-RU" dirty="0"/>
          </a:p>
        </p:txBody>
      </p:sp>
      <p:pic>
        <p:nvPicPr>
          <p:cNvPr id="7170" name="Picture 2" descr="C:\Users\Арина\Desktop\imag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6" y="2928934"/>
            <a:ext cx="4143404" cy="2928958"/>
          </a:xfrm>
          <a:prstGeom prst="rect">
            <a:avLst/>
          </a:prstGeom>
          <a:noFill/>
        </p:spPr>
      </p:pic>
      <p:pic>
        <p:nvPicPr>
          <p:cNvPr id="7171" name="Picture 3" descr="C:\Users\Арина\Desktop\imag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1785926"/>
            <a:ext cx="3214710" cy="29289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Food &amp;Beverage</a:t>
            </a:r>
            <a:endParaRPr lang="ru-RU" dirty="0"/>
          </a:p>
        </p:txBody>
      </p:sp>
      <p:pic>
        <p:nvPicPr>
          <p:cNvPr id="8194" name="Picture 2" descr="C:\Users\Арина\Desktop\images (14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2" y="1285860"/>
            <a:ext cx="4286280" cy="2347923"/>
          </a:xfrm>
          <a:prstGeom prst="rect">
            <a:avLst/>
          </a:prstGeom>
          <a:noFill/>
        </p:spPr>
      </p:pic>
      <p:pic>
        <p:nvPicPr>
          <p:cNvPr id="8195" name="Picture 3" descr="C:\Users\Арина\Desktop\Без названия (3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3714752"/>
            <a:ext cx="3571900" cy="2857520"/>
          </a:xfrm>
          <a:prstGeom prst="rect">
            <a:avLst/>
          </a:prstGeom>
          <a:noFill/>
        </p:spPr>
      </p:pic>
      <p:pic>
        <p:nvPicPr>
          <p:cNvPr id="8196" name="Picture 4" descr="C:\Users\Арина\Desktop\images (11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57818" y="3786190"/>
            <a:ext cx="3214710" cy="2786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Conference Facilities</a:t>
            </a:r>
            <a:endParaRPr lang="ru-RU" dirty="0"/>
          </a:p>
        </p:txBody>
      </p:sp>
      <p:pic>
        <p:nvPicPr>
          <p:cNvPr id="9218" name="Picture 2" descr="C:\Users\Арина\Desktop\images (9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2500306"/>
            <a:ext cx="3643338" cy="2962290"/>
          </a:xfrm>
          <a:prstGeom prst="rect">
            <a:avLst/>
          </a:prstGeom>
          <a:noFill/>
        </p:spPr>
      </p:pic>
      <p:pic>
        <p:nvPicPr>
          <p:cNvPr id="9219" name="Picture 3" descr="C:\Users\Арина\Desktop\images (12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6" y="2500306"/>
            <a:ext cx="3214710" cy="29575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43608" y="0"/>
            <a:ext cx="7811762" cy="3933056"/>
          </a:xfrm>
        </p:spPr>
        <p:txBody>
          <a:bodyPr>
            <a:normAutofit fontScale="90000"/>
          </a:bodyPr>
          <a:lstStyle/>
          <a:p>
            <a:r>
              <a:rPr lang="en-US" sz="6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V Boli" pitchFamily="2" charset="0"/>
                <a:cs typeface="MV Boli" pitchFamily="2" charset="0"/>
              </a:rPr>
              <a:t> </a:t>
            </a:r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 данного курса:</a:t>
            </a:r>
            <a:b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а) обучение устному и письменному общению на английском языке в сфере гостиничного бизнеса ;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б) расширение кругозора о стране изучаемого языка и родной стране;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в) развитие творческих способностей;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Арина\Desktop\Без названия (6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4143380"/>
            <a:ext cx="3643338" cy="24288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0"/>
            <a:ext cx="7498080" cy="928670"/>
          </a:xfrm>
        </p:spPr>
        <p:txBody>
          <a:bodyPr/>
          <a:lstStyle/>
          <a:p>
            <a:pPr algn="ctr"/>
            <a:r>
              <a:rPr lang="en-US" dirty="0" smtClean="0"/>
              <a:t>Project</a:t>
            </a:r>
            <a:endParaRPr lang="ru-RU" dirty="0"/>
          </a:p>
        </p:txBody>
      </p:sp>
      <p:pic>
        <p:nvPicPr>
          <p:cNvPr id="10243" name="Picture 3" descr="C:\Users\Арина\Desktop\images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1571604" y="2357430"/>
            <a:ext cx="2143125" cy="2143125"/>
          </a:xfrm>
          <a:prstGeom prst="rect">
            <a:avLst/>
          </a:prstGeom>
          <a:noFill/>
        </p:spPr>
      </p:pic>
      <p:sp>
        <p:nvSpPr>
          <p:cNvPr id="10" name="Содержимое 9"/>
          <p:cNvSpPr>
            <a:spLocks noGrp="1"/>
          </p:cNvSpPr>
          <p:nvPr>
            <p:ph sz="half" idx="2"/>
          </p:nvPr>
        </p:nvSpPr>
        <p:spPr>
          <a:xfrm>
            <a:off x="3929058" y="714356"/>
            <a:ext cx="5004630" cy="5473084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Название отеля, реклама-девиз.</a:t>
            </a:r>
          </a:p>
          <a:p>
            <a:r>
              <a:rPr lang="ru-RU" dirty="0" smtClean="0"/>
              <a:t>Местоположение, адрес, телефон.</a:t>
            </a:r>
          </a:p>
          <a:p>
            <a:r>
              <a:rPr lang="ru-RU" dirty="0" smtClean="0"/>
              <a:t>Информация по размещению (количество номеров), условия для отдыха и развлечений.</a:t>
            </a:r>
          </a:p>
          <a:p>
            <a:r>
              <a:rPr lang="ru-RU" dirty="0" smtClean="0"/>
              <a:t>Описание ресторанов, предлагаемая кухня, цены.</a:t>
            </a:r>
          </a:p>
          <a:p>
            <a:r>
              <a:rPr lang="ru-RU" dirty="0" smtClean="0"/>
              <a:t>Условия для проведения конференций.</a:t>
            </a:r>
          </a:p>
          <a:p>
            <a:r>
              <a:rPr lang="ru-RU" dirty="0" smtClean="0"/>
              <a:t>Информация по бронированию.</a:t>
            </a:r>
          </a:p>
          <a:p>
            <a:endParaRPr lang="ru-RU" dirty="0"/>
          </a:p>
        </p:txBody>
      </p:sp>
      <p:pic>
        <p:nvPicPr>
          <p:cNvPr id="10244" name="Picture 4" descr="C:\Users\Арина\Desktop\Без названия (6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500042"/>
            <a:ext cx="2505075" cy="1819275"/>
          </a:xfrm>
          <a:prstGeom prst="rect">
            <a:avLst/>
          </a:prstGeom>
          <a:noFill/>
        </p:spPr>
      </p:pic>
      <p:pic>
        <p:nvPicPr>
          <p:cNvPr id="10245" name="Picture 5" descr="C:\Users\Арина\Desktop\Без названия (5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00100" y="4714884"/>
            <a:ext cx="2638425" cy="17335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458</TotalTime>
  <Words>87</Words>
  <Application>Microsoft Office PowerPoint</Application>
  <PresentationFormat>Экран (4:3)</PresentationFormat>
  <Paragraphs>18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Солнцестояние</vt:lpstr>
      <vt:lpstr>English for the Hotel Industry</vt:lpstr>
      <vt:lpstr>The Accommodation Industry</vt:lpstr>
      <vt:lpstr>Hotel Facilities and Other Services</vt:lpstr>
      <vt:lpstr>Booking</vt:lpstr>
      <vt:lpstr>The Reception Area</vt:lpstr>
      <vt:lpstr>Food &amp;Beverage</vt:lpstr>
      <vt:lpstr>Conference Facilities</vt:lpstr>
      <vt:lpstr> Цель данного курса:  а) обучение устному и письменному общению на английском языке в сфере гостиничного бизнеса ; б) расширение кругозора о стране изучаемого языка и родной стране; в) развитие творческих способностей;    </vt:lpstr>
      <vt:lpstr>Project</vt:lpstr>
      <vt:lpstr>Занятия проводятся каждую среду в 15.00, каб.312. </vt:lpstr>
      <vt:lpstr> Моя будущая профессия –  гид-переводчик. </vt:lpstr>
      <vt:lpstr>Занятия проводятся каждую среду в 15.30, каб.312.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future profession-Interpreter</dc:title>
  <dc:creator>User</dc:creator>
  <cp:lastModifiedBy>Арина</cp:lastModifiedBy>
  <cp:revision>47</cp:revision>
  <dcterms:created xsi:type="dcterms:W3CDTF">2013-10-20T18:49:46Z</dcterms:created>
  <dcterms:modified xsi:type="dcterms:W3CDTF">2019-09-18T19:02:58Z</dcterms:modified>
</cp:coreProperties>
</file>