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23.08.2017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146C6-1B74-4D27-BB43-54AEEAE59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815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23.08.2017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2C3EB-0F36-47E3-B88D-C6033015D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63096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2C3EB-0F36-47E3-B88D-C6033015D091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23.08.2017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60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0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1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5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81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6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32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33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0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6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23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8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BAE1D-1063-4D61-B811-13C7058CBCD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6CF83-A1BD-423C-AA62-04F6237251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702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have/has got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теме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“Domestic animals”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повторение и закрепление лексики и речевых образцов по теме “</a:t>
            </a:r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Domestic animals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</a:p>
          <a:p>
            <a:pPr marL="0" indent="0" algn="r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</a:t>
            </a:r>
            <a:endParaRPr lang="en-US" b="1" u="sng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Кротова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Анастасия Алексеевна, </a:t>
            </a:r>
          </a:p>
          <a:p>
            <a:pPr marL="0" indent="0" algn="r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английского языка</a:t>
            </a:r>
          </a:p>
          <a:p>
            <a:pPr marL="0" indent="0" algn="r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ГБОУ гимназии при ГРМ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64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435" y="560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latin typeface="AR CENA" panose="02000000000000000000" pitchFamily="2" charset="0"/>
              </a:rPr>
              <a:t>Let’s play!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381594"/>
            <a:ext cx="11044707" cy="51995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6500" dirty="0" smtClean="0">
                <a:latin typeface="AR CENA" panose="02000000000000000000" pitchFamily="2" charset="0"/>
              </a:rPr>
              <a:t>I have got a </a:t>
            </a:r>
            <a:r>
              <a:rPr lang="en-US" sz="6500" b="1" dirty="0" smtClean="0">
                <a:solidFill>
                  <a:schemeClr val="accent3">
                    <a:lumMod val="50000"/>
                  </a:schemeClr>
                </a:solidFill>
                <a:latin typeface="AR CENA" panose="02000000000000000000" pitchFamily="2" charset="0"/>
              </a:rPr>
              <a:t>grey</a:t>
            </a:r>
            <a:r>
              <a:rPr lang="en-US" sz="6500" dirty="0" smtClean="0">
                <a:latin typeface="AR CENA" panose="02000000000000000000" pitchFamily="2" charset="0"/>
              </a:rPr>
              <a:t> mouse.</a:t>
            </a:r>
          </a:p>
          <a:p>
            <a:pPr marL="0" indent="0">
              <a:buNone/>
            </a:pPr>
            <a:r>
              <a:rPr lang="en-US" sz="6500" dirty="0" smtClean="0">
                <a:latin typeface="AR CENA" panose="02000000000000000000" pitchFamily="2" charset="0"/>
              </a:rPr>
              <a:t>Yes, you have!</a:t>
            </a:r>
          </a:p>
          <a:p>
            <a:pPr marL="0" indent="0">
              <a:buNone/>
            </a:pPr>
            <a:endParaRPr lang="en-US" sz="6000" dirty="0" smtClean="0">
              <a:latin typeface="AR CENA" panose="02000000000000000000" pitchFamily="2" charset="0"/>
            </a:endParaRPr>
          </a:p>
          <a:p>
            <a:pPr marL="0" indent="0">
              <a:buNone/>
            </a:pPr>
            <a:r>
              <a:rPr lang="en-US" sz="6500" dirty="0" smtClean="0">
                <a:latin typeface="AR CENA" panose="02000000000000000000" pitchFamily="2" charset="0"/>
              </a:rPr>
              <a:t>I have got a</a:t>
            </a:r>
            <a:r>
              <a:rPr lang="en-US" sz="6500" b="1" dirty="0" smtClean="0">
                <a:solidFill>
                  <a:schemeClr val="accent6">
                    <a:lumMod val="50000"/>
                  </a:schemeClr>
                </a:solidFill>
                <a:latin typeface="AR CENA" panose="02000000000000000000" pitchFamily="2" charset="0"/>
              </a:rPr>
              <a:t> green </a:t>
            </a:r>
            <a:r>
              <a:rPr lang="en-US" sz="6500" dirty="0" smtClean="0">
                <a:latin typeface="AR CENA" panose="02000000000000000000" pitchFamily="2" charset="0"/>
              </a:rPr>
              <a:t>mouse.</a:t>
            </a:r>
          </a:p>
          <a:p>
            <a:pPr marL="0" indent="0">
              <a:buNone/>
            </a:pPr>
            <a:r>
              <a:rPr lang="en-US" sz="6500" dirty="0" smtClean="0">
                <a:latin typeface="AR CENA" panose="02000000000000000000" pitchFamily="2" charset="0"/>
              </a:rPr>
              <a:t>No, you haven’t! You have got a grey mouse</a:t>
            </a:r>
            <a:r>
              <a:rPr lang="en-US" sz="6000" dirty="0" smtClean="0">
                <a:latin typeface="AR CENA" panose="02000000000000000000" pitchFamily="2" charset="0"/>
              </a:rPr>
              <a:t>. 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233" y="976101"/>
            <a:ext cx="3791658" cy="374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23" y="236667"/>
            <a:ext cx="11662347" cy="1876945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sz="5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big black bug bites a big black bear. A big black bear bites a big black bug.</a:t>
            </a:r>
            <a:endParaRPr lang="ru-RU" sz="5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17" y="4010219"/>
            <a:ext cx="2272587" cy="15810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050" y="2282175"/>
            <a:ext cx="3187556" cy="3456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686" y="2155382"/>
            <a:ext cx="3695700" cy="3933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96453">
            <a:off x="7343331" y="3883288"/>
            <a:ext cx="1593330" cy="1593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869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30854" y="1039652"/>
            <a:ext cx="6323526" cy="4552121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live on a farm.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am pink.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have a little tail.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My nose is called a snout.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And I say «Oink, oink».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am a pig</a:t>
            </a:r>
            <a:r>
              <a:rPr lang="ru-RU" sz="3600" b="1" dirty="0">
                <a:solidFill>
                  <a:srgbClr val="333333"/>
                </a:solidFill>
                <a:latin typeface="Verdana" panose="020B0604030504040204" pitchFamily="34" charset="0"/>
              </a:rPr>
              <a:t>!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554" y="3453848"/>
            <a:ext cx="813164" cy="570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301" y="1039652"/>
            <a:ext cx="4876800" cy="482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40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774" y="1364105"/>
            <a:ext cx="6355829" cy="4796852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have 4 legs and a tail.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am very smart.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like to play with you.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When I see a cat,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say «Woof, woof»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am</a:t>
            </a:r>
            <a:r>
              <a:rPr lang="ru-RU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sz="36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a dog.</a:t>
            </a:r>
            <a:endParaRPr lang="en-US" sz="36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800" y="1259173"/>
            <a:ext cx="5882200" cy="47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719529" y="1214203"/>
            <a:ext cx="6115986" cy="5516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have 4 legs and a long tail.</a:t>
            </a:r>
            <a:endParaRPr lang="en-US" sz="32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like to run fast.</a:t>
            </a:r>
            <a:endParaRPr lang="en-US" sz="32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let you ride</a:t>
            </a:r>
            <a:r>
              <a:rPr lang="en-US" sz="3200" dirty="0">
                <a:solidFill>
                  <a:srgbClr val="333333"/>
                </a:solidFill>
                <a:latin typeface="Verdana" panose="020B0604030504040204" pitchFamily="34" charset="0"/>
              </a:rPr>
              <a:t> </a:t>
            </a: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on my back.</a:t>
            </a:r>
            <a:endParaRPr lang="en-US" sz="32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eat hay.</a:t>
            </a:r>
            <a:endParaRPr lang="en-US" sz="32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And say «Neigh, neigh».</a:t>
            </a:r>
            <a:endParaRPr lang="en-US" sz="32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3200" b="1" i="0" dirty="0" smtClean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I am a horse!</a:t>
            </a:r>
            <a:endParaRPr lang="en-US" sz="3200" b="0" i="0" dirty="0" smtClean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612" y="884902"/>
            <a:ext cx="5226067" cy="470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26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195" y="340752"/>
            <a:ext cx="6746823" cy="312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am a pet.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am soft and furry.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like to sleep and drink milk.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don’t like mice and dogs.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say «Meow, meow».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am a cat!</a:t>
            </a:r>
            <a:endParaRPr lang="en-US" b="0" i="0" dirty="0" smtClean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12363" y="3802632"/>
            <a:ext cx="53227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 am a big</a:t>
            </a:r>
            <a:r>
              <a:rPr lang="en-US" sz="2800" b="1" dirty="0">
                <a:solidFill>
                  <a:srgbClr val="333333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farm animal.</a:t>
            </a:r>
          </a:p>
          <a:p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 can be black, white</a:t>
            </a:r>
            <a:r>
              <a:rPr lang="en-US" sz="2800" b="1" dirty="0">
                <a:solidFill>
                  <a:srgbClr val="333333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or brown.</a:t>
            </a:r>
          </a:p>
          <a:p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 like to eat green grass.</a:t>
            </a:r>
          </a:p>
          <a:p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 give milk.</a:t>
            </a:r>
          </a:p>
          <a:p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 can say «Moo, moo».</a:t>
            </a:r>
          </a:p>
          <a:p>
            <a:r>
              <a:rPr lang="en-US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 am a cow!</a:t>
            </a:r>
            <a:endParaRPr lang="en-US" sz="28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536" y="0"/>
            <a:ext cx="2443400" cy="39990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288" y="3482584"/>
            <a:ext cx="3422379" cy="299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027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latin typeface="AR CENA" panose="02000000000000000000" pitchFamily="2" charset="0"/>
              </a:rPr>
              <a:t>Have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06286"/>
            <a:ext cx="10515600" cy="48706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Иметь</a:t>
            </a:r>
          </a:p>
          <a:p>
            <a:pPr marL="0" indent="0">
              <a:buNone/>
            </a:pPr>
            <a:r>
              <a:rPr lang="ru-RU" sz="6000" b="1" dirty="0" smtClean="0"/>
              <a:t>У меня есть … - </a:t>
            </a:r>
            <a:r>
              <a:rPr lang="en-US" sz="6000" b="1" dirty="0" smtClean="0"/>
              <a:t>I have got …</a:t>
            </a:r>
          </a:p>
          <a:p>
            <a:pPr marL="0" indent="0">
              <a:buNone/>
            </a:pPr>
            <a:r>
              <a:rPr lang="ru-RU" sz="6000" b="1" dirty="0" smtClean="0"/>
              <a:t>У тебя есть … - </a:t>
            </a:r>
            <a:r>
              <a:rPr lang="en-US" sz="6000" b="1" dirty="0" smtClean="0"/>
              <a:t>You have got …</a:t>
            </a:r>
          </a:p>
          <a:p>
            <a:pPr marL="0" indent="0">
              <a:buNone/>
            </a:pPr>
            <a:r>
              <a:rPr lang="ru-RU" sz="6000" b="1" dirty="0" smtClean="0"/>
              <a:t>У него есть … - </a:t>
            </a:r>
            <a:r>
              <a:rPr lang="en-US" sz="6000" b="1" u="sng" dirty="0" smtClean="0"/>
              <a:t>He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has </a:t>
            </a:r>
            <a:r>
              <a:rPr lang="en-US" sz="6000" b="1" dirty="0" smtClean="0"/>
              <a:t>got </a:t>
            </a:r>
            <a:r>
              <a:rPr lang="ru-RU" sz="6000" b="1" dirty="0" smtClean="0"/>
              <a:t>…</a:t>
            </a:r>
          </a:p>
          <a:p>
            <a:pPr marL="0" indent="0">
              <a:buNone/>
            </a:pPr>
            <a:r>
              <a:rPr lang="ru-RU" sz="6000" b="1" dirty="0" smtClean="0"/>
              <a:t>У неё есть … - </a:t>
            </a:r>
            <a:r>
              <a:rPr lang="en-US" sz="6000" b="1" u="sng" dirty="0" smtClean="0"/>
              <a:t>She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has</a:t>
            </a:r>
            <a:r>
              <a:rPr lang="en-US" sz="6000" b="1" dirty="0" smtClean="0"/>
              <a:t> got </a:t>
            </a:r>
            <a:r>
              <a:rPr lang="ru-RU" sz="6000" b="1" dirty="0" smtClean="0"/>
              <a:t>…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71139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340" y="365125"/>
            <a:ext cx="10349459" cy="1073931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4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have </a:t>
            </a:r>
            <a:r>
              <a:rPr lang="ru-RU" sz="4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</a:t>
            </a:r>
            <a:r>
              <a:rPr lang="en-US" sz="4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has:</a:t>
            </a: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759" y="764498"/>
            <a:ext cx="10548080" cy="6093501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       got a dog.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         got a grey cat and a rabbit.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       got a black horse.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      got a little fish.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        got hamster.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you got a pet?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      got three parrots.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she got a golden fish?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         got a turtle.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Font typeface="+mj-lt"/>
              <a:buAutoNum type="arabicPeriod"/>
            </a:pP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        got two kittens and a puppy.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89167" y="764498"/>
            <a:ext cx="97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9167" y="1945255"/>
            <a:ext cx="97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597" y="2524553"/>
            <a:ext cx="97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9575" y="4284608"/>
            <a:ext cx="97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8207" y="1372023"/>
            <a:ext cx="1185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1270" y="3103851"/>
            <a:ext cx="1185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562" y="3683149"/>
            <a:ext cx="1185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3401" y="5465365"/>
            <a:ext cx="112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8386" y="4863906"/>
            <a:ext cx="97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83951" y="6031044"/>
            <a:ext cx="97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13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812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AR CENA" panose="02000000000000000000" pitchFamily="2" charset="0"/>
              </a:rPr>
              <a:t>Have you got a pet?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3190" y="132556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latin typeface="AR CENA" panose="02000000000000000000" pitchFamily="2" charset="0"/>
              </a:rPr>
              <a:t>Yes, I have / No, I haven’t</a:t>
            </a:r>
          </a:p>
          <a:p>
            <a:pPr marL="0" indent="0" algn="ctr">
              <a:buNone/>
            </a:pPr>
            <a:r>
              <a:rPr lang="en-US" sz="6600" dirty="0" smtClean="0">
                <a:latin typeface="AR CENA" panose="02000000000000000000" pitchFamily="2" charset="0"/>
              </a:rPr>
              <a:t>What pet have you got?</a:t>
            </a:r>
          </a:p>
          <a:p>
            <a:pPr marL="0" indent="0" algn="ctr">
              <a:buNone/>
            </a:pPr>
            <a:r>
              <a:rPr lang="en-US" sz="6000" dirty="0" smtClean="0">
                <a:latin typeface="AR CENA" panose="02000000000000000000" pitchFamily="2" charset="0"/>
              </a:rPr>
              <a:t>I have got …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388" y="4324984"/>
            <a:ext cx="7240249" cy="2312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2291">
            <a:off x="8551571" y="3129825"/>
            <a:ext cx="3236035" cy="2047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3280">
            <a:off x="180302" y="3083208"/>
            <a:ext cx="4006537" cy="1793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908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422</Words>
  <Application>Microsoft Office PowerPoint</Application>
  <PresentationFormat>Широкоэкранный</PresentationFormat>
  <Paragraphs>77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 CENA</vt:lpstr>
      <vt:lpstr>Arial</vt:lpstr>
      <vt:lpstr>Calibri</vt:lpstr>
      <vt:lpstr>Calibri Light</vt:lpstr>
      <vt:lpstr>Times New Roman</vt:lpstr>
      <vt:lpstr>Verdana</vt:lpstr>
      <vt:lpstr>Тема Office</vt:lpstr>
      <vt:lpstr>Использование have/has got в теме “Domestic animals”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Have</vt:lpstr>
      <vt:lpstr>have или has: </vt:lpstr>
      <vt:lpstr>Have you got a pet?</vt:lpstr>
      <vt:lpstr>Let’s play!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cp:lastPrinted>2017-05-31T22:08:05Z</cp:lastPrinted>
  <dcterms:created xsi:type="dcterms:W3CDTF">2017-03-23T19:27:11Z</dcterms:created>
  <dcterms:modified xsi:type="dcterms:W3CDTF">2019-11-25T10:50:34Z</dcterms:modified>
</cp:coreProperties>
</file>