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4" r:id="rId1"/>
  </p:sldMasterIdLst>
  <p:notesMasterIdLst>
    <p:notesMasterId r:id="rId13"/>
  </p:notesMasterIdLst>
  <p:sldIdLst>
    <p:sldId id="394" r:id="rId2"/>
    <p:sldId id="396" r:id="rId3"/>
    <p:sldId id="397" r:id="rId4"/>
    <p:sldId id="398" r:id="rId5"/>
    <p:sldId id="399" r:id="rId6"/>
    <p:sldId id="400" r:id="rId7"/>
    <p:sldId id="403" r:id="rId8"/>
    <p:sldId id="402" r:id="rId9"/>
    <p:sldId id="408" r:id="rId10"/>
    <p:sldId id="410" r:id="rId11"/>
    <p:sldId id="3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8061B-5412-4A1A-944C-447A2154D29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90611-926B-45B6-98BD-B5F7625FA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7034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FCFD4-0EF6-414E-B87D-4CA297773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758FB-8E44-4E82-BD77-4E7F7FD2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&#1089;&#1077;&#1090;&#1077;&#1074;&#1080;&#1095;&#1086;&#1082;.&#1088;&#1092;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erspektiva.video/?page_id=11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978025"/>
            <a:ext cx="7772400" cy="2519363"/>
          </a:xfrm>
        </p:spPr>
        <p:txBody>
          <a:bodyPr/>
          <a:lstStyle/>
          <a:p>
            <a:pPr eaLnBrk="1" hangingPunct="1"/>
            <a:r>
              <a:rPr lang="ru-RU" alt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</a:t>
            </a:r>
            <a:br>
              <a:rPr lang="ru-RU" alt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br>
              <a:rPr lang="ru-RU" alt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652963"/>
            <a:ext cx="5832475" cy="1752600"/>
          </a:xfrm>
        </p:spPr>
        <p:txBody>
          <a:bodyPr/>
          <a:lstStyle/>
          <a:p>
            <a:pPr eaLnBrk="1" hangingPunct="1">
              <a:defRPr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2" name="Picture 4" descr="F:\ДЗ 20.02\февраль\1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21097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8030884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u="sng" dirty="0" smtClean="0">
                <a:hlinkClick r:id="rId2"/>
              </a:rPr>
              <a:t>www</a:t>
            </a:r>
            <a:r>
              <a:rPr lang="ru-RU" u="sng" dirty="0" smtClean="0">
                <a:hlinkClick r:id="rId2"/>
              </a:rPr>
              <a:t>.</a:t>
            </a:r>
            <a:r>
              <a:rPr lang="ru-RU" u="sng" dirty="0" err="1" smtClean="0">
                <a:hlinkClick r:id="rId2"/>
              </a:rPr>
              <a:t>сетевичок.рф</a:t>
            </a:r>
            <a:r>
              <a:rPr lang="ru-RU" u="sng" dirty="0" smtClean="0"/>
              <a:t> </a:t>
            </a:r>
            <a:r>
              <a:rPr lang="ru-RU" dirty="0" smtClean="0"/>
              <a:t>по вопросам обеспечения информационной безопасности детей. Родителям рекомендуется пройти опрос о методах родительского контроля нахождения детей в сети, размещенного на сайте.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/>
          <a:lstStyle/>
          <a:p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</a:t>
            </a:r>
            <a:b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терпения Вам </a:t>
            </a:r>
            <a:b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трудолюбия вашим детям</a:t>
            </a:r>
            <a:endParaRPr lang="ru-RU" dirty="0"/>
          </a:p>
        </p:txBody>
      </p:sp>
      <p:pic>
        <p:nvPicPr>
          <p:cNvPr id="3" name="Picture 2" descr="D:\Рабочая\Работа\Картинки школа\iCA1IUPT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717032"/>
            <a:ext cx="3129364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229600" cy="5761037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29 декабря 2010 года принят Федеральный закон Российской Федерации № 436-ФЗ "О защите детей от информации, причиняющей вред их здоровью и развитию". </a:t>
            </a:r>
          </a:p>
          <a:p>
            <a:pPr marL="0" indent="0" algn="just">
              <a:buFontTx/>
              <a:buNone/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определяет информационную безопасность детей как состояние защищенности, при котором отсутствует риск, связанный с причинением информацией (в том числе распространяемой в сети Интернет) вреда их здоровью, физическому, психическому, духовному и нравственному развитию. </a:t>
            </a:r>
          </a:p>
          <a:p>
            <a:pPr marL="0" indent="0" algn="just">
              <a:buFontTx/>
              <a:buNone/>
            </a:pPr>
            <a:endParaRPr lang="ru-RU" altLang="ru-RU" sz="2400" b="1" dirty="0" smtClean="0">
              <a:solidFill>
                <a:srgbClr val="C0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746648764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29600" cy="57610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Негативное влияние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технологий</a:t>
            </a:r>
          </a:p>
          <a:p>
            <a:pPr>
              <a:defRPr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Насилие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СМИ</a:t>
            </a:r>
          </a:p>
          <a:p>
            <a:pPr>
              <a:defRPr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эротики</a:t>
            </a:r>
          </a:p>
          <a:p>
            <a:pPr>
              <a:defRPr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здоровья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>
              <a:defRPr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психологического здоровья детей (суицидальное поведение)</a:t>
            </a:r>
          </a:p>
          <a:p>
            <a:pPr marL="0" indent="0">
              <a:buFontTx/>
              <a:buNone/>
              <a:defRPr/>
            </a:pPr>
            <a:endParaRPr lang="ru-RU" sz="2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185882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761037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помочь своим детям, </a:t>
            </a:r>
            <a:br>
              <a:rPr lang="ru-RU" alt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 должны это знать:</a:t>
            </a:r>
          </a:p>
          <a:p>
            <a:pPr eaLnBrk="1" hangingPunct="1"/>
            <a:r>
              <a:rPr lang="ru-RU" altLang="ru-RU" sz="2800" b="1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 курсе того, чем занимаются ваши дети в Интернете. </a:t>
            </a:r>
          </a:p>
          <a:p>
            <a:pPr eaLnBrk="1" hangingPunct="1"/>
            <a:r>
              <a:rPr lang="ru-RU" alt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своим детям понять, что они не должны предоставлять никому информацию о себе в Интернете — номер мобильно телефона, домашний адрес, название/номер школы, а также показывать фотографии свои и семьи. </a:t>
            </a:r>
          </a:p>
        </p:txBody>
      </p:sp>
    </p:spTree>
    <p:extLst>
      <p:ext uri="{BB962C8B-B14F-4D97-AF65-F5344CB8AC3E}">
        <p14:creationId xmlns:p14="http://schemas.microsoft.com/office/powerpoint/2010/main" xmlns="" val="3617488922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761037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помочь своим детям, </a:t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 должны это знать: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ru-RU" sz="2800" b="1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Ваш ребенок получает спам (нежелательную электронную почту), напомните ему, чтобы он не верил написанному в письмах  и ни в коем случае не отвечал на них; 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детям, что нельзя открывать файлы, присланные от неизвестных вам людей. Эти файлы могут содержать вирусы или фото/видео с «агрессивным» содержанием; 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sz="2800" b="1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Проследите за тем, чтобы дети советовались с вами перед заказом, покупкой или продажей чего-либо в Интернете;</a:t>
            </a:r>
          </a:p>
          <a:p>
            <a:pPr algn="just">
              <a:buFont typeface="Arial" charset="0"/>
              <a:buChar char="•"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ru-RU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212605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76103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помочь своим детям, </a:t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 должны это знать: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ребенку понять, что некоторые люди в Интернете могут говорить не правду и быть не теми, за кого себя выдают. Дети никогда не должны встречаться с сетевыми друзьями в реальной жизни самостоятельно без взрослых;</a:t>
            </a:r>
            <a:endParaRPr lang="ru-RU" sz="28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ru-RU" sz="2800" b="1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общайтесь со своими детьми. Никогда не поздно рассказать ребенку, как правильно поступать и реагировать на действия других людей в Интернете;</a:t>
            </a:r>
          </a:p>
          <a:p>
            <a:pPr algn="just">
              <a:defRPr/>
            </a:pPr>
            <a:endParaRPr lang="ru-RU" sz="28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Tx/>
              <a:buNone/>
              <a:defRPr/>
            </a:pP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1113439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620713"/>
            <a:ext cx="8374385" cy="5761037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ru-RU" altLang="ru-RU" sz="2400" b="1" dirty="0" smtClean="0">
              <a:solidFill>
                <a:srgbClr val="0070C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2400" b="1" dirty="0" smtClean="0">
              <a:solidFill>
                <a:srgbClr val="C00000"/>
              </a:solidFill>
            </a:endParaRPr>
          </a:p>
        </p:txBody>
      </p:sp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395288" y="620713"/>
            <a:ext cx="8208962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rgbClr val="002060"/>
                </a:solidFill>
              </a:rPr>
              <a:t>-Если </a:t>
            </a:r>
            <a:r>
              <a:rPr lang="ru-RU" altLang="ru-RU" sz="2800" b="1" i="1" dirty="0">
                <a:solidFill>
                  <a:srgbClr val="002060"/>
                </a:solidFill>
              </a:rPr>
              <a:t>вы обеспокоены безопасностью ребенка при его работе в интернете или при использовании мобильной </a:t>
            </a:r>
            <a:r>
              <a:rPr lang="ru-RU" altLang="ru-RU" sz="2800" b="1" i="1" dirty="0" smtClean="0">
                <a:solidFill>
                  <a:srgbClr val="002060"/>
                </a:solidFill>
              </a:rPr>
              <a:t>связи, если </a:t>
            </a:r>
            <a:r>
              <a:rPr lang="ru-RU" altLang="ru-RU" sz="2800" b="1" i="1" dirty="0">
                <a:solidFill>
                  <a:srgbClr val="002060"/>
                </a:solidFill>
              </a:rPr>
              <a:t>ребенок подвергся опасности или стал жертвой сетевых преследователей и мошенников,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altLang="ru-RU" sz="2800" b="1" i="1" u="sng" dirty="0" smtClean="0">
                <a:solidFill>
                  <a:srgbClr val="002060"/>
                </a:solidFill>
              </a:rPr>
              <a:t>Обратитесь </a:t>
            </a:r>
            <a:r>
              <a:rPr lang="ru-RU" altLang="ru-RU" sz="2800" b="1" i="1" u="sng" dirty="0">
                <a:solidFill>
                  <a:srgbClr val="002060"/>
                </a:solidFill>
              </a:rPr>
              <a:t>на линию помощи «Дети онлайн»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rgbClr val="002060"/>
                </a:solidFill>
              </a:rPr>
              <a:t>Эксперты </a:t>
            </a:r>
            <a:r>
              <a:rPr lang="ru-RU" altLang="ru-RU" sz="2800" b="1" i="1" dirty="0">
                <a:solidFill>
                  <a:srgbClr val="002060"/>
                </a:solidFill>
              </a:rPr>
              <a:t>помогут решить проблему, а также проконсультируют по вопросу безопасного использования детьми мобильной связи и интернет</a:t>
            </a:r>
            <a:br>
              <a:rPr lang="ru-RU" altLang="ru-RU" sz="2800" b="1" i="1" dirty="0">
                <a:solidFill>
                  <a:srgbClr val="002060"/>
                </a:solidFill>
              </a:rPr>
            </a:br>
            <a:r>
              <a:rPr lang="ru-RU" altLang="ru-RU" sz="2800" b="1" i="1" dirty="0" smtClean="0">
                <a:solidFill>
                  <a:srgbClr val="002060"/>
                </a:solidFill>
              </a:rPr>
              <a:t>Позвоните </a:t>
            </a:r>
            <a:r>
              <a:rPr lang="ru-RU" altLang="ru-RU" sz="2800" b="1" i="1" dirty="0">
                <a:solidFill>
                  <a:srgbClr val="002060"/>
                </a:solidFill>
              </a:rPr>
              <a:t>по телефону </a:t>
            </a:r>
            <a:r>
              <a:rPr lang="ru-RU" altLang="ru-RU" sz="2800" b="1" i="1" u="sng" dirty="0">
                <a:solidFill>
                  <a:srgbClr val="002060"/>
                </a:solidFill>
              </a:rPr>
              <a:t>8-800-25-000-15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>
                <a:solidFill>
                  <a:srgbClr val="002060"/>
                </a:solidFill>
              </a:rPr>
              <a:t>(звонок по России </a:t>
            </a:r>
            <a:r>
              <a:rPr lang="ru-RU" altLang="ru-RU" sz="2800" b="1" i="1" dirty="0" smtClean="0">
                <a:solidFill>
                  <a:srgbClr val="002060"/>
                </a:solidFill>
              </a:rPr>
              <a:t>бесплатный)</a:t>
            </a:r>
            <a:endParaRPr lang="ru-RU" alt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521091614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5256212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ru-RU" altLang="ru-RU" sz="2400" b="1" smtClean="0">
              <a:solidFill>
                <a:srgbClr val="0070C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2400" b="1" smtClean="0">
              <a:solidFill>
                <a:srgbClr val="C00000"/>
              </a:solidFill>
            </a:endParaRPr>
          </a:p>
        </p:txBody>
      </p:sp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395288" y="620713"/>
            <a:ext cx="820896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b="1" u="sng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>
                <a:solidFill>
                  <a:srgbClr val="002060"/>
                </a:solidFill>
              </a:rPr>
              <a:t>“Все зависит от воспитания </a:t>
            </a:r>
            <a:r>
              <a:rPr lang="ru-RU" altLang="ru-RU" b="1" i="1" dirty="0" smtClean="0">
                <a:solidFill>
                  <a:srgbClr val="002060"/>
                </a:solidFill>
              </a:rPr>
              <a:t>родителями, </a:t>
            </a:r>
            <a:r>
              <a:rPr lang="ru-RU" altLang="ru-RU" b="1" i="1" dirty="0">
                <a:solidFill>
                  <a:srgbClr val="002060"/>
                </a:solidFill>
              </a:rPr>
              <a:t>следят ли они за режимом дня ребенка. Если нет контроля со стороны родителей, конечно ребенок весь день сидит и смотрит ТВ, играет в компьютерные игры”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/>
              <a:t>(из наблюдений психолога)</a:t>
            </a:r>
            <a:endParaRPr lang="ru-RU" altLang="ru-RU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6339323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5256212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ru-RU" altLang="ru-RU" sz="2400" b="1" dirty="0" smtClean="0">
              <a:solidFill>
                <a:srgbClr val="0070C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2400" b="1" dirty="0" smtClean="0">
              <a:solidFill>
                <a:srgbClr val="C00000"/>
              </a:solidFill>
            </a:endParaRPr>
          </a:p>
        </p:txBody>
      </p:sp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428596" y="357166"/>
            <a:ext cx="8208962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b="1" u="sng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u="sng" dirty="0" smtClean="0">
                <a:solidFill>
                  <a:srgbClr val="FF0000"/>
                </a:solidFill>
              </a:rPr>
              <a:t>Источник профилактической работы в семье: </a:t>
            </a:r>
            <a:endParaRPr lang="ru-RU" altLang="ru-RU" b="1" u="sng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dirty="0"/>
          </a:p>
          <a:p>
            <a:pPr lvl="0" algn="ctr">
              <a:spcBef>
                <a:spcPct val="0"/>
              </a:spcBef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Сайт: </a:t>
            </a:r>
            <a:r>
              <a:rPr lang="en-US" b="1" u="sng" dirty="0" smtClean="0">
                <a:hlinkClick r:id="rId2"/>
              </a:rPr>
              <a:t>http</a:t>
            </a:r>
            <a:r>
              <a:rPr lang="ru-RU" b="1" u="sng" dirty="0">
                <a:hlinkClick r:id="rId2"/>
              </a:rPr>
              <a:t>://</a:t>
            </a:r>
            <a:r>
              <a:rPr lang="en-US" b="1" u="sng" dirty="0" err="1">
                <a:hlinkClick r:id="rId2"/>
              </a:rPr>
              <a:t>perspektiva</a:t>
            </a:r>
            <a:r>
              <a:rPr lang="ru-RU" b="1" u="sng" dirty="0">
                <a:hlinkClick r:id="rId2"/>
              </a:rPr>
              <a:t>.</a:t>
            </a:r>
            <a:r>
              <a:rPr lang="en-US" b="1" u="sng" dirty="0">
                <a:hlinkClick r:id="rId2"/>
              </a:rPr>
              <a:t>video</a:t>
            </a:r>
            <a:r>
              <a:rPr lang="ru-RU" b="1" u="sng" dirty="0">
                <a:hlinkClick r:id="rId2"/>
              </a:rPr>
              <a:t>/?</a:t>
            </a:r>
            <a:r>
              <a:rPr lang="en-US" b="1" u="sng" dirty="0">
                <a:hlinkClick r:id="rId2"/>
              </a:rPr>
              <a:t>page</a:t>
            </a:r>
            <a:r>
              <a:rPr lang="ru-RU" b="1" u="sng" dirty="0">
                <a:hlinkClick r:id="rId2"/>
              </a:rPr>
              <a:t>_</a:t>
            </a:r>
            <a:r>
              <a:rPr lang="en-US" b="1" u="sng" dirty="0">
                <a:hlinkClick r:id="rId2"/>
              </a:rPr>
              <a:t>id</a:t>
            </a:r>
            <a:r>
              <a:rPr lang="ru-RU" b="1" u="sng" dirty="0" smtClean="0">
                <a:hlinkClick r:id="rId2"/>
              </a:rPr>
              <a:t>=116</a:t>
            </a:r>
            <a:endParaRPr lang="ru-RU" b="1" u="sng" dirty="0" smtClean="0"/>
          </a:p>
          <a:p>
            <a:pPr lvl="0" algn="ctr">
              <a:spcBef>
                <a:spcPct val="0"/>
              </a:spcBef>
              <a:buNone/>
            </a:pPr>
            <a:endParaRPr lang="ru-RU" sz="2800" dirty="0"/>
          </a:p>
          <a:p>
            <a:pPr algn="ctr">
              <a:spcBef>
                <a:spcPct val="0"/>
              </a:spcBef>
              <a:buNone/>
            </a:pPr>
            <a:r>
              <a:rPr lang="ru-RU" sz="2800" b="1" dirty="0" smtClean="0"/>
              <a:t> </a:t>
            </a:r>
            <a:r>
              <a:rPr lang="ru-RU" sz="2800" b="1" dirty="0"/>
              <a:t>«Профилактика родителями правонарушений среди несовершеннолетних»; «Профилактика родителями </a:t>
            </a:r>
            <a:r>
              <a:rPr lang="ru-RU" sz="2800" b="1" dirty="0" smtClean="0"/>
              <a:t>Интернет и </a:t>
            </a:r>
            <a:r>
              <a:rPr lang="ru-RU" sz="2800" b="1" dirty="0"/>
              <a:t>игровой зависимости у детей»; « Профилактика агрессивного  поведения у детей и подростков в семье»; « Организация и содержание профилактической работы в семье»; « Как не допустить суицида у ребенка» </a:t>
            </a:r>
            <a:r>
              <a:rPr lang="ru-RU" sz="2800" b="1" dirty="0" smtClean="0"/>
              <a:t>.</a:t>
            </a:r>
            <a:endParaRPr lang="ru-RU" alt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2267296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0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1836</TotalTime>
  <Words>291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TS101908700</vt:lpstr>
      <vt:lpstr>Информационная безопасность детей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ЖЕЛАЮ  терпения Вам  и трудолюбия вашим детям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экзаменам</dc:title>
  <dc:creator>Admin</dc:creator>
  <cp:lastModifiedBy>Арина</cp:lastModifiedBy>
  <cp:revision>186</cp:revision>
  <dcterms:created xsi:type="dcterms:W3CDTF">2011-01-15T20:29:08Z</dcterms:created>
  <dcterms:modified xsi:type="dcterms:W3CDTF">2019-11-25T16:39:27Z</dcterms:modified>
</cp:coreProperties>
</file>