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8" r:id="rId8"/>
    <p:sldId id="264" r:id="rId9"/>
    <p:sldId id="265" r:id="rId10"/>
    <p:sldId id="266" r:id="rId11"/>
    <p:sldId id="267" r:id="rId12"/>
    <p:sldId id="269" r:id="rId13"/>
    <p:sldId id="270" r:id="rId14"/>
    <p:sldId id="271" r:id="rId15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BF0D-D48F-43FD-B0A5-1485BE51AD92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5657-15BC-45AD-8317-43FBBCF6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BF0D-D48F-43FD-B0A5-1485BE51AD92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5657-15BC-45AD-8317-43FBBCF6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BF0D-D48F-43FD-B0A5-1485BE51AD92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5657-15BC-45AD-8317-43FBBCF6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BF0D-D48F-43FD-B0A5-1485BE51AD92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71802" y="6421461"/>
            <a:ext cx="2895600" cy="365125"/>
          </a:xfrm>
        </p:spPr>
        <p:txBody>
          <a:bodyPr/>
          <a:lstStyle/>
          <a:p>
            <a:r>
              <a:rPr lang="en-US" dirty="0" smtClean="0"/>
              <a:t>corowina.ucoz.com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29454" y="6286520"/>
            <a:ext cx="170497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BF0D-D48F-43FD-B0A5-1485BE51AD92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5657-15BC-45AD-8317-43FBBCF6E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alphaModFix amt="8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428596" y="285728"/>
            <a:ext cx="8286808" cy="6286544"/>
          </a:xfrm>
          <a:prstGeom prst="rect">
            <a:avLst/>
          </a:prstGeom>
          <a:solidFill>
            <a:srgbClr val="FFFF99"/>
          </a:solidFill>
          <a:ln w="57150"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7BF0D-D48F-43FD-B0A5-1485BE51AD92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A5657-15BC-45AD-8317-43FBBCF6EB2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d185265b88f9.jpg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2940" b="20590"/>
          <a:stretch>
            <a:fillRect/>
          </a:stretch>
        </p:blipFill>
        <p:spPr>
          <a:xfrm>
            <a:off x="-1" y="0"/>
            <a:ext cx="2024027" cy="7143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okrgv.ru/moodle/course/view.php?id=2" TargetMode="External"/><Relationship Id="rId2" Type="http://schemas.openxmlformats.org/officeDocument/2006/relationships/hyperlink" Target="http://schools.techno.ru/ms45/win/history/krit8-9.html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908720"/>
            <a:ext cx="7200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Критериальное</a:t>
            </a: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оценивание образовательных результатов в преподавании математики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2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137880"/>
              </p:ext>
            </p:extLst>
          </p:nvPr>
        </p:nvGraphicFramePr>
        <p:xfrm>
          <a:off x="539553" y="476670"/>
          <a:ext cx="8064896" cy="55930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06433"/>
                <a:gridCol w="1258463"/>
              </a:tblGrid>
              <a:tr h="411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Критерий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математическая коммуникация,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передача информации.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опознает в полном объеме и использует математические символы и математический язык по теме, выбирает и использует рациональную технологию для изложения математической информации, ясно и логично представляет ее.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опознает и использует математические символы и математический язык по теме, выбирает и использует рациональную технологию для изложения математической информации, ясно и логично представляет ее.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–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опознает и использует основные символы и математический язык по теме, делает попытки в выборе технологий для изложения математической информации, некоторую математическую информацию представляет ясно.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– 2 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14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 один из приведенных выше критериев не выполнен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3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603293"/>
              </p:ext>
            </p:extLst>
          </p:nvPr>
        </p:nvGraphicFramePr>
        <p:xfrm>
          <a:off x="683568" y="476670"/>
          <a:ext cx="8064895" cy="5486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06433"/>
                <a:gridCol w="1258462"/>
              </a:tblGrid>
              <a:tr h="590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Критерий 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применение в контексте реальной жизни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 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представляет краткое, аргументированное обоснование необходимости выбранного метода решения, дает полную оценку значимости своих умозаключений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представляет осмысленное обоснование необходимости выбранного метода решения и подкрепляет их  оценкой значимости своих умозаключений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–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обосновывает большую часть используемых методов, оценивает достоверность своих умозаключений.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– 2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 один из приведенных выше критериев не выполнен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128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Шкала перевода баллов / оценок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127735"/>
              </p:ext>
            </p:extLst>
          </p:nvPr>
        </p:nvGraphicFramePr>
        <p:xfrm>
          <a:off x="539553" y="1397000"/>
          <a:ext cx="8136904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26"/>
                <a:gridCol w="1494165"/>
                <a:gridCol w="2574287"/>
                <a:gridCol w="203422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выполненной работы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Баллов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lang="ru-RU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ценка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87 – 100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 – 32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Высокий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5+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 – 86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 – 27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 – 74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– 23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Повышенный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4+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 – 62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– 18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 – 40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– 14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Средний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3+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– 32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–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9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– 19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– 6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Низкий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 – 10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– 3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3568" y="5661248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% выполненной работы редактируется по решению предметной кафедры.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96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758486"/>
              </p:ext>
            </p:extLst>
          </p:nvPr>
        </p:nvGraphicFramePr>
        <p:xfrm>
          <a:off x="323528" y="476673"/>
          <a:ext cx="8280922" cy="5588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0019"/>
                <a:gridCol w="2760019"/>
                <a:gridCol w="2760884"/>
              </a:tblGrid>
              <a:tr h="46800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Преимущества </a:t>
                      </a:r>
                      <a:r>
                        <a:rPr lang="ru-RU" sz="2000" dirty="0" err="1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критериального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оценивания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750" marR="547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750" marR="54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750" marR="54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1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учителям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750" marR="54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учащимся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750" marR="54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родителям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750" marR="54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09285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разработать критерии, способствующие получению качественных результатов;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иметь оперативную информацию для анализа и планирования своей деятельности;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улучшить качество преподавания и обучения;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выстраивать индивидуальную траекторию обучения каждого ученика с учетом его индивидуальных способностей;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использовать разнообразные методы обучения и инструменты оценивания;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вносить предложения по совершенствованию содержания учебной программы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750" marR="54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использовать многообразие стилей обучения, типов мыслительной деятельности и способностей для подтверждения результатов обучения;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знать и понимать критерии оценивания для прогнозирования собственного результата обучения и осознания успеха;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участвовать в рефлексии, оценивая себя и своих сверстников;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использовать знания для решения реальных задач, выражать разные точки зрения, критически мыслить;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позволяет перейти к </a:t>
                      </a:r>
                      <a:r>
                        <a:rPr lang="ru-RU" sz="13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самооцениванию</a:t>
                      </a:r>
                      <a:r>
                        <a:rPr lang="ru-RU" sz="13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способствует приобретению опыта через развитие рефлексивных способностей</a:t>
                      </a:r>
                      <a:endParaRPr lang="ru-RU" sz="13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750" marR="54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получать объективные доказательства уровня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обученности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своего ребенка;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отслеживать прогресс в обучении ребенка;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обеспечивать ребенку поддержку в процессе обучения;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устанавливать обратную связь с учителями и администрацией школы;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быть уверенными и спокойными за комфортность пребывания ребенка в классе и в школе.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750" marR="547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1567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476672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661338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184558"/>
            <a:ext cx="820891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Кравцова И.Л.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М.А.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ритериальное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оценивание входит в практику отечественной школы // Народное образование. 2012. № 2.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М.А.,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ванов А.В.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Критериальное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оценивание в школе //Школьные технологии. 2010, № 3</a:t>
            </a:r>
          </a:p>
          <a:p>
            <a:pPr marL="342900" indent="-342900" algn="just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Пинская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М.А. Формирующее оценивание: оценивание в классе: Учебное пособие. М.: Логос, 2010.</a:t>
            </a:r>
          </a:p>
          <a:p>
            <a:pPr marL="342900" indent="-342900" algn="just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Тряпицына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Н.П., Родионова Н.Ф. Модернизация общего образования: оценка образовательного результата. СПб., 2002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Романов Ю.В.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Критериальное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оценивание в гимназии № 45 г. Москвы.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//schools.techno.ru/ms45/win/history/krit8-9.html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Формирующее оценивание в системе образования: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//dokrgv.ru/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moodle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/course/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view.php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?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id=2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Гигорова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О, Евсеева А., Зотова М., Констатирующее оценивание. ж. «Математика», 2015, №6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Машина Е., Система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критериального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оценивания образовательных результатов на уроках, при работе с рефератами и проектами учеников. ж. «Управление школой» , 2016, №4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45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764704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Оценивание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051720" y="1472590"/>
            <a:ext cx="1296144" cy="116432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012160" y="1472590"/>
            <a:ext cx="1224136" cy="116432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55576" y="285293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традиционное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2924944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критериальное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23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54868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критериального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оценивания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1010345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Выявление фактического уровня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учащихся, корректировка образовательной деятельности, принятие управленческих решений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2348880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оценивания: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924944"/>
            <a:ext cx="799288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Определение уровня подготовки каждого ученика на этапе учебной деятельности;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Отслеживание индивидуального прогресса и коррекция индивидуальной траектории развития ученика;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Мотивирование учащихся на устранение имеющихся пробелов в усвоении учебной программы;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Обеспечение обратной связи между учителем, учеником и родителями;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Отслеживание эффективности учебной программы;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Дифференцирование значимости оценок, полученных за выполнение различных видов деятельности.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390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20688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критериального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оценивания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187624" y="1143908"/>
            <a:ext cx="2664296" cy="142099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580112" y="1143908"/>
            <a:ext cx="2160240" cy="13489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1560" y="2636912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Формирующее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(по ходу обучения)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80012" y="2636912"/>
            <a:ext cx="3924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Констатирующее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(в конце темы, раздела)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3645024"/>
            <a:ext cx="35283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используется повседневно (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ежеурочно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ежедневно);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обратная связь, обеспечивающая прогресс;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выступает в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форме,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приемлемой и для учителя и для учащихся;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помогает учителю отслеживать успеваемость в классе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99992" y="3645024"/>
            <a:ext cx="40324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виды: экзамен, итоговый тест, срез и т.д.;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выявляет результат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учащихся за определенный период времени;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формы и способы оценки определяет учитель;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центром в классе является сам учитель</a:t>
            </a:r>
          </a:p>
        </p:txBody>
      </p:sp>
    </p:spTree>
    <p:extLst>
      <p:ext uri="{BB962C8B-B14F-4D97-AF65-F5344CB8AC3E}">
        <p14:creationId xmlns:p14="http://schemas.microsoft.com/office/powerpoint/2010/main" val="123075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548680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критериального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оценивания в урочной деятельности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484784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Разрабатываются самим учителем (методическим  объединением)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98884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Заранее известны учащимся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420888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Учитываются два компонента: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знаниевый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(предметный)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метапредметный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3067219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 сравниваются с эталоном, сравнение учеников между собой исключено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645952"/>
              </p:ext>
            </p:extLst>
          </p:nvPr>
        </p:nvGraphicFramePr>
        <p:xfrm>
          <a:off x="683568" y="3713551"/>
          <a:ext cx="7848873" cy="2748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0120"/>
                <a:gridCol w="4152462"/>
                <a:gridCol w="2616291"/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Смысловое значение критерия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Максимальная оценка (баллы)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Знание и понимание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Применение и обоснование (исследование закономерностей)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Математическая коммуникация, передача информации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Применение в контексте реальной жизни (творческие работы, проекты)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27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критериального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оценивания контрольной работы по теме «Сложение и вычитание дробей с разными знаменателями»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67544" y="1195011"/>
                <a:ext cx="8280920" cy="55097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ru-RU" dirty="0" smtClean="0"/>
                  <a:t>1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. Сократите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дроби: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40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56</m:t>
                        </m:r>
                      </m:den>
                    </m:f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; б)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34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51</m:t>
                        </m:r>
                      </m:den>
                    </m:f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;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34∙30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35∙17</m:t>
                        </m:r>
                      </m:den>
                    </m:f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; г)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9∙12∙46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23∙72∙13</m:t>
                        </m:r>
                      </m:den>
                    </m:f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 </a:t>
                </a:r>
              </a:p>
              <a:p>
                <a:pPr lvl="0"/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2. Сравните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дроби: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;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24</m:t>
                        </m:r>
                      </m:den>
                    </m:f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; г)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13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28</m:t>
                        </m:r>
                      </m:den>
                    </m:f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43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41</m:t>
                        </m:r>
                      </m:den>
                    </m:f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 </a:t>
                </a:r>
              </a:p>
              <a:p>
                <a:pPr lvl="0"/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3. Выполните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действия: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ru-RU" sz="20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;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36 </m:t>
                        </m:r>
                      </m:den>
                    </m:f>
                    <m:r>
                      <a:rPr lang="ru-RU" sz="2000" i="1">
                        <a:latin typeface="Cambria Math"/>
                      </a:rPr>
                      <m:t>− 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24</m:t>
                        </m:r>
                      </m:den>
                    </m:f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;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27</m:t>
                        </m:r>
                      </m:den>
                    </m:f>
                    <m:r>
                      <a:rPr lang="ru-RU" sz="20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54</m:t>
                        </m:r>
                      </m:den>
                    </m:f>
                    <m:r>
                      <a:rPr lang="ru-RU" sz="20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 </a:t>
                </a:r>
              </a:p>
              <a:p>
                <a:pPr lvl="0"/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4. От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куска материи длиной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метра нужно отрезать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метра. Как это сделать, не пользуясь измерительной лентой? Сколько метров ткани останется?</a:t>
                </a:r>
              </a:p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 </a:t>
                </a:r>
              </a:p>
              <a:p>
                <a:pPr lvl="0"/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5. Найдите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две дроби, каждая из которых больше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и меньше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. Ответ объясните.</a:t>
                </a:r>
              </a:p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 </a:t>
                </a:r>
              </a:p>
              <a:p>
                <a:pPr lvl="0"/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6. Представьте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в виде дроби: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den>
                    </m:f>
                    <m:r>
                      <a:rPr lang="ru-RU" sz="20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𝑏</m:t>
                        </m:r>
                      </m:den>
                    </m:f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195011"/>
                <a:ext cx="8280920" cy="5509713"/>
              </a:xfrm>
              <a:prstGeom prst="rect">
                <a:avLst/>
              </a:prstGeom>
              <a:blipFill rotWithShape="1">
                <a:blip r:embed="rId2"/>
                <a:stretch>
                  <a:fillRect l="-8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198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898563"/>
              </p:ext>
            </p:extLst>
          </p:nvPr>
        </p:nvGraphicFramePr>
        <p:xfrm>
          <a:off x="683568" y="1628801"/>
          <a:ext cx="7992888" cy="32102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00319"/>
                <a:gridCol w="1150731"/>
                <a:gridCol w="2141838"/>
              </a:tblGrid>
              <a:tr h="5383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Номер задания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Критерий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знание и понимание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1, 2, 3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316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Критерий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рименение и обоснование (исследование закономерностей)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4, 6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316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Критерий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атематическая коммуникация, передача информации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1, 2, 3, 4, 5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8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Критерий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рименение в контексте реальной жизни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854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329765"/>
              </p:ext>
            </p:extLst>
          </p:nvPr>
        </p:nvGraphicFramePr>
        <p:xfrm>
          <a:off x="539553" y="476671"/>
          <a:ext cx="8064896" cy="5425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06433"/>
                <a:gridCol w="1258463"/>
              </a:tblGrid>
              <a:tr h="240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Критерий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знание и понимание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0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усвоил в полном объеме тему «Сложение и вычитание дробей с разными знаменателями». Знает основное свойство дроби. Правила сложения и вычитания дробей с разными знаменателями, сравнения дробей с разными знаменателями. (Возможно не более 1 неточности)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– 8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0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усвоил в полном объеме тему «Сложение и вычитание дробей с разными знаменателями». Знает основное свойство дроби. Правила сложения и вычитания дробей с разными знаменателями, сравнения дробей с разными знаменателями. (Допускает 2 неточности или 1 ошибку)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– 6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8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демонстрирует достаточное знание и понимание материала по теме «Сложение и вычитание дробей с разными знаменателями». Знает основное свойство дроби. Правила сложения и вычитания дробей с разными знаменателями, сравнения дробей с разными знаменателями. (Допускает 3 – 4  неточности или 2 – 3  ошибки)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– 4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16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демонстрирует частичное знание и понимание материала по теме «Сложение и вычитание дробей с разными знаменателями». Знает основное свойство дроби. Правила сложения и вычитания дробей с разными знаменателями, сравнения дробей с разными знаменателями. (Допускает 5 – 6  неточностей или 4 – 5  ошибок)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– 2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01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 один из приведенных выше критериев не выполнен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498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148509"/>
              </p:ext>
            </p:extLst>
          </p:nvPr>
        </p:nvGraphicFramePr>
        <p:xfrm>
          <a:off x="467544" y="332657"/>
          <a:ext cx="8352927" cy="5608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49520"/>
                <a:gridCol w="1303407"/>
              </a:tblGrid>
              <a:tr h="1878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Критерий </a:t>
                      </a:r>
                      <a:r>
                        <a:rPr lang="ru-RU" sz="18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применение и рассуждение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75" marR="56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75" marR="56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творчески применяет знания по теме «Сложение и вычитание дробей с разными знаменателями. Самостоятельно исследует нестандартную задачу на применение основного свойства дроби, правила сравнения дробей с разными знаменателями и т.д. описывает их во взаимодействии или по общим законам, приходит к выводам м подкрепляет их правильными доказательствами, находит рациональный способ решения. (Не допускает вычислительных ошибок, допустимо не более 1 неточности)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– 8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75" marR="56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успешно применяет знания по теме «Сложение и вычитание дробей с разными знаменателями. Самостоятельно исследует нестандартную задачу на применение основного свойства дроби, правила сравнения дробей с разными знаменателями и т.д. описывает их во взаимодействии или по общим законам, приходит к выводам м подкрепляет их правильными доказательствами, находит рациональный способ решения. (Не допускает вычислительных ошибок, допустимо не более 2 неточностей)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– 6 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75" marR="56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осознанно  демонстрирует знания по теме «Сложение и вычитание дробей с разными знаменателями. Самостоятельно исследует нестандартную задачу на применение основного свойства дроби, правила сравнения дробей с разными знаменателями и т.д. опознает образцы и структуры, описывает их как отношения или общие правила, делает заключения, подбирает и применяет соответствующие навыки и методы решения задач. (Вычислительные ошибки допускает редко, допускает 2 – 3  неточности)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– 4 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75" marR="56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Учащийся применяет основные методы и демонстрирует некоторые навыки решения задач по теме. Умеет решать простейшие, стандартные задачи по теме, вычислительные ошибки допускает часто.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– 2 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75" marR="56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78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 один из приведенных выше критериев не выполнен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75" marR="56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575" marR="565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9093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1446</Words>
  <Application>Microsoft Office PowerPoint</Application>
  <PresentationFormat>Экран (4:3)</PresentationFormat>
  <Paragraphs>179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Владелец</cp:lastModifiedBy>
  <cp:revision>20</cp:revision>
  <dcterms:created xsi:type="dcterms:W3CDTF">2012-11-25T06:05:07Z</dcterms:created>
  <dcterms:modified xsi:type="dcterms:W3CDTF">2016-10-31T11:51:39Z</dcterms:modified>
</cp:coreProperties>
</file>