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85CA1-998D-4E76-B8ED-3CD4E7ABE89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6D1EE-6A89-406D-B351-D06F32766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383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6D1EE-6A89-406D-B351-D06F327661F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795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AB26D-88EB-4A89-AEB5-4A31BCE69BAA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A1B4B-11FE-44E8-AE32-D7328405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72;&#1085;&#1072;&#1089;&#1090;&#1072;&#1089;&#1080;&#1103;\Desktop\&#1087;&#1088;&#1072;&#1082;&#1090;&#1080;&#1082;&#1072;%205%20&#1082;&#1091;&#1088;&#1089;\&#1087;&#1088;&#1077;&#1079;&#1077;&#1085;&#1090;&#1072;&#1094;&#1080;&#1103;%20&#1089;%20&#1084;&#1091;&#1079;&#1099;&#1082;&#1086;&#1081;\Irish%20Drinking%20Songs%20-%20Bagpipes%20-%20Scottish%20Jig.mp3" TargetMode="External"/><Relationship Id="rId1" Type="http://schemas.openxmlformats.org/officeDocument/2006/relationships/audio" Target="file:///C:\Users\&#1072;&#1085;&#1072;&#1089;&#1090;&#1072;&#1089;&#1080;&#1103;\Desktop\02%20-%20Lesson%201.%20Ex.%201.2),%20page%2035%20%20Atholl%20Highlan..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аф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6805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852936"/>
            <a:ext cx="8100392" cy="3024336"/>
          </a:xfrm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rmAutofit/>
          </a:bodyPr>
          <a:lstStyle/>
          <a:p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Let music begin…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00px-Moot_Hall,_Aldeburg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ldeburghmi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54694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Edward Benjamin Britten</a:t>
            </a:r>
            <a:r>
              <a:rPr lang="ru-RU" b="1" dirty="0" smtClean="0"/>
              <a:t> </a:t>
            </a:r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9251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200" b="1" dirty="0" smtClean="0"/>
              <a:t>(22 November 1913 – 4 December 1976) was an English composer, conductor and pianist. He was a central figure of 20th-century British classical music, with a range of works including opera, other vocal music, orchestral and chamber pieces. His best-known works include the opera Peter Grimes (1945), the War Requiem (1962) and the orchestral showpiece The Young Person's Guide to the Orchestra (1945).</a:t>
            </a:r>
            <a:endParaRPr lang="ru-RU" sz="2200" b="1" dirty="0"/>
          </a:p>
        </p:txBody>
      </p:sp>
      <p:pic>
        <p:nvPicPr>
          <p:cNvPr id="6146" name="Picture 2" descr="C:\Users\анастасия\Desktop\Benjamin_Britten,_London_Records_1968_publicity_photo_for_Wikipe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556792"/>
            <a:ext cx="3924353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Henry Purcell</a:t>
            </a:r>
            <a:r>
              <a:rPr lang="ru-RU" b="1" dirty="0" smtClean="0"/>
              <a:t> -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5651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was an English composer. Although incorporating Italian and French stylistic elements into his compositions, Purcell's legacy was a uniquely English form of Baroque music. He is generally considered to be one of the greatest English composers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7170" name="Picture 2" descr="C:\Users\анастасия\Desktop\220px-Henry_Purcell_by_John_Closter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84784"/>
            <a:ext cx="4116457" cy="4490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3744416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Dido and Aeneas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3754760" cy="4709120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Дидона</a:t>
            </a:r>
            <a:r>
              <a:rPr lang="ru-RU" b="1" dirty="0" smtClean="0"/>
              <a:t> и Эней (англ. </a:t>
            </a:r>
            <a:r>
              <a:rPr lang="ru-RU" b="1" dirty="0" err="1" smtClean="0"/>
              <a:t>Dido</a:t>
            </a:r>
            <a:r>
              <a:rPr lang="ru-RU" b="1" dirty="0" smtClean="0"/>
              <a:t> </a:t>
            </a:r>
            <a:r>
              <a:rPr lang="ru-RU" b="1" dirty="0" err="1" smtClean="0"/>
              <a:t>and</a:t>
            </a:r>
            <a:r>
              <a:rPr lang="ru-RU" b="1" dirty="0" smtClean="0"/>
              <a:t> </a:t>
            </a:r>
            <a:r>
              <a:rPr lang="ru-RU" b="1" dirty="0" err="1" smtClean="0"/>
              <a:t>Aeneas</a:t>
            </a:r>
            <a:r>
              <a:rPr lang="ru-RU" b="1" dirty="0" smtClean="0"/>
              <a:t>— опера в трёх действиях английского барочного композитора Генри </a:t>
            </a:r>
            <a:r>
              <a:rPr lang="ru-RU" b="1" dirty="0" err="1" smtClean="0"/>
              <a:t>Пёрселла</a:t>
            </a:r>
            <a:r>
              <a:rPr lang="ru-RU" b="1" dirty="0" smtClean="0"/>
              <a:t>, рассказывающая историю Энея, легендарного троянского героя. Первое известное представление оперы состоялось в женской школе </a:t>
            </a:r>
            <a:r>
              <a:rPr lang="ru-RU" b="1" dirty="0" err="1" smtClean="0"/>
              <a:t>Джозиаса</a:t>
            </a:r>
            <a:r>
              <a:rPr lang="ru-RU" b="1" dirty="0" smtClean="0"/>
              <a:t> </a:t>
            </a:r>
            <a:r>
              <a:rPr lang="ru-RU" b="1" dirty="0" err="1" smtClean="0"/>
              <a:t>Приста</a:t>
            </a:r>
            <a:r>
              <a:rPr lang="ru-RU" b="1" dirty="0" smtClean="0"/>
              <a:t> в Лондоне не позже лета 1688 года. Считается выдающейся оперой </a:t>
            </a:r>
            <a:r>
              <a:rPr lang="ru-RU" b="1" dirty="0" err="1" smtClean="0"/>
              <a:t>Пёрселла</a:t>
            </a:r>
            <a:r>
              <a:rPr lang="ru-RU" b="1" dirty="0" smtClean="0"/>
              <a:t>.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5157192"/>
            <a:ext cx="4836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Painting in oils, 'The Feast of Dido and Aeneas'</a:t>
            </a:r>
            <a:endParaRPr lang="ru-RU" b="1" dirty="0"/>
          </a:p>
        </p:txBody>
      </p:sp>
      <p:pic>
        <p:nvPicPr>
          <p:cNvPr id="8194" name="Picture 2" descr="C:\Users\анастасия\Desktop\The_Feast_of_Dido_and_Aeneas_by_François_de_Troy,_17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7" y="836712"/>
            <a:ext cx="5054679" cy="4120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067944" y="5733256"/>
            <a:ext cx="4527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Пир </a:t>
            </a:r>
            <a:r>
              <a:rPr lang="ru-RU" b="1" dirty="0" err="1" smtClean="0"/>
              <a:t>Дидоны</a:t>
            </a:r>
            <a:r>
              <a:rPr lang="ru-RU" b="1" dirty="0" smtClean="0"/>
              <a:t> и Энея. Франсуа де </a:t>
            </a:r>
            <a:r>
              <a:rPr lang="ru-RU" b="1" dirty="0" err="1" smtClean="0"/>
              <a:t>Труа</a:t>
            </a:r>
            <a:r>
              <a:rPr lang="ru-RU" b="1" dirty="0" smtClean="0"/>
              <a:t>. 1704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</a:t>
            </a:r>
            <a:r>
              <a:rPr lang="en-US" b="1" dirty="0">
                <a:solidFill>
                  <a:srgbClr val="FF0000"/>
                </a:solidFill>
              </a:rPr>
              <a:t>definition of the word « music»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u="sng" dirty="0" smtClean="0">
              <a:solidFill>
                <a:srgbClr val="FF0000"/>
              </a:solidFill>
            </a:endParaRPr>
          </a:p>
          <a:p>
            <a:r>
              <a:rPr lang="en-US" b="1" u="sng" dirty="0" smtClean="0">
                <a:solidFill>
                  <a:srgbClr val="FF0000"/>
                </a:solidFill>
              </a:rPr>
              <a:t>Music </a:t>
            </a:r>
            <a:r>
              <a:rPr lang="en-US" dirty="0"/>
              <a:t>is the art of combining sounds that have rhythm , harmony </a:t>
            </a:r>
            <a:r>
              <a:rPr lang="en-US" dirty="0" smtClean="0"/>
              <a:t>and melody.</a:t>
            </a:r>
          </a:p>
          <a:p>
            <a:endParaRPr lang="en-US" dirty="0"/>
          </a:p>
          <a:p>
            <a:r>
              <a:rPr lang="ru-RU" i="1" dirty="0" smtClean="0"/>
              <a:t>Музыка это искусство сочетания звуков, у которых есть ритм, гармония и мелодия.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/>
              <a:t>Longfellow said </a:t>
            </a:r>
            <a:r>
              <a:rPr lang="ru-RU" b="1" dirty="0" smtClean="0"/>
              <a:t>:</a:t>
            </a:r>
          </a:p>
          <a:p>
            <a:pPr algn="ctr">
              <a:buNone/>
            </a:pPr>
            <a:endParaRPr lang="ru-RU" b="1" dirty="0" smtClean="0"/>
          </a:p>
          <a:p>
            <a:pPr>
              <a:buNone/>
            </a:pPr>
            <a:r>
              <a:rPr lang="en-US" b="1" dirty="0" smtClean="0"/>
              <a:t>“</a:t>
            </a:r>
            <a:r>
              <a:rPr lang="en-US" b="1" dirty="0"/>
              <a:t>Music is the universal language of the world”.</a:t>
            </a:r>
            <a:endParaRPr lang="ru-RU" b="1" dirty="0"/>
          </a:p>
        </p:txBody>
      </p:sp>
      <p:pic>
        <p:nvPicPr>
          <p:cNvPr id="2050" name="Picture 2" descr="C:\Users\анастасия\Desktop\Zi8tSkRa2s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708920"/>
            <a:ext cx="3963814" cy="3963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анастасия\Desktop\Лонгфелло_Генр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88640"/>
            <a:ext cx="1355725" cy="1782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анастасия\AppData\Local\Microsoft\Windows\Temporary Internet Files\Content.IE5\WUI5CZQU\band_silhouette_highres_by_el_k1k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24525">
            <a:off x="470880" y="4656471"/>
            <a:ext cx="1412776" cy="1412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3" name="Music"/>
          <p:cNvSpPr>
            <a:spLocks noEditPoints="1" noChangeArrowheads="1"/>
          </p:cNvSpPr>
          <p:nvPr/>
        </p:nvSpPr>
        <p:spPr bwMode="auto">
          <a:xfrm rot="1347314">
            <a:off x="7876836" y="367961"/>
            <a:ext cx="732631" cy="860078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Sound"/>
          <p:cNvSpPr>
            <a:spLocks noEditPoints="1" noChangeArrowheads="1"/>
          </p:cNvSpPr>
          <p:nvPr/>
        </p:nvSpPr>
        <p:spPr bwMode="auto">
          <a:xfrm rot="20433513">
            <a:off x="6804248" y="764704"/>
            <a:ext cx="801910" cy="1049685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7" name="Picture 9" descr="C:\Users\анастасия\AppData\Local\Microsoft\Windows\Temporary Internet Files\Content.IE5\1T6CRYZD\100px-GClef.svg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09120">
            <a:off x="7913779" y="2684719"/>
            <a:ext cx="660886" cy="1804218"/>
          </a:xfrm>
          <a:prstGeom prst="rect">
            <a:avLst/>
          </a:prstGeom>
          <a:noFill/>
        </p:spPr>
      </p:pic>
      <p:pic>
        <p:nvPicPr>
          <p:cNvPr id="2058" name="Picture 10" descr="C:\Users\анастасия\AppData\Local\Microsoft\Windows\Temporary Internet Files\Content.IE5\WUI5CZQU\musica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55802">
            <a:off x="7262205" y="5039085"/>
            <a:ext cx="1384548" cy="1384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9" name="Picture 11" descr="C:\Users\анастасия\AppData\Local\Microsoft\Windows\Temporary Internet Files\Content.IE5\WUI5CZQU\music_notes_png_by_doloresdevelde-d5gt351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404664"/>
            <a:ext cx="2480461" cy="1050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астасия\Desktop\474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97144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What is music for you?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7344816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Bernard MT Condensed" pitchFamily="18" charset="0"/>
              </a:rPr>
              <a:t> For me music is beauty in sounds.</a:t>
            </a:r>
          </a:p>
          <a:p>
            <a:r>
              <a:rPr lang="en-US" dirty="0" smtClean="0">
                <a:latin typeface="Bernard MT Condensed" pitchFamily="18" charset="0"/>
              </a:rPr>
              <a:t> For me music is my mood. </a:t>
            </a:r>
          </a:p>
          <a:p>
            <a:r>
              <a:rPr lang="en-US" dirty="0" smtClean="0">
                <a:latin typeface="Bernard MT Condensed" pitchFamily="18" charset="0"/>
              </a:rPr>
              <a:t>I am sure that music is the soul of the wo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rld</a:t>
            </a:r>
          </a:p>
          <a:p>
            <a:r>
              <a:rPr lang="en-US" dirty="0" smtClean="0">
                <a:latin typeface="Bernard MT Condensed" pitchFamily="18" charset="0"/>
              </a:rPr>
              <a:t>When I listen to music it makes me remember happy days.</a:t>
            </a:r>
          </a:p>
          <a:p>
            <a:r>
              <a:rPr lang="en-US" dirty="0" smtClean="0">
                <a:latin typeface="Bernard MT Condensed" pitchFamily="18" charset="0"/>
              </a:rPr>
              <a:t>When I listen to music it makes me think of different ways.</a:t>
            </a:r>
          </a:p>
          <a:p>
            <a:r>
              <a:rPr lang="en-US" dirty="0" smtClean="0">
                <a:latin typeface="Bernard MT Condensed" pitchFamily="18" charset="0"/>
              </a:rPr>
              <a:t>When I listen to music I forget about everything.</a:t>
            </a:r>
          </a:p>
          <a:p>
            <a:r>
              <a:rPr lang="en-US" dirty="0" smtClean="0">
                <a:latin typeface="Bernard MT Condensed" pitchFamily="18" charset="0"/>
              </a:rPr>
              <a:t>When I 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is</a:t>
            </a:r>
            <a:r>
              <a:rPr lang="en-US" dirty="0" smtClean="0">
                <a:latin typeface="Bernard MT Condensed" pitchFamily="18" charset="0"/>
              </a:rPr>
              <a:t>ten to music I want to sing and dance.</a:t>
            </a:r>
          </a:p>
          <a:p>
            <a:r>
              <a:rPr lang="en-US" dirty="0" smtClean="0">
                <a:latin typeface="Bernard MT Condensed" pitchFamily="18" charset="0"/>
              </a:rPr>
              <a:t> When I listen to music I dream about my future life.</a:t>
            </a:r>
          </a:p>
          <a:p>
            <a:r>
              <a:rPr lang="en-US" dirty="0" smtClean="0">
                <a:latin typeface="Bernard MT Condensed" pitchFamily="18" charset="0"/>
              </a:rPr>
              <a:t>When I listen to music I see green forests, high mountains, deep sees and rivers.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A musical tour of Britain</a:t>
            </a:r>
            <a:r>
              <a:rPr lang="ru-RU" dirty="0" smtClean="0">
                <a:latin typeface="Bernard MT Condensed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r>
              <a:rPr lang="en-US" sz="3600" b="1" dirty="0" smtClean="0"/>
              <a:t>Bagpipe  - </a:t>
            </a:r>
            <a:r>
              <a:rPr lang="ru-RU" sz="3600" b="1" dirty="0" smtClean="0"/>
              <a:t>волынка </a:t>
            </a:r>
            <a:endParaRPr lang="ru-RU" sz="3600" b="1" dirty="0"/>
          </a:p>
        </p:txBody>
      </p:sp>
      <p:pic>
        <p:nvPicPr>
          <p:cNvPr id="4099" name="Picture 3" descr="C:\Users\анастасия\AppData\Local\Microsoft\Windows\Temporary Internet Files\Content.IE5\1T6CRYZD\Gaita irlandesa[1]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3461763" cy="3300214"/>
          </a:xfrm>
          <a:prstGeom prst="rect">
            <a:avLst/>
          </a:prstGeom>
          <a:noFill/>
        </p:spPr>
      </p:pic>
      <p:pic>
        <p:nvPicPr>
          <p:cNvPr id="4100" name="Picture 4" descr="C:\Users\анастасия\Desktop\6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788" y="2708920"/>
            <a:ext cx="5112300" cy="3412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02 - Lesson 1. Ex. 1.2), page 35  Atholl Highlan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Irish Drinking Songs - Bagpipes - Scottish Jig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3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15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chemeClr val="accent6">
                <a:lumMod val="40000"/>
                <a:lumOff val="60000"/>
              </a:schemeClr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Eisteddfod in Wales – </a:t>
            </a:r>
            <a:r>
              <a:rPr lang="ru-RU" b="1" dirty="0" smtClean="0"/>
              <a:t>ежегодный фестиваль валлийских бардов.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Бард</a:t>
            </a:r>
            <a:r>
              <a:rPr lang="ru-RU" dirty="0" smtClean="0"/>
              <a:t> (от кельтского </a:t>
            </a:r>
            <a:r>
              <a:rPr lang="ru-RU" dirty="0" err="1" smtClean="0"/>
              <a:t>bardos</a:t>
            </a:r>
            <a:r>
              <a:rPr lang="ru-RU" dirty="0" smtClean="0"/>
              <a:t>, восходит к </a:t>
            </a:r>
            <a:r>
              <a:rPr lang="ru-RU" dirty="0" err="1" smtClean="0"/>
              <a:t>праиндоевропейскому</a:t>
            </a:r>
            <a:r>
              <a:rPr lang="ru-RU" dirty="0" smtClean="0"/>
              <a:t> *</a:t>
            </a:r>
            <a:r>
              <a:rPr lang="ru-RU" dirty="0" err="1" smtClean="0"/>
              <a:t>gwerh</a:t>
            </a:r>
            <a:r>
              <a:rPr lang="ru-RU" dirty="0" smtClean="0"/>
              <a:t> — провозглашать, петь) — певцы и поэты у кельтских народов, одна из категорий друидов. В середине XV века слово бард из </a:t>
            </a:r>
            <a:r>
              <a:rPr lang="ru-RU" dirty="0" err="1" smtClean="0"/>
              <a:t>гэльского</a:t>
            </a:r>
            <a:r>
              <a:rPr lang="ru-RU" dirty="0" smtClean="0"/>
              <a:t> языка вошло в шотландский диалект английского в значении </a:t>
            </a:r>
            <a:r>
              <a:rPr lang="ru-RU" b="1" i="1" u="sng" dirty="0" smtClean="0"/>
              <a:t>«бродячий музыкант» </a:t>
            </a:r>
            <a:r>
              <a:rPr lang="ru-RU" dirty="0" smtClean="0"/>
              <a:t>(по-видимому, с пренебрежительным оттенком).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астасия\Desktop\52pv7mq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65765">
            <a:off x="280246" y="3729379"/>
            <a:ext cx="4156322" cy="2769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анастасия\Desktop\0_9a5a9_40b266de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06680">
            <a:off x="294609" y="443746"/>
            <a:ext cx="5505837" cy="3907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P5AZ0Sdh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 rot="235544">
            <a:off x="5445768" y="452406"/>
            <a:ext cx="3600400" cy="2981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анастасия\Desktop\4768249421_0b7e6b9c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41638">
            <a:off x="4266930" y="3313670"/>
            <a:ext cx="4572000" cy="3292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Brass Band – </a:t>
            </a:r>
            <a:r>
              <a:rPr lang="ru-RU" b="1" dirty="0" smtClean="0"/>
              <a:t>духовой оркестр</a:t>
            </a:r>
            <a:endParaRPr lang="ru-RU" b="1" dirty="0"/>
          </a:p>
        </p:txBody>
      </p:sp>
      <p:pic>
        <p:nvPicPr>
          <p:cNvPr id="4" name="Содержимое 3" descr="630x20.fitwithoffs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844824"/>
            <a:ext cx="7721514" cy="4301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100000" t="100000"/>
            </a:path>
          </a:gradFill>
        </p:spPr>
        <p:txBody>
          <a:bodyPr>
            <a:normAutofit/>
          </a:bodyPr>
          <a:lstStyle/>
          <a:p>
            <a:r>
              <a:rPr lang="ru-RU" sz="3200" dirty="0" err="1" smtClean="0"/>
              <a:t>Олдборо</a:t>
            </a:r>
            <a:r>
              <a:rPr lang="ru-RU" sz="3200" dirty="0" smtClean="0"/>
              <a:t> (англ. </a:t>
            </a:r>
            <a:r>
              <a:rPr lang="ru-RU" sz="3200" b="1" dirty="0" err="1" smtClean="0"/>
              <a:t>Aldeburgh</a:t>
            </a:r>
            <a:r>
              <a:rPr lang="ru-RU" sz="3200" dirty="0" smtClean="0"/>
              <a:t>) — город в восточной Англии, на территории графства Суффолк региона Восточная Англия.</a:t>
            </a:r>
            <a:endParaRPr lang="ru-RU" sz="3200" dirty="0"/>
          </a:p>
        </p:txBody>
      </p:sp>
      <p:pic>
        <p:nvPicPr>
          <p:cNvPr id="4" name="Содержимое 3" descr="1024px-Suffolk_UK_location_map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564904"/>
            <a:ext cx="6002698" cy="3904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467</Words>
  <Application>Microsoft Office PowerPoint</Application>
  <PresentationFormat>Экран (4:3)</PresentationFormat>
  <Paragraphs>34</Paragraphs>
  <Slides>14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Algerian</vt:lpstr>
      <vt:lpstr>Arial</vt:lpstr>
      <vt:lpstr>Bernard MT Condensed</vt:lpstr>
      <vt:lpstr>Britannic Bold</vt:lpstr>
      <vt:lpstr>Calibri</vt:lpstr>
      <vt:lpstr>Тема Office</vt:lpstr>
      <vt:lpstr>Let music begin…</vt:lpstr>
      <vt:lpstr>The definition of the word « music»</vt:lpstr>
      <vt:lpstr>Презентация PowerPoint</vt:lpstr>
      <vt:lpstr>What is music for you?</vt:lpstr>
      <vt:lpstr>A musical tour of Britain:</vt:lpstr>
      <vt:lpstr> Eisteddfod in Wales – ежегодный фестиваль валлийских бардов.</vt:lpstr>
      <vt:lpstr>Презентация PowerPoint</vt:lpstr>
      <vt:lpstr>Brass Band – духовой оркестр</vt:lpstr>
      <vt:lpstr>Олдборо (англ. Aldeburgh) — город в восточной Англии, на территории графства Суффолк региона Восточная Англия.</vt:lpstr>
      <vt:lpstr>Презентация PowerPoint</vt:lpstr>
      <vt:lpstr>Презентация PowerPoint</vt:lpstr>
      <vt:lpstr>Edward Benjamin Britten - </vt:lpstr>
      <vt:lpstr>Henry Purcell - </vt:lpstr>
      <vt:lpstr>Dido and Aeneas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 music begin…</dc:title>
  <dc:creator>Master</dc:creator>
  <cp:lastModifiedBy>Пользователь</cp:lastModifiedBy>
  <cp:revision>21</cp:revision>
  <dcterms:created xsi:type="dcterms:W3CDTF">2015-10-07T18:22:31Z</dcterms:created>
  <dcterms:modified xsi:type="dcterms:W3CDTF">2019-11-25T11:34:18Z</dcterms:modified>
</cp:coreProperties>
</file>