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8" r:id="rId10"/>
    <p:sldId id="269" r:id="rId11"/>
    <p:sldId id="264" r:id="rId12"/>
    <p:sldId id="265" r:id="rId13"/>
    <p:sldId id="266" r:id="rId14"/>
    <p:sldId id="267" r:id="rId15"/>
    <p:sldId id="27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29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9C98510-1974-4673-92A7-CBD9F4C023E8}" type="datetimeFigureOut">
              <a:rPr lang="ru-RU" smtClean="0"/>
              <a:pPr/>
              <a:t>21.11.2019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545CA4C-E13A-4A6F-B7F1-E7A582983B0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45CA4C-E13A-4A6F-B7F1-E7A582983B07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21.11.2019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7" Type="http://schemas.openxmlformats.org/officeDocument/2006/relationships/image" Target="../media/image1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800093\Desktop\&#1086;&#1074;&#1086;&#1097;&#1080;\&#1052;&#1072;&#1083;&#1099;&#1096;&#1072;&#1088;&#1080;&#1082;&#1080;%20-%20&#1055;&#1086;&#1093;&#1088;&#1091;&#1089;&#1090;&#1080;&#1084;%20(&#1057;&#1077;&#1088;&#1080;&#1103;%2083)%20&#1056;&#1072;&#1079;&#1074;&#1080;&#1074;&#1072;&#1102;&#1097;&#1080;&#1077;%20&#1084;&#1091;&#1083;&#1100;&#1090;&#1080;&#1082;&#1080;%20&#1076;&#1083;&#1103;%20&#1089;&#1072;&#1084;&#1099;&#1093;%20&#1084;&#1072;&#1083;&#1077;&#1085;&#1100;&#1082;&#1080;&#1093;.mp4" TargetMode="External"/><Relationship Id="rId5" Type="http://schemas.openxmlformats.org/officeDocument/2006/relationships/image" Target="../media/image28.png"/><Relationship Id="rId4" Type="http://schemas.openxmlformats.org/officeDocument/2006/relationships/slide" Target="slide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jpeg"/><Relationship Id="rId3" Type="http://schemas.openxmlformats.org/officeDocument/2006/relationships/slide" Target="slide2.xml"/><Relationship Id="rId7" Type="http://schemas.openxmlformats.org/officeDocument/2006/relationships/image" Target="../media/image3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jpeg"/><Relationship Id="rId5" Type="http://schemas.openxmlformats.org/officeDocument/2006/relationships/image" Target="../media/image30.jpeg"/><Relationship Id="rId4" Type="http://schemas.openxmlformats.org/officeDocument/2006/relationships/image" Target="../media/image29.jpeg"/><Relationship Id="rId9" Type="http://schemas.openxmlformats.org/officeDocument/2006/relationships/image" Target="../media/image34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eti-deti.com/" TargetMode="External"/><Relationship Id="rId2" Type="http://schemas.openxmlformats.org/officeDocument/2006/relationships/hyperlink" Target="https://www.google.com/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youtube.com/results?search_query=%D0%BF%D0%BE%D1%85%D1%80%D1%83%D1%81%D1%82%D0%B8%D0%BC+%D0%BC%D0%B0%D0%BB%D1%8B%D1%88%D0%B0%D1%80%D0%B8%D0%BA%D0%B8" TargetMode="Externa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11.xml"/><Relationship Id="rId13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4.jpeg"/><Relationship Id="rId12" Type="http://schemas.openxmlformats.org/officeDocument/2006/relationships/slide" Target="slide9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6" Type="http://schemas.openxmlformats.org/officeDocument/2006/relationships/slide" Target="slide8.xml"/><Relationship Id="rId11" Type="http://schemas.openxmlformats.org/officeDocument/2006/relationships/image" Target="../media/image6.jpeg"/><Relationship Id="rId5" Type="http://schemas.openxmlformats.org/officeDocument/2006/relationships/image" Target="../media/image3.jpeg"/><Relationship Id="rId10" Type="http://schemas.openxmlformats.org/officeDocument/2006/relationships/slide" Target="slide12.xml"/><Relationship Id="rId4" Type="http://schemas.openxmlformats.org/officeDocument/2006/relationships/slide" Target="slide3.xml"/><Relationship Id="rId9" Type="http://schemas.openxmlformats.org/officeDocument/2006/relationships/image" Target="../media/image5.jpeg"/><Relationship Id="rId14" Type="http://schemas.openxmlformats.org/officeDocument/2006/relationships/slide" Target="slide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jpeg"/><Relationship Id="rId3" Type="http://schemas.openxmlformats.org/officeDocument/2006/relationships/slide" Target="slide2.xml"/><Relationship Id="rId7" Type="http://schemas.openxmlformats.org/officeDocument/2006/relationships/image" Target="../media/image17.jpeg"/><Relationship Id="rId12" Type="http://schemas.openxmlformats.org/officeDocument/2006/relationships/image" Target="../media/image2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6.jpeg"/><Relationship Id="rId11" Type="http://schemas.openxmlformats.org/officeDocument/2006/relationships/image" Target="../media/image20.jpeg"/><Relationship Id="rId5" Type="http://schemas.openxmlformats.org/officeDocument/2006/relationships/image" Target="../media/image15.jpeg"/><Relationship Id="rId10" Type="http://schemas.openxmlformats.org/officeDocument/2006/relationships/image" Target="../media/image19.jpeg"/><Relationship Id="rId4" Type="http://schemas.openxmlformats.org/officeDocument/2006/relationships/image" Target="../media/image14.jpeg"/><Relationship Id="rId9" Type="http://schemas.openxmlformats.org/officeDocument/2006/relationships/image" Target="../media/image1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9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4000" r="-1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3098775"/>
          </a:xfrm>
        </p:spPr>
        <p:txBody>
          <a:bodyPr/>
          <a:lstStyle/>
          <a:p>
            <a:r>
              <a:rPr lang="ru-RU" dirty="0" smtClean="0"/>
              <a:t>Что растет на грядке?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2400" dirty="0" smtClean="0"/>
              <a:t>Подготовили воспитатели: Тарасова А.А., Хан Л.Н.</a:t>
            </a:r>
            <a:endParaRPr lang="ru-RU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1371600" y="836712"/>
            <a:ext cx="6400800" cy="1440160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Виртуальная экскурсия для детей раннего возраста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Что лишнее?            </a:t>
            </a:r>
            <a:r>
              <a:rPr lang="ru-RU" dirty="0" smtClean="0">
                <a:hlinkClick r:id="rId3" action="ppaction://hlinksldjump"/>
              </a:rPr>
              <a:t> </a:t>
            </a:r>
            <a:r>
              <a:rPr lang="ru-RU" sz="2000" dirty="0" smtClean="0">
                <a:hlinkClick r:id="rId3" action="ppaction://hlinksldjump"/>
              </a:rPr>
              <a:t>маршрут</a:t>
            </a:r>
            <a:endParaRPr lang="ru-RU" sz="2000" dirty="0"/>
          </a:p>
        </p:txBody>
      </p:sp>
      <p:pic>
        <p:nvPicPr>
          <p:cNvPr id="3" name="Рисунок 2" descr="1486324266_o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763688" y="1484784"/>
            <a:ext cx="2733076" cy="1926378"/>
          </a:xfrm>
          <a:prstGeom prst="rect">
            <a:avLst/>
          </a:prstGeom>
        </p:spPr>
      </p:pic>
      <p:pic>
        <p:nvPicPr>
          <p:cNvPr id="4" name="Рисунок 3" descr="1486324306_o7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410924" y="1412776"/>
            <a:ext cx="2733076" cy="1926378"/>
          </a:xfrm>
          <a:prstGeom prst="rect">
            <a:avLst/>
          </a:prstGeom>
        </p:spPr>
      </p:pic>
      <p:pic>
        <p:nvPicPr>
          <p:cNvPr id="5" name="Рисунок 4" descr="1486324287_o5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1835696" y="4653136"/>
            <a:ext cx="2699792" cy="1902918"/>
          </a:xfrm>
          <a:prstGeom prst="rect">
            <a:avLst/>
          </a:prstGeom>
        </p:spPr>
      </p:pic>
      <p:pic>
        <p:nvPicPr>
          <p:cNvPr id="6" name="Рисунок 5" descr="frukti-dla-detei-37-212x300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6300192" y="3933056"/>
            <a:ext cx="2019300" cy="2520280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4283968" y="3645024"/>
            <a:ext cx="257038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smtClean="0">
                <a:solidFill>
                  <a:srgbClr val="FF0000"/>
                </a:solidFill>
              </a:rPr>
              <a:t>МОЛОДЕЦ!!!!</a:t>
            </a:r>
            <a:endParaRPr lang="ru-RU" sz="32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1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7" dur="1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1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1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8" dur="1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19" dur="1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0" dur="1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1" dur="1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2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30" dur="1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31" dur="1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32" dur="1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3" dur="1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3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7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" decel="100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900" accel="100000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1" dur="8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2" dur="8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3" dur="8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Мультфильм «Похрустим»</a:t>
            </a:r>
            <a:r>
              <a:rPr lang="ru-RU" dirty="0" smtClean="0">
                <a:hlinkClick r:id="rId4" action="ppaction://hlinksldjump"/>
              </a:rPr>
              <a:t>   </a:t>
            </a:r>
            <a:r>
              <a:rPr lang="ru-RU" sz="2200" dirty="0" smtClean="0">
                <a:hlinkClick r:id="rId4" action="ppaction://hlinksldjump"/>
              </a:rPr>
              <a:t>маршрут</a:t>
            </a:r>
            <a:endParaRPr lang="ru-RU" sz="2200" dirty="0"/>
          </a:p>
        </p:txBody>
      </p:sp>
      <p:pic>
        <p:nvPicPr>
          <p:cNvPr id="5" name="Малышарики - Похрустим (Серия 83) Развивающие мультики для самых маленьких.mp4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611560" y="1628800"/>
            <a:ext cx="8146609" cy="458246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02022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Как вырастить овощи?      </a:t>
            </a:r>
            <a:r>
              <a:rPr lang="ru-RU" sz="2000" dirty="0" smtClean="0">
                <a:hlinkClick r:id="rId3" action="ppaction://hlinksldjump"/>
              </a:rPr>
              <a:t>маршрут</a:t>
            </a:r>
            <a:endParaRPr lang="ru-RU" dirty="0"/>
          </a:p>
        </p:txBody>
      </p:sp>
      <p:pic>
        <p:nvPicPr>
          <p:cNvPr id="4" name="Содержимое 3" descr="images (4).jpg"/>
          <p:cNvPicPr>
            <a:picLocks noGrp="1" noChangeAspect="1"/>
          </p:cNvPicPr>
          <p:nvPr>
            <p:ph idx="1"/>
          </p:nvPr>
        </p:nvPicPr>
        <p:blipFill>
          <a:blip r:embed="rId4" cstate="print"/>
          <a:stretch>
            <a:fillRect/>
          </a:stretch>
        </p:blipFill>
        <p:spPr>
          <a:xfrm>
            <a:off x="4657170" y="3573016"/>
            <a:ext cx="4486830" cy="3107545"/>
          </a:xfrm>
        </p:spPr>
      </p:pic>
      <p:pic>
        <p:nvPicPr>
          <p:cNvPr id="5" name="Рисунок 4" descr="Без названия (4)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051720" y="1484784"/>
            <a:ext cx="2505075" cy="18288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2627784" y="2780928"/>
            <a:ext cx="124611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>
                <a:solidFill>
                  <a:schemeClr val="bg1"/>
                </a:solidFill>
              </a:rPr>
              <a:t>Копаем</a:t>
            </a:r>
            <a:r>
              <a:rPr lang="ru-RU" sz="2400" dirty="0" smtClean="0"/>
              <a:t> </a:t>
            </a:r>
            <a:endParaRPr lang="ru-RU" sz="2400" dirty="0"/>
          </a:p>
        </p:txBody>
      </p:sp>
      <p:pic>
        <p:nvPicPr>
          <p:cNvPr id="7" name="Рисунок 6" descr="Без названия (6)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148064" y="1556792"/>
            <a:ext cx="2857500" cy="1728192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6228184" y="2852936"/>
            <a:ext cx="127874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>
                <a:solidFill>
                  <a:schemeClr val="bg1"/>
                </a:solidFill>
              </a:rPr>
              <a:t> Сажаем</a:t>
            </a:r>
            <a:endParaRPr lang="ru-RU" sz="2400" dirty="0">
              <a:solidFill>
                <a:schemeClr val="bg1"/>
              </a:solidFill>
            </a:endParaRPr>
          </a:p>
        </p:txBody>
      </p:sp>
      <p:pic>
        <p:nvPicPr>
          <p:cNvPr id="9" name="Рисунок 8" descr="images (3)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1691680" y="4077072"/>
            <a:ext cx="2628900" cy="1743075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2339752" y="5373216"/>
            <a:ext cx="151086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>
                <a:solidFill>
                  <a:schemeClr val="bg1"/>
                </a:solidFill>
              </a:rPr>
              <a:t>Поливаем</a:t>
            </a:r>
            <a:endParaRPr lang="ru-RU" sz="2400" dirty="0">
              <a:solidFill>
                <a:schemeClr val="bg1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619672" y="2204864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1</a:t>
            </a:r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4716016" y="2204864"/>
            <a:ext cx="3545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 2</a:t>
            </a:r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1403648" y="4725144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3</a:t>
            </a:r>
            <a:endParaRPr lang="ru-RU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4283968" y="4869160"/>
            <a:ext cx="3545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 4</a:t>
            </a:r>
            <a:endParaRPr lang="ru-RU" dirty="0"/>
          </a:p>
        </p:txBody>
      </p:sp>
      <p:pic>
        <p:nvPicPr>
          <p:cNvPr id="15" name="Рисунок 14" descr="Без названия (11)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3275856" y="1052736"/>
            <a:ext cx="1440160" cy="2143125"/>
          </a:xfrm>
          <a:prstGeom prst="rect">
            <a:avLst/>
          </a:prstGeom>
        </p:spPr>
      </p:pic>
      <p:pic>
        <p:nvPicPr>
          <p:cNvPr id="16" name="Рисунок 15" descr="Без названия (12)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2627784" y="3717032"/>
            <a:ext cx="1935659" cy="21431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>
            <a:alpha val="48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dirty="0" smtClean="0"/>
              <a:t>Пояснительная записка</a:t>
            </a: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4006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1600" dirty="0" smtClean="0"/>
              <a:t>Автор: Тарасова Александра Алексеевна, Хан Любовь Николаевна, воспитатели ГБДОУ </a:t>
            </a:r>
            <a:r>
              <a:rPr lang="ru-RU" sz="1600" dirty="0" err="1" smtClean="0"/>
              <a:t>д</a:t>
            </a:r>
            <a:r>
              <a:rPr lang="ru-RU" sz="1600" dirty="0" smtClean="0"/>
              <a:t>/с №92 Калининского района Санкт – Петербурга.</a:t>
            </a:r>
          </a:p>
          <a:p>
            <a:pPr>
              <a:buNone/>
            </a:pPr>
            <a:r>
              <a:rPr lang="ru-RU" sz="1600" dirty="0" smtClean="0"/>
              <a:t>Тема:  «Овощи – огород». </a:t>
            </a:r>
          </a:p>
          <a:p>
            <a:pPr>
              <a:buNone/>
            </a:pPr>
            <a:r>
              <a:rPr lang="ru-RU" sz="1600" dirty="0" smtClean="0"/>
              <a:t>Цель:  Формирование и расширение знаний у детей об овощах  и огороде.</a:t>
            </a:r>
          </a:p>
          <a:p>
            <a:pPr>
              <a:buNone/>
            </a:pPr>
            <a:r>
              <a:rPr lang="ru-RU" sz="1600" dirty="0" smtClean="0"/>
              <a:t>Задачи: </a:t>
            </a:r>
          </a:p>
          <a:p>
            <a:pPr>
              <a:buFontTx/>
              <a:buChar char="-"/>
            </a:pPr>
            <a:r>
              <a:rPr lang="ru-RU" sz="1600" dirty="0" smtClean="0"/>
              <a:t>Расширение и обобщение представлений детей об овощах.</a:t>
            </a:r>
          </a:p>
          <a:p>
            <a:pPr>
              <a:buFontTx/>
              <a:buChar char="-"/>
            </a:pPr>
            <a:r>
              <a:rPr lang="ru-RU" sz="1600" dirty="0" smtClean="0"/>
              <a:t>Обогащение активного словаря за счет существительных, обозначающих овощи.</a:t>
            </a:r>
          </a:p>
          <a:p>
            <a:pPr>
              <a:buFontTx/>
              <a:buChar char="-"/>
            </a:pPr>
            <a:r>
              <a:rPr lang="ru-RU" sz="1600" dirty="0" smtClean="0"/>
              <a:t>Развитие логического мышления, внимания, любознательности.</a:t>
            </a:r>
          </a:p>
          <a:p>
            <a:pPr>
              <a:buNone/>
            </a:pPr>
            <a:r>
              <a:rPr lang="ru-RU" sz="1600" dirty="0" smtClean="0"/>
              <a:t>Актуальность экскурсии:  воспитание здорового образа жизни, еда должна быть не только вкусной, но и полезной.</a:t>
            </a:r>
          </a:p>
          <a:p>
            <a:pPr>
              <a:buNone/>
            </a:pPr>
            <a:r>
              <a:rPr lang="ru-RU" sz="1600" dirty="0" smtClean="0"/>
              <a:t>Образовательный эффект:</a:t>
            </a:r>
          </a:p>
          <a:p>
            <a:pPr>
              <a:buFontTx/>
              <a:buChar char="-"/>
            </a:pPr>
            <a:r>
              <a:rPr lang="ru-RU" sz="1600" dirty="0" smtClean="0"/>
              <a:t>Дети знают и называют овощи</a:t>
            </a:r>
          </a:p>
          <a:p>
            <a:pPr>
              <a:buFontTx/>
              <a:buChar char="-"/>
            </a:pPr>
            <a:r>
              <a:rPr lang="ru-RU" sz="1600" dirty="0" smtClean="0"/>
              <a:t>Дети знают что овощи растут на грядках в огороде.</a:t>
            </a:r>
          </a:p>
          <a:p>
            <a:pPr>
              <a:buFontTx/>
              <a:buChar char="-"/>
            </a:pPr>
            <a:r>
              <a:rPr lang="ru-RU" sz="1600" dirty="0" smtClean="0"/>
              <a:t>Развитие познавательно – исследовательских и творческих способностей.</a:t>
            </a:r>
          </a:p>
          <a:p>
            <a:pPr>
              <a:buFontTx/>
              <a:buChar char="-"/>
            </a:pPr>
            <a:r>
              <a:rPr lang="ru-RU" sz="1600" dirty="0" smtClean="0"/>
              <a:t>Повышение речевой активности, активизация словаря по теме «овощи».</a:t>
            </a:r>
          </a:p>
          <a:p>
            <a:pPr>
              <a:buNone/>
            </a:pPr>
            <a:r>
              <a:rPr lang="ru-RU" sz="1600" dirty="0" smtClean="0"/>
              <a:t>Техническое обеспечение экскурсии:</a:t>
            </a:r>
          </a:p>
          <a:p>
            <a:pPr>
              <a:buFontTx/>
              <a:buChar char="-"/>
            </a:pPr>
            <a:r>
              <a:rPr lang="ru-RU" sz="1600" dirty="0" smtClean="0"/>
              <a:t>Персональный компьютер (ПК)</a:t>
            </a:r>
          </a:p>
          <a:p>
            <a:pPr>
              <a:buFontTx/>
              <a:buChar char="-"/>
            </a:pPr>
            <a:r>
              <a:rPr lang="ru-RU" sz="1600" dirty="0" smtClean="0"/>
              <a:t>Проектор или экран, телевизор с возможностью подключения ПК.</a:t>
            </a:r>
          </a:p>
          <a:p>
            <a:pPr>
              <a:buNone/>
            </a:pPr>
            <a:endParaRPr lang="ru-RU" sz="1600" dirty="0" smtClean="0"/>
          </a:p>
          <a:p>
            <a:pPr>
              <a:buFontTx/>
              <a:buChar char="-"/>
            </a:pPr>
            <a:endParaRPr lang="ru-RU" sz="1600" dirty="0" smtClean="0"/>
          </a:p>
          <a:p>
            <a:pPr>
              <a:buFontTx/>
              <a:buChar char="-"/>
            </a:pPr>
            <a:endParaRPr lang="ru-RU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>
            <a:alpha val="54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39552" y="332656"/>
            <a:ext cx="8229600" cy="36004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                                                        </a:t>
            </a:r>
            <a:r>
              <a:rPr lang="ru-RU" sz="2000" dirty="0" smtClean="0">
                <a:hlinkClick r:id="rId2" action="ppaction://hlinksldjump"/>
              </a:rPr>
              <a:t>маршрут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57748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1600" dirty="0" smtClean="0"/>
              <a:t>Структура экскурсии:</a:t>
            </a:r>
          </a:p>
          <a:p>
            <a:pPr>
              <a:buFontTx/>
              <a:buChar char="-"/>
            </a:pPr>
            <a:r>
              <a:rPr lang="ru-RU" sz="1600" dirty="0" smtClean="0"/>
              <a:t>Титульный слайд (1)</a:t>
            </a:r>
          </a:p>
          <a:p>
            <a:pPr>
              <a:buFontTx/>
              <a:buChar char="-"/>
            </a:pPr>
            <a:r>
              <a:rPr lang="ru-RU" sz="1600" dirty="0" smtClean="0"/>
              <a:t>Маршрут экскурсии (2)</a:t>
            </a:r>
          </a:p>
          <a:p>
            <a:pPr>
              <a:buFontTx/>
              <a:buChar char="-"/>
            </a:pPr>
            <a:r>
              <a:rPr lang="ru-RU" sz="1600" dirty="0" smtClean="0"/>
              <a:t>Загадки про овощи (3-7)</a:t>
            </a:r>
          </a:p>
          <a:p>
            <a:pPr>
              <a:buFontTx/>
              <a:buChar char="-"/>
            </a:pPr>
            <a:r>
              <a:rPr lang="ru-RU" sz="1600" dirty="0" smtClean="0"/>
              <a:t>Д/И  «Собери овощи в корзину» (8)</a:t>
            </a:r>
          </a:p>
          <a:p>
            <a:pPr>
              <a:buFontTx/>
              <a:buChar char="-"/>
            </a:pPr>
            <a:r>
              <a:rPr lang="ru-RU" sz="1600" dirty="0" smtClean="0"/>
              <a:t>Д/И «Что лишнее?» (9-10)</a:t>
            </a:r>
          </a:p>
          <a:p>
            <a:pPr>
              <a:buFontTx/>
              <a:buChar char="-"/>
            </a:pPr>
            <a:r>
              <a:rPr lang="ru-RU" sz="1600" dirty="0" smtClean="0"/>
              <a:t>Мультфильм «Похрустим» (11)</a:t>
            </a:r>
          </a:p>
          <a:p>
            <a:pPr>
              <a:buFontTx/>
              <a:buChar char="-"/>
            </a:pPr>
            <a:r>
              <a:rPr lang="ru-RU" sz="1600" dirty="0" smtClean="0"/>
              <a:t>Как растут овощи? (12)</a:t>
            </a:r>
          </a:p>
          <a:p>
            <a:pPr>
              <a:buNone/>
            </a:pPr>
            <a:r>
              <a:rPr lang="ru-RU" sz="1600" dirty="0" smtClean="0"/>
              <a:t>-      Пояснительная записка (13-14)</a:t>
            </a:r>
          </a:p>
          <a:p>
            <a:pPr>
              <a:buFontTx/>
              <a:buChar char="-"/>
            </a:pPr>
            <a:r>
              <a:rPr lang="ru-RU" sz="1600" dirty="0" smtClean="0"/>
              <a:t>Ссылки на источники (15)</a:t>
            </a:r>
          </a:p>
          <a:p>
            <a:pPr>
              <a:buNone/>
            </a:pPr>
            <a:r>
              <a:rPr lang="ru-RU" sz="1600" dirty="0" smtClean="0"/>
              <a:t>Рекомендации по использованию ресурса. </a:t>
            </a:r>
          </a:p>
          <a:p>
            <a:pPr>
              <a:buNone/>
            </a:pPr>
            <a:r>
              <a:rPr lang="ru-RU" sz="1600" dirty="0" smtClean="0"/>
              <a:t> На слайде маршрут экскурсии (2) можно выбрать интересующий раздел щелкнув на соответствующую картинку. </a:t>
            </a:r>
          </a:p>
          <a:p>
            <a:pPr>
              <a:buNone/>
            </a:pPr>
            <a:r>
              <a:rPr lang="ru-RU" sz="1600" dirty="0" smtClean="0"/>
              <a:t>Слайды переключаются по щелчку, что дает возможность самостоятельно регламентировать скорость просмотра.</a:t>
            </a:r>
          </a:p>
          <a:p>
            <a:pPr>
              <a:buNone/>
            </a:pPr>
            <a:r>
              <a:rPr lang="ru-RU" sz="1600" dirty="0" smtClean="0"/>
              <a:t>На заключительном слайде каждого раздела находится управляющая кнопка «маршрут», с помощью которой можно вернуться на маршрутный слайд. </a:t>
            </a:r>
          </a:p>
          <a:p>
            <a:pPr>
              <a:buNone/>
            </a:pPr>
            <a:r>
              <a:rPr lang="ru-RU" sz="1600" dirty="0" smtClean="0"/>
              <a:t>Данная виртуальная экскурсия может быть использована в работе с детьми раннего возраста.</a:t>
            </a:r>
          </a:p>
          <a:p>
            <a:pPr>
              <a:buFontTx/>
              <a:buChar char="-"/>
            </a:pPr>
            <a:endParaRPr lang="ru-RU" sz="1600" dirty="0" smtClean="0"/>
          </a:p>
          <a:p>
            <a:pPr>
              <a:buFontTx/>
              <a:buChar char="-"/>
            </a:pPr>
            <a:endParaRPr lang="ru-RU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>
            <a:alpha val="5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Ссылки на источники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Картинки </a:t>
            </a:r>
            <a:r>
              <a:rPr lang="en-US" dirty="0" smtClean="0">
                <a:hlinkClick r:id="rId2"/>
              </a:rPr>
              <a:t>https://www.google.com/</a:t>
            </a:r>
            <a:endParaRPr lang="ru-RU" dirty="0" smtClean="0"/>
          </a:p>
          <a:p>
            <a:r>
              <a:rPr lang="ru-RU" dirty="0" smtClean="0"/>
              <a:t>Загадки </a:t>
            </a:r>
            <a:r>
              <a:rPr lang="en-US" dirty="0" smtClean="0">
                <a:hlinkClick r:id="rId3"/>
              </a:rPr>
              <a:t>http://eti-deti.com/</a:t>
            </a:r>
            <a:endParaRPr lang="ru-RU" dirty="0" smtClean="0"/>
          </a:p>
          <a:p>
            <a:r>
              <a:rPr lang="ru-RU" dirty="0" smtClean="0"/>
              <a:t>Мультфильм </a:t>
            </a:r>
            <a:r>
              <a:rPr lang="en-US" dirty="0" smtClean="0">
                <a:hlinkClick r:id="rId4"/>
              </a:rPr>
              <a:t>https://www.youtube.com/results?search_query=%D0%BF%D0%BE%D1%85%D1%80%D1%83%D1%81%D1%82%D0%B8%D0%BC+%D0%BC%D0%B0%D0%BB%D1%8B%D1%88%D0%B0%D1%80%D0%B8%D0%BA%D0%B8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Маршрут экскурсии</a:t>
            </a:r>
            <a:endParaRPr lang="ru-RU" dirty="0"/>
          </a:p>
        </p:txBody>
      </p:sp>
      <p:pic>
        <p:nvPicPr>
          <p:cNvPr id="5" name="Рисунок 4" descr="images (1).jpg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403648" y="1340768"/>
            <a:ext cx="2857500" cy="1600200"/>
          </a:xfrm>
          <a:prstGeom prst="rect">
            <a:avLst/>
          </a:prstGeom>
        </p:spPr>
      </p:pic>
      <p:pic>
        <p:nvPicPr>
          <p:cNvPr id="6" name="Рисунок 5" descr="42589_43592defcbed97f8ef48de269b7664fe.jpg.jpg">
            <a:hlinkClick r:id="rId6" action="ppaction://hlinksldjump"/>
          </p:cNvPr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3707904" y="4471348"/>
            <a:ext cx="2418105" cy="2386652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3779912" y="6165304"/>
            <a:ext cx="2742995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/>
              <a:t>Игра Собери овощи в корзинку</a:t>
            </a:r>
            <a:endParaRPr lang="ru-RU" sz="2000" b="1" dirty="0"/>
          </a:p>
        </p:txBody>
      </p:sp>
      <p:pic>
        <p:nvPicPr>
          <p:cNvPr id="8" name="Рисунок 7" descr="Без названия (3).jpg">
            <a:hlinkClick r:id="rId8" action="ppaction://hlinksldjump"/>
          </p:cNvPr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6084168" y="3140968"/>
            <a:ext cx="2857500" cy="1600200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6660232" y="4293096"/>
            <a:ext cx="185057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>
                <a:solidFill>
                  <a:schemeClr val="bg1"/>
                </a:solidFill>
              </a:rPr>
              <a:t>Мультфильм</a:t>
            </a:r>
            <a:endParaRPr lang="ru-RU" sz="2400" dirty="0">
              <a:solidFill>
                <a:schemeClr val="bg1"/>
              </a:solidFill>
            </a:endParaRPr>
          </a:p>
        </p:txBody>
      </p:sp>
      <p:pic>
        <p:nvPicPr>
          <p:cNvPr id="10" name="Рисунок 9" descr="Без названия (2).jpg">
            <a:hlinkClick r:id="rId10" action="ppaction://hlinksldjump"/>
          </p:cNvPr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6115050" y="1340768"/>
            <a:ext cx="2777430" cy="1514475"/>
          </a:xfrm>
          <a:prstGeom prst="rect">
            <a:avLst/>
          </a:prstGeom>
        </p:spPr>
      </p:pic>
      <p:sp>
        <p:nvSpPr>
          <p:cNvPr id="11" name="Прямоугольник 10"/>
          <p:cNvSpPr/>
          <p:nvPr/>
        </p:nvSpPr>
        <p:spPr>
          <a:xfrm>
            <a:off x="6084168" y="2420888"/>
            <a:ext cx="270073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 smtClean="0">
                <a:solidFill>
                  <a:schemeClr val="bg1"/>
                </a:solidFill>
              </a:rPr>
              <a:t>Как вырастить овощи</a:t>
            </a:r>
            <a:r>
              <a:rPr lang="ru-RU" dirty="0" smtClean="0">
                <a:solidFill>
                  <a:schemeClr val="bg1"/>
                </a:solidFill>
              </a:rPr>
              <a:t>?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12" name="Рисунок 11" descr="Без названия (10).jpg">
            <a:hlinkClick r:id="rId12" action="ppaction://hlinksldjump"/>
          </p:cNvPr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1475656" y="3212976"/>
            <a:ext cx="2736304" cy="1656184"/>
          </a:xfrm>
          <a:prstGeom prst="rect">
            <a:avLst/>
          </a:prstGeom>
        </p:spPr>
      </p:pic>
      <p:sp>
        <p:nvSpPr>
          <p:cNvPr id="15361" name="Rectangle 1"/>
          <p:cNvSpPr>
            <a:spLocks noChangeArrowheads="1"/>
          </p:cNvSpPr>
          <p:nvPr/>
        </p:nvSpPr>
        <p:spPr bwMode="auto">
          <a:xfrm>
            <a:off x="1" y="-205498"/>
            <a:ext cx="3203848" cy="6001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                                                                                                                                                                                                                                 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100" dirty="0" smtClean="0">
              <a:solidFill>
                <a:srgbClr val="FF0000"/>
              </a:solidFill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                                                                                                                                                                                                                                   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362" name="Rectangle 2"/>
          <p:cNvSpPr>
            <a:spLocks noChangeArrowheads="1"/>
          </p:cNvSpPr>
          <p:nvPr/>
        </p:nvSpPr>
        <p:spPr bwMode="auto">
          <a:xfrm>
            <a:off x="6444208" y="5209746"/>
            <a:ext cx="2483768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  <a:hlinkClick r:id="rId14" action="ppaction://hlinksldjump"/>
              </a:rPr>
              <a:t>Пояснительная записка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FF00"/>
                </a:solidFill>
              </a:rPr>
              <a:t>   Загадки</a:t>
            </a:r>
            <a:endParaRPr lang="ru-RU" dirty="0">
              <a:solidFill>
                <a:srgbClr val="FFFF00"/>
              </a:solidFill>
            </a:endParaRPr>
          </a:p>
        </p:txBody>
      </p:sp>
      <p:pic>
        <p:nvPicPr>
          <p:cNvPr id="3" name="Рисунок 2" descr="1486324226_o1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923928" y="1556792"/>
            <a:ext cx="4367675" cy="3078506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251520" y="1412776"/>
            <a:ext cx="3600400" cy="20882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solidFill>
                  <a:srgbClr val="002060"/>
                </a:solidFill>
              </a:rPr>
              <a:t>Заставит плакать всех вокруг. Он – не драчун. Он – только …</a:t>
            </a:r>
            <a:endParaRPr lang="ru-RU" sz="32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endParaRPr lang="ru-RU" sz="20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899592" y="2276872"/>
            <a:ext cx="2286000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Растет в земле, на грядке. </a:t>
            </a:r>
            <a:r>
              <a:rPr lang="ru-RU" sz="3200" dirty="0" smtClean="0">
                <a:solidFill>
                  <a:srgbClr val="002060"/>
                </a:solidFill>
                <a:ea typeface="Calibri" pitchFamily="34" charset="0"/>
                <a:cs typeface="Arial" pitchFamily="34" charset="0"/>
              </a:rPr>
              <a:t>Вкусная</a:t>
            </a:r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 и сладкая</a:t>
            </a:r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</a:p>
        </p:txBody>
      </p:sp>
      <p:pic>
        <p:nvPicPr>
          <p:cNvPr id="5" name="Рисунок 4" descr="1486324241_o8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700653" y="1700808"/>
            <a:ext cx="4903795" cy="345638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endParaRPr lang="ru-RU" sz="20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539552" y="1916832"/>
            <a:ext cx="4104456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>Длинный и зеленый, Свежий и соленый. Вкусный он всегда. Кто же он тогда? </a:t>
            </a:r>
            <a:endParaRPr lang="ru-RU" sz="3200" dirty="0"/>
          </a:p>
        </p:txBody>
      </p:sp>
      <p:pic>
        <p:nvPicPr>
          <p:cNvPr id="4" name="Рисунок 3" descr="1486324237_o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427984" y="2031348"/>
            <a:ext cx="4320480" cy="304524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endParaRPr lang="ru-RU" sz="20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95536" y="1484784"/>
            <a:ext cx="3096344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sz="3200" dirty="0" smtClean="0"/>
              <a:t>На зеленой грядке выросли загадки, Сочные и круглые. Все такие крупные. Летом – зеленеют. Осенью – краснеют. </a:t>
            </a:r>
            <a:endParaRPr lang="ru-RU" sz="3200" dirty="0"/>
          </a:p>
        </p:txBody>
      </p:sp>
      <p:pic>
        <p:nvPicPr>
          <p:cNvPr id="4" name="Рисунок 3" descr="1486324266_o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211960" y="1988840"/>
            <a:ext cx="4571998" cy="322252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ru-RU" sz="2000" dirty="0" smtClean="0">
                <a:hlinkClick r:id="rId3" action="ppaction://hlinksldjump"/>
              </a:rPr>
              <a:t>маршрут</a:t>
            </a:r>
            <a:endParaRPr lang="ru-RU" sz="20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467545" y="2276872"/>
            <a:ext cx="2088231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/>
              <a:t>Имеет сто одежек – И все –  без застежек</a:t>
            </a:r>
            <a:endParaRPr lang="ru-RU" sz="3200" dirty="0"/>
          </a:p>
        </p:txBody>
      </p:sp>
      <p:pic>
        <p:nvPicPr>
          <p:cNvPr id="4" name="Рисунок 3" descr="1486324275_o4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779912" y="1916832"/>
            <a:ext cx="4829877" cy="340428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>
            <a:normAutofit/>
          </a:bodyPr>
          <a:lstStyle/>
          <a:p>
            <a:r>
              <a:rPr lang="ru-RU" dirty="0" smtClean="0"/>
              <a:t>   Собери овощи в корзинку </a:t>
            </a:r>
            <a:r>
              <a:rPr lang="ru-RU" dirty="0" smtClean="0">
                <a:hlinkClick r:id="rId3" action="ppaction://hlinksldjump"/>
              </a:rPr>
              <a:t> </a:t>
            </a:r>
            <a:r>
              <a:rPr lang="ru-RU" sz="2200" dirty="0" smtClean="0">
                <a:hlinkClick r:id="rId3" action="ppaction://hlinksldjump"/>
              </a:rPr>
              <a:t>маршрут</a:t>
            </a:r>
            <a:endParaRPr lang="ru-RU" sz="2200" dirty="0"/>
          </a:p>
        </p:txBody>
      </p:sp>
      <p:pic>
        <p:nvPicPr>
          <p:cNvPr id="3" name="Рисунок 2" descr="1486324306_o7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23528" y="1196752"/>
            <a:ext cx="2120102" cy="1494330"/>
          </a:xfrm>
          <a:prstGeom prst="rect">
            <a:avLst/>
          </a:prstGeom>
        </p:spPr>
      </p:pic>
      <p:pic>
        <p:nvPicPr>
          <p:cNvPr id="4" name="Рисунок 3" descr="1486324237_o2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483768" y="1124744"/>
            <a:ext cx="2222264" cy="1566338"/>
          </a:xfrm>
          <a:prstGeom prst="rect">
            <a:avLst/>
          </a:prstGeom>
        </p:spPr>
      </p:pic>
      <p:pic>
        <p:nvPicPr>
          <p:cNvPr id="5" name="Рисунок 4" descr="1486324275_o4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179512" y="3140968"/>
            <a:ext cx="2222264" cy="1566338"/>
          </a:xfrm>
          <a:prstGeom prst="rect">
            <a:avLst/>
          </a:prstGeom>
        </p:spPr>
      </p:pic>
      <p:pic>
        <p:nvPicPr>
          <p:cNvPr id="6" name="Рисунок 5" descr="1486324241_o8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6876256" y="1340768"/>
            <a:ext cx="2043247" cy="1440160"/>
          </a:xfrm>
          <a:prstGeom prst="rect">
            <a:avLst/>
          </a:prstGeom>
        </p:spPr>
      </p:pic>
      <p:pic>
        <p:nvPicPr>
          <p:cNvPr id="7" name="Рисунок 6" descr="42589_43592defcbed97f8ef48de269b7664fe.jpg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3275856" y="3645024"/>
            <a:ext cx="2919785" cy="2968754"/>
          </a:xfrm>
          <a:prstGeom prst="rect">
            <a:avLst/>
          </a:prstGeom>
        </p:spPr>
      </p:pic>
      <p:pic>
        <p:nvPicPr>
          <p:cNvPr id="8" name="Рисунок 7" descr="frukti-dla-detei-37-212x300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7524328" y="4869160"/>
            <a:ext cx="1264078" cy="1788790"/>
          </a:xfrm>
          <a:prstGeom prst="rect">
            <a:avLst/>
          </a:prstGeom>
        </p:spPr>
      </p:pic>
      <p:pic>
        <p:nvPicPr>
          <p:cNvPr id="9" name="Рисунок 8" descr="frukti-dla-detei-33-212x300.jp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7740352" y="2924944"/>
            <a:ext cx="1224136" cy="1732268"/>
          </a:xfrm>
          <a:prstGeom prst="rect">
            <a:avLst/>
          </a:prstGeom>
        </p:spPr>
      </p:pic>
      <p:pic>
        <p:nvPicPr>
          <p:cNvPr id="10" name="Рисунок 9" descr="frukti-dla-detei-34-212x300.jpg"/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683568" y="4921936"/>
            <a:ext cx="1368152" cy="1936064"/>
          </a:xfrm>
          <a:prstGeom prst="rect">
            <a:avLst/>
          </a:prstGeom>
        </p:spPr>
      </p:pic>
      <p:pic>
        <p:nvPicPr>
          <p:cNvPr id="11" name="Рисунок 10" descr="1486324249_o9 (1).jpg"/>
          <p:cNvPicPr>
            <a:picLocks noChangeAspect="1"/>
          </p:cNvPicPr>
          <p:nvPr/>
        </p:nvPicPr>
        <p:blipFill>
          <a:blip r:embed="rId12" cstate="print"/>
          <a:stretch>
            <a:fillRect/>
          </a:stretch>
        </p:blipFill>
        <p:spPr>
          <a:xfrm>
            <a:off x="4853179" y="1268760"/>
            <a:ext cx="2043248" cy="14401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225 -0.00162 C 0.00416 -0.00231 0.0059 -0.00393 0.00781 -0.00347 C 0.01024 -0.00301 0.01527 0.00417 0.01927 0.00602 C 0.02256 0.01042 0.02326 0.01482 0.02638 0.01945 C 0.02986 0.03172 0.03194 0.04098 0.03784 0.05186 C 0.04166 0.06644 0.04201 0.08033 0.04357 0.09561 C 0.04652 0.1257 0.05121 0.15834 0.06215 0.18519 C 0.06597 0.19445 0.06822 0.20417 0.07361 0.21181 C 0.07534 0.21875 0.08368 0.22894 0.08368 0.22917 C 0.08611 0.23519 0.08715 0.24283 0.09079 0.24792 C 0.09166 0.24931 0.09288 0.25047 0.09357 0.25186 C 0.10625 0.27709 0.08941 0.24514 0.09791 0.26505 C 0.10399 0.27917 0.11406 0.28982 0.12083 0.30324 C 0.12135 0.30579 0.12118 0.3088 0.12222 0.31088 C 0.12517 0.3169 0.13142 0.32385 0.13506 0.32986 C 0.1368 0.33264 0.13802 0.3375 0.14079 0.33936 C 0.14982 0.34514 0.16232 0.34676 0.17222 0.34885 C 0.1875 0.35556 0.2052 0.35625 0.22083 0.35834 C 0.22934 0.36088 0.23784 0.36598 0.24652 0.36598 " pathEditMode="relative" rAng="0" ptsTypes="ffffffffffffffffffA">
                                      <p:cBhvr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2" y="183"/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5"/>
                                            </p:cond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9.16667E-6 4.44444E-6 C 0.00503 0.01064 0.00711 0.02245 0.01284 0.0324 C 0.01458 0.03981 0.01822 0.0449 0.02135 0.05139 C 0.02395 0.06226 0.03385 0.08657 0.03993 0.09537 C 0.04097 0.0993 0.04357 0.10254 0.04427 0.10671 C 0.04531 0.11365 0.04496 0.12083 0.04565 0.12777 C 0.046 0.13101 0.04652 0.13402 0.04704 0.13726 C 0.04913 0.14907 0.05312 0.15995 0.05572 0.17152 C 0.05798 0.19282 0.06423 0.21296 0.06718 0.23426 C 0.071 0.26064 0.07135 0.28796 0.07569 0.31435 C 0.07951 0.33657 0.08576 0.35532 0.08576 0.37916 " pathEditMode="relative" ptsTypes="ffffffffffA">
                                      <p:cBhvr>
                                        <p:cTn id="1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9"/>
                                            </p:cond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3.7037E-6 C 0.00105 0.03148 -0.00191 0.04468 0.0073 0.06852 C 0.00816 0.07361 0.00921 0.0787 0.01007 0.0838 C 0.01198 0.09514 0.0158 0.11806 0.0158 0.11806 C 0.01528 0.13658 0.01528 0.15486 0.01441 0.17338 C 0.01389 0.18403 0.00487 0.19468 -0.00138 0.2 C -0.01493 0.21158 -0.02829 0.22199 -0.04132 0.23426 C -0.04652 0.24468 -0.04149 0.23658 -0.05138 0.2456 C -0.05555 0.24954 -0.05868 0.25533 -0.06284 0.25903 C -0.07257 0.26783 -0.08697 0.27431 -0.09843 0.27801 C -0.10399 0.2831 -0.11007 0.28634 -0.11562 0.29144 C -0.12309 0.29838 -0.12951 0.30741 -0.13715 0.31435 C -0.14062 0.3213 -0.14444 0.3294 -0.15138 0.3294 " pathEditMode="relative" ptsTypes="ffffffffffffA">
                                      <p:cBhvr>
                                        <p:cTn id="14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13"/>
                                            </p:cond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1.48148E-6 C 0.00104 0.01713 0.00156 0.03426 0.00295 0.05139 C 0.00347 0.05787 0.00573 0.07037 0.00573 0.07037 C 0.00469 0.11181 0.00799 0.11134 -4.44444E-6 0.13704 C -0.00313 0.1581 -0.00122 0.15 -0.00417 0.16181 C -0.00573 0.175 -0.00747 0.19144 -0.01146 0.20371 C -0.01285 0.20787 -0.0151 0.21134 -0.01701 0.21528 C -0.02743 0.23704 -0.01649 0.2206 -0.02431 0.23611 C -0.02691 0.24144 -0.03021 0.24607 -0.03281 0.25139 C -0.03802 0.26227 -0.04705 0.27431 -0.05573 0.28009 C -0.05885 0.28218 -0.06233 0.28357 -0.06563 0.28565 C -0.07535 0.29861 -0.06354 0.28519 -0.07708 0.29329 C -0.08021 0.29514 -0.08229 0.29977 -0.08559 0.30093 C -0.0875 0.30162 -0.08941 0.30185 -0.09132 0.30278 C -0.09479 0.3044 -0.09792 0.30718 -0.10139 0.30857 C -0.10747 0.31111 -0.11424 0.31065 -0.11997 0.31435 C -0.12726 0.31898 -0.1349 0.32176 -0.14288 0.32384 C -0.15208 0.33195 -0.15955 0.33033 -0.17135 0.33148 C -0.19653 0.33704 -0.22153 0.34468 -0.24705 0.34468 " pathEditMode="relative" ptsTypes="ffffffffffffffffffA">
                                      <p:cBhvr>
                                        <p:cTn id="1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17"/>
                                            </p:cond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61111E-6 2.59259E-6 C 0.01006 -0.00232 0.0151 0.00093 0.0243 0.00393 C 0.04149 0.00926 0.06718 0.01643 0.08437 0.01713 C 0.12048 0.01875 0.15677 0.01852 0.19288 0.01921 C 0.2092 0.02106 0.22517 0.02477 0.24149 0.02685 C 0.25381 0.03079 0.26354 0.03125 0.27708 0.03241 C 0.28038 0.0331 0.28385 0.03356 0.28715 0.03426 C 0.28958 0.03472 0.29427 0.03634 0.29427 0.03634 " pathEditMode="relative" ptsTypes="fffffffA">
                                      <p:cBhvr>
                                        <p:cTn id="2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21"/>
                                            </p:cond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26" dur="1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27" dur="1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8" dur="1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" dur="1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3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38" dur="1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39" dur="1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40" dur="1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1" dur="1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4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50" dur="1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51" dur="1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52" dur="1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3" dur="1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5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5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5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Что лишнее?</a:t>
            </a:r>
            <a:endParaRPr lang="ru-RU" dirty="0"/>
          </a:p>
        </p:txBody>
      </p:sp>
      <p:pic>
        <p:nvPicPr>
          <p:cNvPr id="3" name="Рисунок 2" descr="1486324226_o1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483768" y="1844824"/>
            <a:ext cx="2324427" cy="1638346"/>
          </a:xfrm>
          <a:prstGeom prst="rect">
            <a:avLst/>
          </a:prstGeom>
        </p:spPr>
      </p:pic>
      <p:pic>
        <p:nvPicPr>
          <p:cNvPr id="4" name="Рисунок 3" descr="1486324275_o4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868144" y="1556792"/>
            <a:ext cx="2592288" cy="1827145"/>
          </a:xfrm>
          <a:prstGeom prst="rect">
            <a:avLst/>
          </a:prstGeom>
        </p:spPr>
      </p:pic>
      <p:pic>
        <p:nvPicPr>
          <p:cNvPr id="5" name="Рисунок 4" descr="1486324270_o14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699792" y="4293096"/>
            <a:ext cx="2448272" cy="1725637"/>
          </a:xfrm>
          <a:prstGeom prst="rect">
            <a:avLst/>
          </a:prstGeom>
        </p:spPr>
      </p:pic>
      <p:pic>
        <p:nvPicPr>
          <p:cNvPr id="6" name="Рисунок 5" descr="frukti-dla-detei-33-212x300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372200" y="3789040"/>
            <a:ext cx="2019300" cy="2220838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4211960" y="3501008"/>
            <a:ext cx="257038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solidFill>
                  <a:srgbClr val="FF0000"/>
                </a:solidFill>
              </a:rPr>
              <a:t>МОЛОДЕЦ!!!!</a:t>
            </a:r>
            <a:endParaRPr lang="ru-RU" sz="32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2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7" dur="2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2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2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4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" dur="4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4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" dur="4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8" dur="1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19" dur="1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0" dur="1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1" dur="1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2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30" dur="1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31" dur="1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32" dur="1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3" dur="1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3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9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0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1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310</TotalTime>
  <Words>401</Words>
  <Application>Microsoft Office PowerPoint</Application>
  <PresentationFormat>Экран (4:3)</PresentationFormat>
  <Paragraphs>70</Paragraphs>
  <Slides>15</Slides>
  <Notes>1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Что растет на грядке?  Подготовили воспитатели: Тарасова А.А., Хан Л.Н.</vt:lpstr>
      <vt:lpstr>Маршрут экскурсии</vt:lpstr>
      <vt:lpstr>   Загадки</vt:lpstr>
      <vt:lpstr>Слайд 4</vt:lpstr>
      <vt:lpstr>Слайд 5</vt:lpstr>
      <vt:lpstr>Слайд 6</vt:lpstr>
      <vt:lpstr>маршрут</vt:lpstr>
      <vt:lpstr>   Собери овощи в корзинку  маршрут</vt:lpstr>
      <vt:lpstr>Что лишнее?</vt:lpstr>
      <vt:lpstr>             Что лишнее?             маршрут</vt:lpstr>
      <vt:lpstr>Мультфильм «Похрустим»   маршрут</vt:lpstr>
      <vt:lpstr>       Как вырастить овощи?      маршрут</vt:lpstr>
      <vt:lpstr>Пояснительная записка</vt:lpstr>
      <vt:lpstr>                                                         маршрут</vt:lpstr>
      <vt:lpstr>Ссылки на источники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800093</dc:creator>
  <cp:lastModifiedBy>800093</cp:lastModifiedBy>
  <cp:revision>30</cp:revision>
  <dcterms:created xsi:type="dcterms:W3CDTF">2019-11-20T13:34:42Z</dcterms:created>
  <dcterms:modified xsi:type="dcterms:W3CDTF">2019-11-21T15:27:30Z</dcterms:modified>
</cp:coreProperties>
</file>