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8" r:id="rId13"/>
    <p:sldId id="269" r:id="rId14"/>
    <p:sldId id="272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F8AC31B2-0198-4AA4-B70F-83B45425366B}" type="datetimeFigureOut">
              <a:rPr lang="ru-RU" smtClean="0"/>
              <a:pPr/>
              <a:t>01.12.2015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262FCC80-C728-41BD-AC69-71B008F268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AC31B2-0198-4AA4-B70F-83B45425366B}" type="datetimeFigureOut">
              <a:rPr lang="ru-RU" smtClean="0"/>
              <a:pPr/>
              <a:t>01.12.2015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FCC80-C728-41BD-AC69-71B008F268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AC31B2-0198-4AA4-B70F-83B45425366B}" type="datetimeFigureOut">
              <a:rPr lang="ru-RU" smtClean="0"/>
              <a:pPr/>
              <a:t>01.12.2015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FCC80-C728-41BD-AC69-71B008F268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F8AC31B2-0198-4AA4-B70F-83B45425366B}" type="datetimeFigureOut">
              <a:rPr lang="ru-RU" smtClean="0"/>
              <a:pPr/>
              <a:t>01.12.2015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FCC80-C728-41BD-AC69-71B008F268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F8AC31B2-0198-4AA4-B70F-83B45425366B}" type="datetimeFigureOut">
              <a:rPr lang="ru-RU" smtClean="0"/>
              <a:pPr/>
              <a:t>01.12.2015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262FCC80-C728-41BD-AC69-71B008F26864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F8AC31B2-0198-4AA4-B70F-83B45425366B}" type="datetimeFigureOut">
              <a:rPr lang="ru-RU" smtClean="0"/>
              <a:pPr/>
              <a:t>01.12.2015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262FCC80-C728-41BD-AC69-71B008F268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F8AC31B2-0198-4AA4-B70F-83B45425366B}" type="datetimeFigureOut">
              <a:rPr lang="ru-RU" smtClean="0"/>
              <a:pPr/>
              <a:t>01.12.2015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262FCC80-C728-41BD-AC69-71B008F268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AC31B2-0198-4AA4-B70F-83B45425366B}" type="datetimeFigureOut">
              <a:rPr lang="ru-RU" smtClean="0"/>
              <a:pPr/>
              <a:t>01.12.2015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FCC80-C728-41BD-AC69-71B008F268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F8AC31B2-0198-4AA4-B70F-83B45425366B}" type="datetimeFigureOut">
              <a:rPr lang="ru-RU" smtClean="0"/>
              <a:pPr/>
              <a:t>01.12.2015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262FCC80-C728-41BD-AC69-71B008F268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F8AC31B2-0198-4AA4-B70F-83B45425366B}" type="datetimeFigureOut">
              <a:rPr lang="ru-RU" smtClean="0"/>
              <a:pPr/>
              <a:t>01.12.2015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262FCC80-C728-41BD-AC69-71B008F268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F8AC31B2-0198-4AA4-B70F-83B45425366B}" type="datetimeFigureOut">
              <a:rPr lang="ru-RU" smtClean="0"/>
              <a:pPr/>
              <a:t>01.12.2015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262FCC80-C728-41BD-AC69-71B008F268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F8AC31B2-0198-4AA4-B70F-83B45425366B}" type="datetimeFigureOut">
              <a:rPr lang="ru-RU" smtClean="0"/>
              <a:pPr/>
              <a:t>01.12.2015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262FCC80-C728-41BD-AC69-71B008F2686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Layout" Target="../slideLayouts/slideLayout8.xml"/><Relationship Id="rId1" Type="http://schemas.openxmlformats.org/officeDocument/2006/relationships/audio" Target="file:///D:\&#1051;&#1102;&#1076;&#1084;&#1080;&#1083;&#1072;%20&#1055;&#1077;&#1090;&#1088;&#1086;&#1074;&#1085;&#1072;\&#1054;&#1059;%20&#1045;&#1057;&#1045;&#1053;&#1048;&#1053;\10.%20&#1050;&#1072;&#1090;&#1102;&#1096;&#1072;.mp3" TargetMode="External"/><Relationship Id="rId5" Type="http://schemas.openxmlformats.org/officeDocument/2006/relationships/image" Target="../media/image18.png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6.wav"/><Relationship Id="rId2" Type="http://schemas.openxmlformats.org/officeDocument/2006/relationships/slideLayout" Target="../slideLayouts/slideLayout8.xml"/><Relationship Id="rId1" Type="http://schemas.openxmlformats.org/officeDocument/2006/relationships/audio" Target="file:///D:\&#1051;&#1102;&#1076;&#1084;&#1080;&#1083;&#1072;%20&#1055;&#1077;&#1090;&#1088;&#1086;&#1074;&#1085;&#1072;\&#1054;&#1059;%20&#1045;&#1057;&#1045;&#1053;&#1048;&#1053;\11.%20%20&#1042;&#1077;&#1095;&#1077;&#1088;%20&#1085;&#1072;%20&#1088;&#1077;&#1081;&#1076;&#1077;.mp3" TargetMode="External"/><Relationship Id="rId5" Type="http://schemas.openxmlformats.org/officeDocument/2006/relationships/image" Target="../media/image20.png"/><Relationship Id="rId4" Type="http://schemas.openxmlformats.org/officeDocument/2006/relationships/image" Target="../media/image1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slideLayout" Target="../slideLayouts/slideLayout8.xml"/><Relationship Id="rId1" Type="http://schemas.openxmlformats.org/officeDocument/2006/relationships/audio" Target="file:///D:\&#1051;&#1102;&#1076;&#1084;&#1080;&#1083;&#1072;%20&#1055;&#1077;&#1090;&#1088;&#1086;&#1074;&#1085;&#1072;\&#1054;&#1059;%20&#1045;&#1057;&#1045;&#1053;&#1048;&#1053;\13.%20&#1058;&#1099;%20&#1078;&#1077;%20&#1074;&#1099;&#1078;&#1080;&#1083;%20&#1089;&#1086;&#1083;&#1076;&#1072;&#1090;.mp3" TargetMode="External"/><Relationship Id="rId5" Type="http://schemas.openxmlformats.org/officeDocument/2006/relationships/image" Target="../media/image22.png"/><Relationship Id="rId4" Type="http://schemas.openxmlformats.org/officeDocument/2006/relationships/image" Target="../media/image2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8.xml"/><Relationship Id="rId1" Type="http://schemas.openxmlformats.org/officeDocument/2006/relationships/audio" Target="file:///D:\&#1051;&#1102;&#1076;&#1084;&#1080;&#1083;&#1072;%20&#1055;&#1077;&#1090;&#1088;&#1086;&#1074;&#1085;&#1072;\&#1054;&#1059;%20&#1045;&#1057;&#1045;&#1053;&#1048;&#1053;\14.%20&#1042;&#1077;&#1090;&#1077;&#1088;&#1072;&#1085;&#1099;.mp3" TargetMode="External"/><Relationship Id="rId5" Type="http://schemas.openxmlformats.org/officeDocument/2006/relationships/image" Target="../media/image24.png"/><Relationship Id="rId4" Type="http://schemas.openxmlformats.org/officeDocument/2006/relationships/image" Target="../media/image2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slideLayout" Target="../slideLayouts/slideLayout8.xml"/><Relationship Id="rId1" Type="http://schemas.openxmlformats.org/officeDocument/2006/relationships/audio" Target="file:///D:\&#1051;&#1102;&#1076;&#1084;&#1080;&#1083;&#1072;%20&#1055;&#1077;&#1090;&#1088;&#1086;&#1074;&#1085;&#1072;\&#1054;&#1059;%20&#1045;&#1057;&#1045;&#1053;&#1048;&#1053;\16.%20&#1061;&#1086;&#1090;&#1103;&#1090;%20&#1083;&#1080;%20&#1088;&#1091;&#1089;&#1089;&#1082;&#1080;&#1077;%20&#1074;&#1086;&#1081;&#1085;&#1099;.mp3" TargetMode="External"/><Relationship Id="rId5" Type="http://schemas.openxmlformats.org/officeDocument/2006/relationships/image" Target="../media/image26.png"/><Relationship Id="rId4" Type="http://schemas.openxmlformats.org/officeDocument/2006/relationships/image" Target="../media/image2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8.xml"/><Relationship Id="rId1" Type="http://schemas.openxmlformats.org/officeDocument/2006/relationships/audio" Target="file:///D:\&#1051;&#1102;&#1076;&#1084;&#1080;&#1083;&#1072;%20&#1055;&#1077;&#1090;&#1088;&#1086;&#1074;&#1085;&#1072;\&#1054;&#1059;%20&#1045;&#1057;&#1045;&#1053;&#1048;&#1053;\2.%20&#1042;%20&#1083;&#1077;&#1089;&#1091;%20&#1087;&#1088;&#1080;&#1092;&#1088;&#1086;&#1085;&#1090;&#1086;&#1074;&#1086;&#1084;.mp3" TargetMode="External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Layout" Target="../slideLayouts/slideLayout8.xml"/><Relationship Id="rId1" Type="http://schemas.openxmlformats.org/officeDocument/2006/relationships/audio" Target="file:///D:\&#1051;&#1102;&#1076;&#1084;&#1080;&#1083;&#1072;%20&#1055;&#1077;&#1090;&#1088;&#1086;&#1074;&#1085;&#1072;\&#1054;&#1059;%20&#1045;&#1057;&#1045;&#1053;&#1048;&#1053;\4.%20&#1055;&#1077;&#1089;&#1085;&#1103;%20&#1086;%20&#1076;&#1072;&#1083;&#1105;&#1082;&#1086;&#1081;%20&#1056;&#1086;&#1076;&#1080;&#1085;&#1077;.mp3" TargetMode="External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4.wav"/><Relationship Id="rId2" Type="http://schemas.openxmlformats.org/officeDocument/2006/relationships/slideLayout" Target="../slideLayouts/slideLayout8.xml"/><Relationship Id="rId1" Type="http://schemas.openxmlformats.org/officeDocument/2006/relationships/audio" Target="file:///D:\&#1051;&#1102;&#1076;&#1084;&#1080;&#1083;&#1072;%20&#1055;&#1077;&#1090;&#1088;&#1086;&#1074;&#1085;&#1072;\&#1054;&#1059;%20&#1045;&#1057;&#1045;&#1053;&#1048;&#1053;\5.%20&#1046;&#1091;&#1088;&#1072;&#1074;&#1083;&#1080;.mp3" TargetMode="External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5.wav"/><Relationship Id="rId2" Type="http://schemas.openxmlformats.org/officeDocument/2006/relationships/slideLayout" Target="../slideLayouts/slideLayout8.xml"/><Relationship Id="rId1" Type="http://schemas.openxmlformats.org/officeDocument/2006/relationships/audio" Target="file:///D:\&#1051;&#1102;&#1076;&#1084;&#1080;&#1083;&#1072;%20&#1055;&#1077;&#1090;&#1088;&#1086;&#1074;&#1085;&#1072;\&#1054;&#1059;%20&#1045;&#1057;&#1045;&#1053;&#1048;&#1053;\6.%20&#1041;&#1091;&#1093;&#1077;&#1085;&#1074;&#1072;&#1083;&#1100;&#1076;&#1089;&#1082;&#1080;&#1081;%20&#1085;&#1072;&#1073;&#1072;&#1090;.mp3" TargetMode="External"/><Relationship Id="rId5" Type="http://schemas.openxmlformats.org/officeDocument/2006/relationships/image" Target="../media/image12.png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slideLayout" Target="../slideLayouts/slideLayout8.xml"/><Relationship Id="rId1" Type="http://schemas.openxmlformats.org/officeDocument/2006/relationships/audio" Target="file:///D:\&#1051;&#1102;&#1076;&#1084;&#1080;&#1083;&#1072;%20&#1055;&#1077;&#1090;&#1088;&#1086;&#1074;&#1085;&#1072;\&#1054;&#1059;%20&#1045;&#1057;&#1045;&#1053;&#1048;&#1053;\8.%20&#1055;&#1086;&#1089;&#1083;&#1077;&#1076;&#1085;&#1080;&#1081;%20&#1073;&#1086;&#1081;.mp3" TargetMode="External"/><Relationship Id="rId5" Type="http://schemas.openxmlformats.org/officeDocument/2006/relationships/image" Target="../media/image14.png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slideLayout" Target="../slideLayouts/slideLayout8.xml"/><Relationship Id="rId1" Type="http://schemas.openxmlformats.org/officeDocument/2006/relationships/audio" Target="file:///D:\&#1051;&#1102;&#1076;&#1084;&#1080;&#1083;&#1072;%20&#1055;&#1077;&#1090;&#1088;&#1086;&#1074;&#1085;&#1072;\&#1054;&#1059;%20&#1045;&#1057;&#1045;&#1053;&#1048;&#1053;\9.%20&#1052;&#1099;%20&#1085;&#1077;%20&#1087;&#1086;&#1075;&#1080;&#1073;&#1083;&#1080;%20-%20&#1053;&#1080;&#1082;&#1086;&#1083;&#1072;&#1081;%20&#1055;&#1077;&#1089;&#1082;&#1086;&#1074;.mp3" TargetMode="External"/><Relationship Id="rId5" Type="http://schemas.openxmlformats.org/officeDocument/2006/relationships/image" Target="../media/image16.png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perspectiveRelaxedModerately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ctr"/>
            <a:r>
              <a:rPr lang="ru-RU" sz="6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1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rPr>
              <a:t>Песни военных лет</a:t>
            </a:r>
            <a:endParaRPr lang="ru-RU" sz="60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1"/>
              </a:solidFill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  <a:reflection blurRad="6350" stA="55000" endA="300" endPos="45500" dir="5400000" sy="-100000" algn="bl" rotWithShape="0"/>
              </a:effectLst>
            </a:endParaRPr>
          </a:p>
        </p:txBody>
      </p:sp>
      <p:pic>
        <p:nvPicPr>
          <p:cNvPr id="5" name="Содержимое 6" descr="http://im1-tub-ru.yandex.net/i?id=16597b3749feb3840d7284c1cddacf4c-09-144&amp;n=21"/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75656" y="1556792"/>
            <a:ext cx="6588000" cy="4140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slow">
    <p:wedge/>
    <p:sndAc>
      <p:stSnd>
        <p:snd r:embed="rId2" name="applause.wav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cap="none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Песни   военных   лет</a:t>
            </a:r>
            <a:endParaRPr lang="ru-RU" sz="3200" cap="none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00B05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effectLst/>
              </a:rPr>
              <a:t>         </a:t>
            </a:r>
            <a:r>
              <a:rPr lang="ru-RU" sz="1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rPr>
              <a:t>Как же родилась «Катюша»?</a:t>
            </a:r>
          </a:p>
          <a:p>
            <a:r>
              <a:rPr lang="ru-RU" sz="1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rPr>
              <a:t>Вначале  были  написаны стихи      Исаковским.</a:t>
            </a:r>
          </a:p>
          <a:p>
            <a:r>
              <a:rPr lang="ru-RU" sz="1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rPr>
              <a:t>В советскую песенную лирику вошла тема любви девушки  и  защитника Родины.</a:t>
            </a:r>
          </a:p>
          <a:p>
            <a:r>
              <a:rPr lang="ru-RU" sz="1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rPr>
              <a:t>И эту песню полюбили и  приняли  все. В устах миллионов людей «Катюша» зазвучала как песня не о грусти разлуки и расставания, а о долге бойца, о верности девушки в любви, о больших патриотических чувствах советских людей. </a:t>
            </a:r>
            <a:endParaRPr lang="ru-RU" sz="1600" dirty="0"/>
          </a:p>
        </p:txBody>
      </p:sp>
      <p:pic>
        <p:nvPicPr>
          <p:cNvPr id="7" name="Содержимое 4" descr="Идеи для вашего сада Весь Огород. . Цветы в саду."/>
          <p:cNvPicPr>
            <a:picLocks noGrp="1"/>
          </p:cNvPicPr>
          <p:nvPr>
            <p:ph sz="half" idx="1"/>
          </p:nvPr>
        </p:nvPicPr>
        <p:blipFill>
          <a:blip r:embed="rId4" cstate="print"/>
          <a:stretch>
            <a:fillRect/>
          </a:stretch>
        </p:blipFill>
        <p:spPr bwMode="auto">
          <a:xfrm>
            <a:off x="3651250" y="1558498"/>
            <a:ext cx="5276850" cy="351240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TextBox 4"/>
          <p:cNvSpPr txBox="1"/>
          <p:nvPr/>
        </p:nvSpPr>
        <p:spPr>
          <a:xfrm>
            <a:off x="3995936" y="5733256"/>
            <a:ext cx="203934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  <a:reflection blurRad="6350" stA="60000" endA="900" endPos="58000" dir="5400000" sy="-100000" algn="bl" rotWithShape="0"/>
                </a:effectLst>
              </a:rPr>
              <a:t>«Катюша»</a:t>
            </a:r>
            <a:endParaRPr lang="ru-RU" sz="28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00"/>
              </a:solidFill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  <a:reflection blurRad="6350" stA="60000" endA="900" endPos="58000" dir="5400000" sy="-100000" algn="bl" rotWithShape="0"/>
              </a:effectLst>
            </a:endParaRPr>
          </a:p>
        </p:txBody>
      </p:sp>
      <p:pic>
        <p:nvPicPr>
          <p:cNvPr id="6" name="10. Катюш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7668344" y="6165304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>
    <p:dissolve/>
    <p:sndAc>
      <p:stSnd>
        <p:snd r:embed="rId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4648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cap="none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Песни   военных   лет</a:t>
            </a:r>
            <a:endParaRPr lang="ru-RU" sz="3200" cap="none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00B05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r>
              <a:rPr lang="ru-RU" sz="1600" dirty="0" smtClean="0"/>
              <a:t>           </a:t>
            </a:r>
            <a:r>
              <a:rPr lang="ru-RU" sz="1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rPr>
              <a:t>В годы Великой Отечественной войны “Вечер на рейде” была одной из любимых лирических песен, причем не только у моряков, про которых в ней поется.                                         Ее пели все.</a:t>
            </a:r>
            <a:br>
              <a:rPr lang="ru-RU" sz="1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rPr>
            </a:br>
            <a:r>
              <a:rPr lang="ru-RU" sz="1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rPr>
              <a:t>Думается, секрет тут в точно схваченном, верно и просто переданном чувстве любви к родному дому, ко всему, что нам близко и дорого и что надо было отстоять в жестоком, смертельном бою.</a:t>
            </a:r>
          </a:p>
          <a:p>
            <a:endParaRPr lang="ru-RU" sz="1600" dirty="0"/>
          </a:p>
        </p:txBody>
      </p:sp>
      <p:pic>
        <p:nvPicPr>
          <p:cNvPr id="5" name="Содержимое 6" descr="Архив материалов ForPost Севастополь Новости"/>
          <p:cNvPicPr>
            <a:picLocks noGrp="1"/>
          </p:cNvPicPr>
          <p:nvPr>
            <p:ph sz="half" idx="1"/>
          </p:nvPr>
        </p:nvPicPr>
        <p:blipFill>
          <a:blip r:embed="rId4" cstate="print"/>
          <a:srcRect l="3031" t="4211" r="3019" b="5252"/>
          <a:stretch>
            <a:fillRect/>
          </a:stretch>
        </p:blipFill>
        <p:spPr bwMode="auto">
          <a:xfrm>
            <a:off x="3995936" y="1340768"/>
            <a:ext cx="4644000" cy="3636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TextBox 5"/>
          <p:cNvSpPr txBox="1"/>
          <p:nvPr/>
        </p:nvSpPr>
        <p:spPr>
          <a:xfrm>
            <a:off x="4283968" y="5589240"/>
            <a:ext cx="338586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  <a:reflection blurRad="6350" stA="60000" endA="900" endPos="58000" dir="5400000" sy="-100000" algn="bl" rotWithShape="0"/>
                </a:effectLst>
              </a:rPr>
              <a:t>«Вечер на рейде»</a:t>
            </a:r>
            <a:endParaRPr lang="ru-RU" sz="28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00"/>
              </a:solidFill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  <a:reflection blurRad="6350" stA="60000" endA="900" endPos="58000" dir="5400000" sy="-100000" algn="bl" rotWithShape="0"/>
              </a:effectLst>
            </a:endParaRPr>
          </a:p>
        </p:txBody>
      </p:sp>
      <p:pic>
        <p:nvPicPr>
          <p:cNvPr id="7" name="11.  Вечер на рейде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8316416" y="5805264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>
    <p:newsflash/>
    <p:sndAc>
      <p:stSnd>
        <p:snd r:embed="rId3" name="push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75042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cap="none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Песни   военных   лет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ru-RU" b="1" dirty="0" smtClean="0">
                <a:effectLst/>
              </a:rPr>
              <a:t> </a:t>
            </a:r>
          </a:p>
          <a:p>
            <a:r>
              <a:rPr lang="ru-RU" sz="1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</a:rPr>
              <a:t>          </a:t>
            </a:r>
            <a:r>
              <a:rPr lang="ru-RU" sz="1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rPr>
              <a:t>Маргарита Константиновна Агашина (29 февраля 1924– 4 августа 1999) – известная российская поэтесса. </a:t>
            </a:r>
            <a:br>
              <a:rPr lang="ru-RU" sz="1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rPr>
            </a:br>
            <a:r>
              <a:rPr lang="ru-RU" sz="1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rPr>
              <a:t>Автор 36 сборников. Её стихи стали песнями: «Растёт в Волгограде берёзка»,  «Ты же выжил солдат», «Подари мне платок», «А где мне взять такую песню», «Что было, то было» и другие.</a:t>
            </a:r>
            <a:endParaRPr lang="ru-RU" sz="1600" dirty="0"/>
          </a:p>
        </p:txBody>
      </p:sp>
      <p:pic>
        <p:nvPicPr>
          <p:cNvPr id="5" name="Содержимое 4" descr="http://im0-tub-ru.yandex.net/i?id=19667ccc4a2efa9320d768bb429e9f92-42-144&amp;n=21"/>
          <p:cNvPicPr>
            <a:picLocks noGrp="1"/>
          </p:cNvPicPr>
          <p:nvPr>
            <p:ph sz="half" idx="1"/>
          </p:nvPr>
        </p:nvPicPr>
        <p:blipFill>
          <a:blip r:embed="rId4" cstate="print"/>
          <a:stretch>
            <a:fillRect/>
          </a:stretch>
        </p:blipFill>
        <p:spPr bwMode="auto">
          <a:xfrm>
            <a:off x="3995936" y="1124744"/>
            <a:ext cx="4680000" cy="3816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TextBox 5"/>
          <p:cNvSpPr txBox="1"/>
          <p:nvPr/>
        </p:nvSpPr>
        <p:spPr>
          <a:xfrm>
            <a:off x="4427984" y="5445224"/>
            <a:ext cx="435087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  <a:reflection blurRad="6350" stA="60000" endA="900" endPos="58000" dir="5400000" sy="-100000" algn="bl" rotWithShape="0"/>
                </a:effectLst>
              </a:rPr>
              <a:t>«Ты же выжил, солдат»</a:t>
            </a:r>
            <a:endParaRPr lang="ru-RU" sz="28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00"/>
              </a:solidFill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  <a:reflection blurRad="6350" stA="60000" endA="900" endPos="58000" dir="5400000" sy="-100000" algn="bl" rotWithShape="0"/>
              </a:effectLst>
            </a:endParaRPr>
          </a:p>
        </p:txBody>
      </p:sp>
      <p:pic>
        <p:nvPicPr>
          <p:cNvPr id="7" name="13. Ты же выжил солдат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3059832" y="5805264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>
    <p:blinds dir="vert"/>
    <p:sndAc>
      <p:stSnd>
        <p:snd r:embed="rId3" name="drumroll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29406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cap="none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Песни   военных   лет</a:t>
            </a:r>
            <a:endParaRPr lang="ru-RU" sz="3200" cap="none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00B05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ru-RU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rPr>
              <a:t> </a:t>
            </a:r>
          </a:p>
          <a:p>
            <a:r>
              <a:rPr lang="ru-RU" sz="1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rPr>
              <a:t>          Все песни, что были написаны в дни Великой Отечественной войны и после неё,  были адресованы сердцам  людей,  которые отстаивали  честь и независимость своей Родины с оружием в руках.  Как создавались эти песни?  Каждая по-своему.  Но есть у них нечто общее - были они написаны как стихи для чтения, а потом, переложенные на музыку, стали песнями.</a:t>
            </a:r>
          </a:p>
          <a:p>
            <a:endParaRPr lang="ru-RU" sz="1600" dirty="0"/>
          </a:p>
        </p:txBody>
      </p:sp>
      <p:pic>
        <p:nvPicPr>
          <p:cNvPr id="5" name="Содержимое 6" descr="http://im2-tub-ru.yandex.net/i?id=b8afbf59b34669587716c846d6f0f71d-120-144&amp;n=21"/>
          <p:cNvPicPr>
            <a:picLocks noGrp="1"/>
          </p:cNvPicPr>
          <p:nvPr>
            <p:ph sz="half" idx="1"/>
          </p:nvPr>
        </p:nvPicPr>
        <p:blipFill>
          <a:blip r:embed="rId4" cstate="print"/>
          <a:stretch>
            <a:fillRect/>
          </a:stretch>
        </p:blipFill>
        <p:spPr bwMode="auto">
          <a:xfrm>
            <a:off x="3995936" y="1412776"/>
            <a:ext cx="4716000" cy="3240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TextBox 5"/>
          <p:cNvSpPr txBox="1"/>
          <p:nvPr/>
        </p:nvSpPr>
        <p:spPr>
          <a:xfrm>
            <a:off x="4427984" y="5445224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  <a:reflection blurRad="6350" stA="60000" endA="900" endPos="58000" dir="5400000" sy="-100000" algn="bl" rotWithShape="0"/>
                </a:effectLst>
              </a:rPr>
              <a:t>«Ветераны»</a:t>
            </a:r>
            <a:endParaRPr lang="ru-RU" sz="28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00"/>
              </a:solidFill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  <a:reflection blurRad="6350" stA="60000" endA="900" endPos="58000" dir="5400000" sy="-100000" algn="bl" rotWithShape="0"/>
              </a:effectLst>
            </a:endParaRPr>
          </a:p>
        </p:txBody>
      </p:sp>
      <p:pic>
        <p:nvPicPr>
          <p:cNvPr id="7" name="14. Ветераны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8172400" y="5733256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>
    <p:split orient="vert"/>
    <p:sndAc>
      <p:stSnd>
        <p:snd r:embed="rId3" name="applaus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5926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cap="none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Песни   военных   лет</a:t>
            </a:r>
            <a:endParaRPr lang="ru-RU" sz="3200" cap="none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00B05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>
            <a:normAutofit lnSpcReduction="10000"/>
          </a:bodyPr>
          <a:lstStyle/>
          <a:p>
            <a:r>
              <a:rPr lang="ru-RU" sz="1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rPr>
              <a:t>        Поэту Е.  Евтушенко, когда он был за рубежом,  не раз  задавали такой вопрос: хотят ли русские войны? Тогда и решил он ответить на этот вопрос стихотворением. Поэт показал стихи композитору  Э. С. Колмановскому.</a:t>
            </a:r>
          </a:p>
          <a:p>
            <a:r>
              <a:rPr lang="ru-RU" sz="1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rPr>
              <a:t>Родилась по сути своей песня-манифест, песня протеста против войны, песня—призыв к миру и единению людей.</a:t>
            </a:r>
            <a:endParaRPr lang="ru-RU" sz="18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  <a:reflection blurRad="6350" stA="55000" endA="300" endPos="45500" dir="5400000" sy="-100000" algn="bl" rotWithShape="0"/>
              </a:effectLst>
            </a:endParaRPr>
          </a:p>
        </p:txBody>
      </p:sp>
      <p:pic>
        <p:nvPicPr>
          <p:cNvPr id="5" name="Содержимое 4" descr="Великая Отечественная война - Великая Отечественная война - Фотоальбомы - Военное кино онлайн, фильмы о войне"/>
          <p:cNvPicPr>
            <a:picLocks noGrp="1"/>
          </p:cNvPicPr>
          <p:nvPr>
            <p:ph sz="half" idx="1"/>
          </p:nvPr>
        </p:nvPicPr>
        <p:blipFill>
          <a:blip r:embed="rId4" cstate="print"/>
          <a:stretch>
            <a:fillRect/>
          </a:stretch>
        </p:blipFill>
        <p:spPr bwMode="auto">
          <a:xfrm>
            <a:off x="3651250" y="999482"/>
            <a:ext cx="5004000" cy="4140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TextBox 5"/>
          <p:cNvSpPr txBox="1"/>
          <p:nvPr/>
        </p:nvSpPr>
        <p:spPr>
          <a:xfrm>
            <a:off x="3779912" y="5517232"/>
            <a:ext cx="53008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  <a:reflection blurRad="6350" stA="60000" endA="900" endPos="58000" dir="5400000" sy="-100000" algn="bl" rotWithShape="0"/>
                </a:effectLst>
              </a:rPr>
              <a:t>«Хотят ли русские войны»</a:t>
            </a:r>
            <a:endParaRPr lang="ru-RU" sz="28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00"/>
              </a:solidFill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  <a:reflection blurRad="6350" stA="60000" endA="900" endPos="58000" dir="5400000" sy="-100000" algn="bl" rotWithShape="0"/>
              </a:effectLst>
            </a:endParaRPr>
          </a:p>
        </p:txBody>
      </p:sp>
      <p:pic>
        <p:nvPicPr>
          <p:cNvPr id="7" name="16. Хотят ли русские войны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4644008" y="5301208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>
    <p:checker dir="vert"/>
    <p:sndAc>
      <p:stSnd>
        <p:snd r:embed="rId3" name="drumroll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09384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cap="none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Песни военных лет</a:t>
            </a:r>
            <a:r>
              <a:rPr lang="ru-RU" dirty="0" smtClean="0">
                <a:solidFill>
                  <a:srgbClr val="00B050"/>
                </a:solidFill>
              </a:rPr>
              <a:t/>
            </a:r>
            <a:br>
              <a:rPr lang="ru-RU" dirty="0" smtClean="0">
                <a:solidFill>
                  <a:srgbClr val="00B050"/>
                </a:solidFill>
              </a:rPr>
            </a:b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 b="1" dirty="0" smtClean="0"/>
          </a:p>
          <a:p>
            <a:endParaRPr lang="ru-RU" b="1" dirty="0" smtClean="0"/>
          </a:p>
          <a:p>
            <a:r>
              <a:rPr lang="ru-RU" sz="1600" b="1" dirty="0" smtClean="0"/>
              <a:t>           </a:t>
            </a:r>
            <a:r>
              <a:rPr lang="ru-RU" sz="1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rPr>
              <a:t>Создана впечатляющая летопись Великой Отечественной  войны в прозе, поэзии, фильмах, живописных полотнах, памятниках. А сколько было создано песен о войне! Порой только песня, с ее жизненным текстом и музыкой спасала, поддерживала, придавала боевой дух и просто сплачивала. </a:t>
            </a:r>
            <a:endParaRPr lang="ru-RU" sz="1600" dirty="0" smtClean="0"/>
          </a:p>
          <a:p>
            <a:endParaRPr lang="ru-RU" sz="1600" dirty="0"/>
          </a:p>
        </p:txBody>
      </p:sp>
      <p:pic>
        <p:nvPicPr>
          <p:cNvPr id="5" name="Содержимое 4" descr="http://topwar.ru/uploads/images/2013/993/uogj57.gif"/>
          <p:cNvPicPr>
            <a:picLocks noGrp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3651250" y="1558263"/>
            <a:ext cx="5276850" cy="351287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slow">
    <p:wedge/>
    <p:sndAc>
      <p:stSnd>
        <p:snd r:embed="rId2" name="applause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  <a:reflection blurRad="6350" stA="55000" endA="50" endPos="85000" dir="5400000" sy="-100000" algn="bl" rotWithShape="0"/>
                </a:effectLst>
              </a:rPr>
              <a:t>Песни    военных   лет</a:t>
            </a:r>
            <a:br>
              <a:rPr lang="ru-RU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  <a:reflection blurRad="6350" stA="55000" endA="50" endPos="85000" dir="5400000" sy="-100000" algn="bl" rotWithShape="0"/>
                </a:effectLst>
              </a:rPr>
            </a:b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ru-RU" dirty="0" smtClean="0"/>
              <a:t>   </a:t>
            </a:r>
          </a:p>
          <a:p>
            <a:endParaRPr lang="ru-RU" sz="16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  <a:reflection blurRad="6350" stA="55000" endA="300" endPos="45500" dir="5400000" sy="-100000" algn="bl" rotWithShape="0"/>
              </a:effectLst>
            </a:endParaRPr>
          </a:p>
          <a:p>
            <a:r>
              <a:rPr lang="ru-RU" sz="1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rPr>
              <a:t>           Военные годы это самое страшное время для народа. Гонение, холод, голод, потери родных и близких людей. И хочется сказать, разве в такое время людям было до песен, но история говорит о том, что именно поэзия, творчество помогали выжить. </a:t>
            </a:r>
          </a:p>
          <a:p>
            <a:r>
              <a:rPr lang="ru-RU" sz="1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rPr>
              <a:t>         У каждой песни, как и  у  человеческой жизни, есть своя судьба и история</a:t>
            </a:r>
            <a:endParaRPr lang="ru-RU" sz="1600" dirty="0"/>
          </a:p>
        </p:txBody>
      </p:sp>
      <p:pic>
        <p:nvPicPr>
          <p:cNvPr id="6" name="Содержимое 6" descr="http://99.img.avito.st/640x480/449130599.jpg"/>
          <p:cNvPicPr>
            <a:picLocks noGrp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3651250" y="1335881"/>
            <a:ext cx="5276850" cy="395763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slow"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  <a:reflection blurRad="6350" stA="55000" endA="50" endPos="85000" dir="5400000" sy="-100000" algn="bl" rotWithShape="0"/>
                </a:effectLst>
              </a:rPr>
              <a:t/>
            </a:r>
            <a:br>
              <a:rPr lang="ru-RU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  <a:reflection blurRad="6350" stA="55000" endA="50" endPos="85000" dir="5400000" sy="-100000" algn="bl" rotWithShape="0"/>
                </a:effectLst>
              </a:rPr>
            </a:br>
            <a:r>
              <a:rPr lang="ru-RU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/>
            </a:r>
            <a:br>
              <a:rPr lang="ru-RU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  <a:reflection blurRad="6350" stA="55000" endA="50" endPos="85000" dir="5400000" sy="-100000" algn="bl" rotWithShape="0"/>
                </a:effectLst>
              </a:rPr>
              <a:t>Песни    военных    лет</a:t>
            </a:r>
            <a:br>
              <a:rPr lang="ru-RU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  <a:reflection blurRad="6350" stA="55000" endA="50" endPos="85000" dir="5400000" sy="-100000" algn="bl" rotWithShape="0"/>
                </a:effectLst>
              </a:rPr>
            </a:b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ru-RU" sz="1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rPr>
              <a:t> </a:t>
            </a:r>
          </a:p>
          <a:p>
            <a:endParaRPr lang="ru-RU" sz="12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7030A0"/>
              </a:solidFill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  <a:reflection blurRad="6350" stA="55000" endA="300" endPos="45500" dir="5400000" sy="-100000" algn="bl" rotWithShape="0"/>
              </a:effectLst>
            </a:endParaRPr>
          </a:p>
          <a:p>
            <a:endParaRPr lang="ru-RU" sz="12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7030A0"/>
              </a:solidFill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  <a:reflection blurRad="6350" stA="55000" endA="300" endPos="45500" dir="5400000" sy="-100000" algn="bl" rotWithShape="0"/>
              </a:effectLst>
            </a:endParaRPr>
          </a:p>
          <a:p>
            <a:endParaRPr lang="ru-RU" sz="12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7030A0"/>
              </a:solidFill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  <a:reflection blurRad="6350" stA="55000" endA="300" endPos="45500" dir="5400000" sy="-100000" algn="bl" rotWithShape="0"/>
              </a:effectLst>
            </a:endParaRPr>
          </a:p>
          <a:p>
            <a:r>
              <a:rPr lang="ru-RU" sz="1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rPr>
              <a:t>          </a:t>
            </a:r>
            <a:r>
              <a:rPr lang="ru-RU" sz="1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rPr>
              <a:t>Не пойте песен без  чувств  и  без сердца,</a:t>
            </a:r>
          </a:p>
          <a:p>
            <a:r>
              <a:rPr lang="ru-RU" sz="1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rPr>
              <a:t>Не  пойте  песен, чтоб  просто  петь,</a:t>
            </a:r>
          </a:p>
          <a:p>
            <a:r>
              <a:rPr lang="ru-RU" sz="1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rPr>
              <a:t>Пусть  в  душу льется  вам смысл  словесный,</a:t>
            </a:r>
          </a:p>
          <a:p>
            <a:r>
              <a:rPr lang="ru-RU" sz="1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rPr>
              <a:t>Заставив  струны          ее  звенеть.</a:t>
            </a:r>
          </a:p>
          <a:p>
            <a:r>
              <a:rPr lang="ru-RU" sz="1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rPr>
              <a:t>                                                  Анна </a:t>
            </a:r>
            <a:r>
              <a:rPr lang="ru-RU" sz="1800" b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rPr>
              <a:t>Вельк</a:t>
            </a:r>
            <a:endParaRPr lang="ru-RU" sz="18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  <a:reflection blurRad="6350" stA="55000" endA="300" endPos="45500" dir="5400000" sy="-100000" algn="bl" rotWithShape="0"/>
              </a:effectLst>
            </a:endParaRPr>
          </a:p>
          <a:p>
            <a:endParaRPr lang="ru-RU" sz="18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  <a:reflection blurRad="6350" stA="55000" endA="300" endPos="45500" dir="5400000" sy="-100000" algn="bl" rotWithShape="0"/>
              </a:effectLst>
            </a:endParaRPr>
          </a:p>
        </p:txBody>
      </p:sp>
      <p:pic>
        <p:nvPicPr>
          <p:cNvPr id="6" name="Содержимое 9" descr="http://im3-tub-ru.yandex.net/i?id=78b6f2c6c842f5fe615fcbff558783f3-72-144&amp;n=21"/>
          <p:cNvPicPr>
            <a:picLocks noGrp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3707904" y="1556792"/>
            <a:ext cx="4860000" cy="3384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slow">
    <p:wheel spokes="8"/>
    <p:sndAc>
      <p:stSnd>
        <p:snd r:embed="rId2" name="drumroll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  <a:reflection blurRad="6350" stA="55000" endA="50" endPos="85000" dir="5400000" sy="-100000" algn="bl" rotWithShape="0"/>
                </a:effectLst>
              </a:rPr>
              <a:t>Песни    военных   лет</a:t>
            </a:r>
            <a:b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  <a:reflection blurRad="6350" stA="55000" endA="50" endPos="85000" dir="5400000" sy="-100000" algn="bl" rotWithShape="0"/>
                </a:effectLst>
              </a:rPr>
            </a:b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  <a:reflection blurRad="6350" stA="55000" endA="300" endPos="45500" dir="5400000" sy="-100000" algn="bl" rotWithShape="0"/>
              </a:effectLst>
            </a:endParaRPr>
          </a:p>
          <a:p>
            <a:endParaRPr lang="ru-RU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  <a:reflection blurRad="6350" stA="55000" endA="300" endPos="45500" dir="5400000" sy="-100000" algn="bl" rotWithShape="0"/>
              </a:effectLst>
            </a:endParaRPr>
          </a:p>
          <a:p>
            <a:r>
              <a:rPr lang="ru-RU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rPr>
              <a:t>           Песня «В лесу прифронтовом» появилась в 1943 году. "Стихи написаны  когда шел второй год войны.        Автор представил себе русский лес, чуть-чуть окрашенный осенью, тишину, непривычную для солдат, только что вышедших из боя, тишину, которую не может нарушить даже гармонь.                                            Послал стихи старому товарищу композитору Матвею </a:t>
            </a:r>
            <a:r>
              <a:rPr lang="ru-RU" b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rPr>
              <a:t>Блантеру</a:t>
            </a:r>
            <a:r>
              <a:rPr lang="ru-RU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rPr>
              <a:t> Спустя несколько месяцев услышал по радио песню "В лесу прифронтовом”. </a:t>
            </a:r>
            <a:endParaRPr lang="ru-RU" dirty="0"/>
          </a:p>
        </p:txBody>
      </p:sp>
      <p:pic>
        <p:nvPicPr>
          <p:cNvPr id="6" name="Содержимое 6" descr="http://www.zelenograd-news.ru/upload/iblock/cf8/cf8cf4ae7af3b6f5c73a6260d04621d0.jpg"/>
          <p:cNvPicPr>
            <a:picLocks noGrp="1"/>
          </p:cNvPicPr>
          <p:nvPr>
            <p:ph sz="half" idx="1"/>
          </p:nvPr>
        </p:nvPicPr>
        <p:blipFill>
          <a:blip r:embed="rId4" cstate="print"/>
          <a:srcRect t="5556" b="7397"/>
          <a:stretch>
            <a:fillRect/>
          </a:stretch>
        </p:blipFill>
        <p:spPr bwMode="auto">
          <a:xfrm>
            <a:off x="3779912" y="1556792"/>
            <a:ext cx="4860000" cy="338437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7" name="TextBox 6"/>
          <p:cNvSpPr txBox="1"/>
          <p:nvPr/>
        </p:nvSpPr>
        <p:spPr>
          <a:xfrm>
            <a:off x="3779912" y="5229200"/>
            <a:ext cx="48013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  <a:reflection blurRad="6350" stA="60000" endA="900" endPos="58000" dir="5400000" sy="-100000" algn="bl" rotWithShape="0"/>
                </a:effectLst>
              </a:rPr>
              <a:t>«В лесу прифронтовом»</a:t>
            </a:r>
            <a:endParaRPr lang="ru-RU" sz="28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00"/>
              </a:solidFill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  <a:reflection blurRad="6350" stA="60000" endA="900" endPos="58000" dir="5400000" sy="-100000" algn="bl" rotWithShape="0"/>
              </a:effectLst>
            </a:endParaRPr>
          </a:p>
        </p:txBody>
      </p:sp>
      <p:pic>
        <p:nvPicPr>
          <p:cNvPr id="8" name="2. В лесу прифронтовом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2195736" y="594928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>
    <p:pull dir="ld"/>
    <p:sndAc>
      <p:stSnd>
        <p:snd r:embed="rId3" name="applaus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1187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  <a:reflection blurRad="6350" stA="55000" endA="50" endPos="85000" dir="5400000" sy="-100000" algn="bl" rotWithShape="0"/>
                </a:effectLst>
              </a:rPr>
              <a:t>Песни   военных   лет</a:t>
            </a:r>
            <a:b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  <a:reflection blurRad="6350" stA="55000" endA="50" endPos="85000" dir="5400000" sy="-100000" algn="bl" rotWithShape="0"/>
                </a:effectLst>
              </a:rPr>
            </a:b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ru-RU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rPr>
              <a:t> </a:t>
            </a:r>
          </a:p>
          <a:p>
            <a:endParaRPr lang="ru-RU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  <a:reflection blurRad="6350" stA="55000" endA="300" endPos="45500" dir="5400000" sy="-100000" algn="bl" rotWithShape="0"/>
              </a:effectLst>
            </a:endParaRPr>
          </a:p>
          <a:p>
            <a:endParaRPr lang="ru-RU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  <a:reflection blurRad="6350" stA="55000" endA="300" endPos="45500" dir="5400000" sy="-100000" algn="bl" rotWithShape="0"/>
              </a:effectLst>
            </a:endParaRPr>
          </a:p>
          <a:p>
            <a:r>
              <a:rPr lang="ru-RU" sz="1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rPr>
              <a:t>          Эта песня была написана Михаилом </a:t>
            </a:r>
            <a:r>
              <a:rPr lang="ru-RU" sz="1800" b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rPr>
              <a:t>Ножкиным</a:t>
            </a:r>
            <a:r>
              <a:rPr lang="ru-RU" sz="1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rPr>
              <a:t> во время съемок фильма «Освобождение», где </a:t>
            </a:r>
            <a:r>
              <a:rPr lang="ru-RU" sz="1800" b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rPr>
              <a:t>Ножкин</a:t>
            </a:r>
            <a:r>
              <a:rPr lang="ru-RU" sz="1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rPr>
              <a:t> исполнил роль командира штурмовой роты. </a:t>
            </a:r>
            <a:br>
              <a:rPr lang="ru-RU" sz="1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rPr>
            </a:br>
            <a:r>
              <a:rPr lang="ru-RU" sz="1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rPr>
              <a:t>Первый фильм </a:t>
            </a:r>
            <a:r>
              <a:rPr lang="ru-RU" sz="1800" b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rPr>
              <a:t>киноэпопеи</a:t>
            </a:r>
            <a:r>
              <a:rPr lang="ru-RU" sz="1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rPr>
              <a:t> вышел на экраны в 1969 году. </a:t>
            </a:r>
            <a:br>
              <a:rPr lang="ru-RU" sz="1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rPr>
            </a:br>
            <a:endParaRPr lang="ru-RU" sz="1800" dirty="0"/>
          </a:p>
        </p:txBody>
      </p:sp>
      <p:pic>
        <p:nvPicPr>
          <p:cNvPr id="6" name="Содержимое 7" descr="Привет.ру - Интересы"/>
          <p:cNvPicPr>
            <a:picLocks noGrp="1"/>
          </p:cNvPicPr>
          <p:nvPr>
            <p:ph sz="half" idx="1"/>
          </p:nvPr>
        </p:nvPicPr>
        <p:blipFill>
          <a:blip r:embed="rId4" cstate="print"/>
          <a:srcRect l="6696"/>
          <a:stretch>
            <a:fillRect/>
          </a:stretch>
        </p:blipFill>
        <p:spPr bwMode="auto">
          <a:xfrm>
            <a:off x="3563888" y="1340768"/>
            <a:ext cx="5112000" cy="3528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7" name="TextBox 6"/>
          <p:cNvSpPr txBox="1"/>
          <p:nvPr/>
        </p:nvSpPr>
        <p:spPr>
          <a:xfrm>
            <a:off x="3779912" y="5517232"/>
            <a:ext cx="54096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  <a:reflection blurRad="6350" stA="60000" endA="900" endPos="58000" dir="5400000" sy="-100000" algn="bl" rotWithShape="0"/>
                </a:effectLst>
              </a:rPr>
              <a:t>«Песня о далёкой Родине»</a:t>
            </a:r>
            <a:endParaRPr lang="ru-RU" sz="28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00"/>
              </a:solidFill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  <a:reflection blurRad="6350" stA="60000" endA="900" endPos="58000" dir="5400000" sy="-100000" algn="bl" rotWithShape="0"/>
              </a:effectLst>
            </a:endParaRPr>
          </a:p>
        </p:txBody>
      </p:sp>
      <p:pic>
        <p:nvPicPr>
          <p:cNvPr id="8" name="4. Песня о далёкой Родине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1835696" y="5805264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>
    <p:dissolve/>
    <p:sndAc>
      <p:stSnd>
        <p:snd r:embed="rId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1524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cap="none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Песни   военных   лет</a:t>
            </a:r>
            <a:r>
              <a:rPr lang="ru-RU" b="1" dirty="0" smtClean="0">
                <a:solidFill>
                  <a:srgbClr val="00B0F0"/>
                </a:solidFill>
              </a:rPr>
              <a:t/>
            </a:r>
            <a:br>
              <a:rPr lang="ru-RU" b="1" dirty="0" smtClean="0">
                <a:solidFill>
                  <a:srgbClr val="00B0F0"/>
                </a:solidFill>
              </a:rPr>
            </a:br>
            <a:endParaRPr lang="ru-RU" b="1" dirty="0">
              <a:solidFill>
                <a:srgbClr val="00B0F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ru-RU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Журавли — песня-реквием, песня-молитва, песня, с которой каждый вспоминает свою войну. </a:t>
            </a:r>
          </a:p>
          <a:p>
            <a:pPr fontAlgn="base"/>
            <a:r>
              <a:rPr lang="ru-RU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Расул Гамзатов  написал в стихотворении о своих земляках и друзьях, не вернувшихся с кровавых полей. Через три года стихотворение  перевели на русский язык и опубликовали  его в журнале «Новый мир». Именно в этом журнале  его и  увидел Марк Бернес, который услышал в нем что-то свое. Образ летящих журавлей одинаково близок  всем, кто воевал.</a:t>
            </a:r>
            <a:endParaRPr lang="ru-RU" dirty="0"/>
          </a:p>
        </p:txBody>
      </p:sp>
      <p:pic>
        <p:nvPicPr>
          <p:cNvPr id="5" name="Содержимое 4" descr="Отзыв о Фильм &quot;Летят журавли&quot; (1957) За твою жизнь."/>
          <p:cNvPicPr>
            <a:picLocks noGrp="1"/>
          </p:cNvPicPr>
          <p:nvPr>
            <p:ph sz="half" idx="1"/>
          </p:nvPr>
        </p:nvPicPr>
        <p:blipFill>
          <a:blip r:embed="rId4" cstate="print"/>
          <a:srcRect b="12031"/>
          <a:stretch>
            <a:fillRect/>
          </a:stretch>
        </p:blipFill>
        <p:spPr bwMode="auto">
          <a:xfrm>
            <a:off x="3675062" y="1457324"/>
            <a:ext cx="5229225" cy="3672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TextBox 5"/>
          <p:cNvSpPr txBox="1"/>
          <p:nvPr/>
        </p:nvSpPr>
        <p:spPr>
          <a:xfrm>
            <a:off x="3995936" y="5805264"/>
            <a:ext cx="213552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«Журавли»</a:t>
            </a:r>
            <a:endParaRPr lang="ru-RU" sz="28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7" name="5. Журавли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1907704" y="6021288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>
    <p:cover dir="ru"/>
    <p:sndAc>
      <p:stSnd>
        <p:snd r:embed="rId3" name="wind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43333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cap="none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Песни   военных   лет</a:t>
            </a:r>
            <a:r>
              <a:rPr lang="ru-RU" sz="3600" dirty="0" smtClean="0">
                <a:solidFill>
                  <a:srgbClr val="00B050"/>
                </a:solidFill>
              </a:rPr>
              <a:t/>
            </a:r>
            <a:br>
              <a:rPr lang="ru-RU" sz="3600" dirty="0" smtClean="0">
                <a:solidFill>
                  <a:srgbClr val="00B050"/>
                </a:solidFill>
              </a:rPr>
            </a:br>
            <a:endParaRPr lang="ru-RU" sz="3600" dirty="0"/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ru-RU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rPr>
              <a:t> </a:t>
            </a:r>
          </a:p>
          <a:p>
            <a:endParaRPr lang="ru-RU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  <a:reflection blurRad="6350" stA="55000" endA="300" endPos="45500" dir="5400000" sy="-100000" algn="bl" rotWithShape="0"/>
              </a:effectLst>
            </a:endParaRPr>
          </a:p>
          <a:p>
            <a:r>
              <a:rPr lang="ru-RU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rPr>
              <a:t>          Эта песня была написана поэтом А. Соболевым,  евреем по национальности. Хотя песня  касается концентрационного лагеря в Бухенвальде , но она звучит как напоминание о преступлениях              фашизма, о безвинных жертвах,  погибших в застенках лагеря, память о которых священна.  Песня известна  во всём   мире.</a:t>
            </a:r>
          </a:p>
          <a:p>
            <a:r>
              <a:rPr lang="ru-RU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rPr>
              <a:t>"</a:t>
            </a:r>
            <a:r>
              <a:rPr lang="ru-RU" b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rPr>
              <a:t>Бухенвальдский</a:t>
            </a:r>
            <a:r>
              <a:rPr lang="ru-RU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rPr>
              <a:t> набат"- песня, ставшая  своего  рода  символом борьбы  народов  за  мир. </a:t>
            </a:r>
            <a:endParaRPr lang="ru-RU" dirty="0"/>
          </a:p>
        </p:txBody>
      </p:sp>
      <p:pic>
        <p:nvPicPr>
          <p:cNvPr id="5" name="Содержимое 4" descr="http://www.21.by/pub/news/2013/05/1369644848365136.jpg"/>
          <p:cNvPicPr>
            <a:picLocks noGrp="1"/>
          </p:cNvPicPr>
          <p:nvPr>
            <p:ph sz="half" idx="1"/>
          </p:nvPr>
        </p:nvPicPr>
        <p:blipFill>
          <a:blip r:embed="rId4" cstate="print"/>
          <a:srcRect t="5634" b="5623"/>
          <a:stretch>
            <a:fillRect/>
          </a:stretch>
        </p:blipFill>
        <p:spPr bwMode="auto">
          <a:xfrm>
            <a:off x="4139952" y="836712"/>
            <a:ext cx="4356386" cy="453650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TextBox 5"/>
          <p:cNvSpPr txBox="1"/>
          <p:nvPr/>
        </p:nvSpPr>
        <p:spPr>
          <a:xfrm>
            <a:off x="3851920" y="5661248"/>
            <a:ext cx="56171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  <a:reflection blurRad="6350" stA="60000" endA="900" endPos="58000" dir="5400000" sy="-100000" algn="bl" rotWithShape="0"/>
                </a:effectLst>
              </a:rPr>
              <a:t>«</a:t>
            </a:r>
            <a:r>
              <a:rPr lang="ru-RU" sz="2800" b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  <a:reflection blurRad="6350" stA="60000" endA="900" endPos="58000" dir="5400000" sy="-100000" algn="bl" rotWithShape="0"/>
                </a:effectLst>
              </a:rPr>
              <a:t>Бухенвальдский</a:t>
            </a:r>
            <a:r>
              <a:rPr lang="ru-RU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  <a:reflection blurRad="6350" stA="60000" endA="900" endPos="58000" dir="5400000" sy="-100000" algn="bl" rotWithShape="0"/>
                </a:effectLst>
              </a:rPr>
              <a:t> набат»</a:t>
            </a:r>
            <a:endParaRPr lang="ru-RU" sz="28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00"/>
              </a:solidFill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  <a:reflection blurRad="6350" stA="60000" endA="900" endPos="58000" dir="5400000" sy="-100000" algn="bl" rotWithShape="0"/>
              </a:effectLst>
            </a:endParaRPr>
          </a:p>
        </p:txBody>
      </p:sp>
      <p:pic>
        <p:nvPicPr>
          <p:cNvPr id="7" name="6. Бухенвальдский набат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2627784" y="5877272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>
    <p:zoom/>
    <p:sndAc>
      <p:stSnd>
        <p:snd r:embed="rId3" name="explod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43647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cap="none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Песни   военных   лет</a:t>
            </a:r>
            <a:br>
              <a:rPr lang="ru-RU" sz="3200" cap="none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endParaRPr lang="ru-RU" sz="3200" cap="none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00B05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ru-RU" dirty="0" smtClean="0"/>
              <a:t> </a:t>
            </a:r>
          </a:p>
          <a:p>
            <a:endParaRPr lang="ru-RU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  <a:reflection blurRad="6350" stA="55000" endA="300" endPos="45500" dir="5400000" sy="-100000" algn="bl" rotWithShape="0"/>
              </a:effectLst>
            </a:endParaRPr>
          </a:p>
          <a:p>
            <a:endParaRPr lang="ru-RU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  <a:reflection blurRad="6350" stA="55000" endA="300" endPos="45500" dir="5400000" sy="-100000" algn="bl" rotWithShape="0"/>
              </a:effectLst>
            </a:endParaRPr>
          </a:p>
          <a:p>
            <a:r>
              <a:rPr lang="ru-RU" sz="1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rPr>
              <a:t>          Во время войны песни играли значительную роль. Их невероятную способность влиять на сознание людей очень хорошо понимали власти, ведь нередко они сами заказывали композиции на определенные темы или, наоборот, запрещали и критиковали другие. Патриотичные песни помогали военным собрать силы и выиграть последний бой, </a:t>
            </a:r>
            <a:endParaRPr lang="ru-RU" sz="1600" dirty="0"/>
          </a:p>
        </p:txBody>
      </p:sp>
      <p:pic>
        <p:nvPicPr>
          <p:cNvPr id="5" name="Содержимое 6" descr="http://im0-tub-ru.yandex.net/i?id=89b73a07bd8c548cb6de2969a6356337-41-144&amp;n=21"/>
          <p:cNvPicPr>
            <a:picLocks noGrp="1"/>
          </p:cNvPicPr>
          <p:nvPr>
            <p:ph sz="half" idx="1"/>
          </p:nvPr>
        </p:nvPicPr>
        <p:blipFill>
          <a:blip r:embed="rId4" cstate="print"/>
          <a:srcRect r="3806" b="2030"/>
          <a:stretch>
            <a:fillRect/>
          </a:stretch>
        </p:blipFill>
        <p:spPr bwMode="auto">
          <a:xfrm>
            <a:off x="3707904" y="1340768"/>
            <a:ext cx="4860000" cy="3744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TextBox 5"/>
          <p:cNvSpPr txBox="1"/>
          <p:nvPr/>
        </p:nvSpPr>
        <p:spPr>
          <a:xfrm>
            <a:off x="4139952" y="5661248"/>
            <a:ext cx="329930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«Последний бой»</a:t>
            </a:r>
            <a:endParaRPr lang="ru-RU" sz="28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7" name="8. Последний бой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2771800" y="594928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>
    <p:checker/>
    <p:sndAc>
      <p:stSnd>
        <p:snd r:embed="rId3" name="drumroll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9874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cap="none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Песни   военных   лет</a:t>
            </a:r>
            <a:r>
              <a:rPr lang="ru-RU" dirty="0" smtClean="0">
                <a:solidFill>
                  <a:srgbClr val="00B050"/>
                </a:solidFill>
              </a:rPr>
              <a:t/>
            </a:r>
            <a:br>
              <a:rPr lang="ru-RU" dirty="0" smtClean="0">
                <a:solidFill>
                  <a:srgbClr val="00B050"/>
                </a:solidFill>
              </a:rPr>
            </a:b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ru-RU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rPr>
              <a:t> </a:t>
            </a:r>
          </a:p>
          <a:p>
            <a:endParaRPr lang="ru-RU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  <a:reflection blurRad="6350" stA="55000" endA="300" endPos="45500" dir="5400000" sy="-100000" algn="bl" rotWithShape="0"/>
              </a:effectLst>
            </a:endParaRPr>
          </a:p>
          <a:p>
            <a:r>
              <a:rPr lang="ru-RU" sz="1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rPr>
              <a:t>          Великая Отечественная война 1941-1945 годов навсегда останется одним из самых главных драматических      событий ХХ века. Чем дальше уходит время, тем все более ценными становятся  для потомков  ее страницы. </a:t>
            </a:r>
            <a:br>
              <a:rPr lang="ru-RU" sz="1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rPr>
            </a:br>
            <a:endParaRPr lang="ru-RU" sz="1800" dirty="0"/>
          </a:p>
        </p:txBody>
      </p:sp>
      <p:pic>
        <p:nvPicPr>
          <p:cNvPr id="5" name="Содержимое 4" descr="World War 2 Infantry information."/>
          <p:cNvPicPr>
            <a:picLocks noGrp="1"/>
          </p:cNvPicPr>
          <p:nvPr>
            <p:ph sz="half" idx="1"/>
          </p:nvPr>
        </p:nvPicPr>
        <p:blipFill>
          <a:blip r:embed="rId4" cstate="print"/>
          <a:stretch>
            <a:fillRect/>
          </a:stretch>
        </p:blipFill>
        <p:spPr bwMode="auto">
          <a:xfrm>
            <a:off x="3651250" y="1406239"/>
            <a:ext cx="5276850" cy="381692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TextBox 5"/>
          <p:cNvSpPr txBox="1"/>
          <p:nvPr/>
        </p:nvSpPr>
        <p:spPr>
          <a:xfrm>
            <a:off x="3923928" y="5661248"/>
            <a:ext cx="32079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  <a:reflection blurRad="6350" stA="60000" endA="900" endPos="58000" dir="5400000" sy="-100000" algn="bl" rotWithShape="0"/>
                </a:effectLst>
              </a:rPr>
              <a:t>«Мы не погибли»</a:t>
            </a:r>
            <a:endParaRPr lang="ru-RU" sz="28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00"/>
              </a:solidFill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  <a:reflection blurRad="6350" stA="60000" endA="900" endPos="58000" dir="5400000" sy="-100000" algn="bl" rotWithShape="0"/>
              </a:effectLst>
            </a:endParaRPr>
          </a:p>
        </p:txBody>
      </p:sp>
      <p:pic>
        <p:nvPicPr>
          <p:cNvPr id="7" name="9. Мы не погибли - Николай Песков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2123728" y="5517232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>
    <p:strips dir="ru"/>
    <p:sndAc>
      <p:stSnd>
        <p:snd r:embed="rId3" name="drumroll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50543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144</TotalTime>
  <Words>499</Words>
  <Application>Microsoft Office PowerPoint</Application>
  <PresentationFormat>Экран (4:3)</PresentationFormat>
  <Paragraphs>73</Paragraphs>
  <Slides>15</Slides>
  <Notes>0</Notes>
  <HiddenSlides>0</HiddenSlides>
  <MMClips>11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Яркая</vt:lpstr>
      <vt:lpstr>Песни военных лет</vt:lpstr>
      <vt:lpstr>Песни    военных   лет </vt:lpstr>
      <vt:lpstr>  Песни    военных    лет </vt:lpstr>
      <vt:lpstr>Песни    военных   лет </vt:lpstr>
      <vt:lpstr>Песни   военных   лет </vt:lpstr>
      <vt:lpstr>Песни   военных   лет </vt:lpstr>
      <vt:lpstr>Песни   военных   лет </vt:lpstr>
      <vt:lpstr>Песни   военных   лет </vt:lpstr>
      <vt:lpstr>Песни   военных   лет </vt:lpstr>
      <vt:lpstr>Песни   военных   лет</vt:lpstr>
      <vt:lpstr>Песни   военных   лет</vt:lpstr>
      <vt:lpstr>Песни   военных   лет  </vt:lpstr>
      <vt:lpstr>Песни   военных   лет</vt:lpstr>
      <vt:lpstr>Песни   военных   лет</vt:lpstr>
      <vt:lpstr>Песни военных лет </vt:lpstr>
    </vt:vector>
  </TitlesOfParts>
  <Company>DG Win&amp;Soft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Пользователь</cp:lastModifiedBy>
  <cp:revision>15</cp:revision>
  <dcterms:created xsi:type="dcterms:W3CDTF">2015-05-05T13:43:33Z</dcterms:created>
  <dcterms:modified xsi:type="dcterms:W3CDTF">2015-12-01T17:57:58Z</dcterms:modified>
</cp:coreProperties>
</file>