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58" r:id="rId3"/>
    <p:sldId id="257" r:id="rId4"/>
    <p:sldId id="275" r:id="rId5"/>
    <p:sldId id="276" r:id="rId6"/>
    <p:sldId id="277" r:id="rId7"/>
    <p:sldId id="284" r:id="rId8"/>
    <p:sldId id="285" r:id="rId9"/>
    <p:sldId id="286" r:id="rId10"/>
    <p:sldId id="287" r:id="rId11"/>
    <p:sldId id="30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388E6-519D-4AE2-B3FA-B7B5123C9574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3EA5E-804D-45FC-B020-5B6D45DB3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atic.wixstatic.com/media/2fe791_dffe7794f399433889b7d93ab83a6a9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1981200"/>
            <a:ext cx="5029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ПЛАН  РАБОТЫ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ГОРОДСКОГО  МЕТОДИЧЕСКОГО  ОБЪЕДИНЕНИЯ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«Развитие детей раннего возраста»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 2019 – 2020 учебный год.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43200" y="6279921"/>
            <a:ext cx="6172200" cy="30777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Руководитель: Потапова М.Н.,  старший воспитатель МБДОУ ПГО № 40 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\Desktop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5" y="476672"/>
            <a:ext cx="7871823" cy="355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</a:t>
            </a: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</a:t>
            </a:r>
            <a:r>
              <a:rPr lang="ru-RU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формировать знания, умения и навыки, которые необходимы для сохранения и укрепления здоровья.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воспитывать у детей привычку к аккуратности и чистоте, прививать культурно-гигиенические навыки и простейшие навыки самообслуживания.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создать здоровьесберегающую 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образовательную среду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группе.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повышать интерес к здоровому образу жизни через различные формы и методы физкультурно-оздоровительной работы.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8134" y="232011"/>
            <a:ext cx="460851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149080"/>
            <a:ext cx="7871823" cy="1941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родителей: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дать представление родителям о значимости совместной деятельности с детьми, о соблюдении навыков гигиены, двигательной деятельности.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повышать компетентность родителей о здоровом образе жизни, о здоровом климате в семье через информационные ширмы, памятки.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938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15816" y="692696"/>
            <a:ext cx="478528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Спасибо </a:t>
            </a:r>
            <a:b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 </a:t>
            </a:r>
            <a:b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внимание!</a:t>
            </a:r>
            <a:endParaRPr lang="ru-RU" sz="72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6387" name="Picture 3" descr="C:\Documents and Settings\User\Рабочий стол\вся фигня\119585_html_m694103a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4077072"/>
            <a:ext cx="2228850" cy="3143250"/>
          </a:xfrm>
          <a:prstGeom prst="rect">
            <a:avLst/>
          </a:prstGeom>
          <a:noFill/>
        </p:spPr>
      </p:pic>
      <p:pic>
        <p:nvPicPr>
          <p:cNvPr id="16389" name="Picture 5" descr="C:\Documents and Settings\User\Рабочий стол\вся фигня\0_ab681_d9c70fb0_orig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524250"/>
            <a:ext cx="3333750" cy="3333750"/>
          </a:xfrm>
          <a:prstGeom prst="rect">
            <a:avLst/>
          </a:prstGeom>
          <a:noFill/>
        </p:spPr>
      </p:pic>
      <p:pic>
        <p:nvPicPr>
          <p:cNvPr id="16390" name="Picture 6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1988840"/>
            <a:ext cx="2286000" cy="114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55004240"/>
      </p:ext>
    </p:extLst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" decel="50000" autoRev="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" fill="hold">
                                          <p:stCondLst>
                                            <p:cond delay="17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d.multiurok.ru/html/2019/03/19/s_5c911a65c732f/1117489_1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57200" y="627221"/>
            <a:ext cx="7239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i="1" u="sng" dirty="0" smtClean="0">
                <a:solidFill>
                  <a:srgbClr val="FF0000"/>
                </a:solidFill>
              </a:rPr>
              <a:t>Тема: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/>
              <a:t>     «Организация здоровьесберегающей и здоровьеформирующей деятельности с  детьми раннего возраста с учетом современных требований ФГОС ДО».</a:t>
            </a:r>
          </a:p>
          <a:p>
            <a:r>
              <a:rPr lang="ru-RU" sz="1600" b="1" dirty="0" smtClean="0"/>
              <a:t> </a:t>
            </a:r>
          </a:p>
          <a:p>
            <a:r>
              <a:rPr lang="ru-RU" sz="1600" b="1" i="1" u="sng" dirty="0" smtClean="0">
                <a:solidFill>
                  <a:srgbClr val="FF0000"/>
                </a:solidFill>
              </a:rPr>
              <a:t>Цель: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/>
              <a:t> повышение профессионального мастерства и творческого потенциала педагогов; повышение современного качества и эффективности образовательного процесса в условиях реализации ФГОС ДО.</a:t>
            </a:r>
          </a:p>
          <a:p>
            <a:r>
              <a:rPr lang="ru-RU" sz="1600" b="1" dirty="0" smtClean="0"/>
              <a:t> </a:t>
            </a:r>
          </a:p>
          <a:p>
            <a:r>
              <a:rPr lang="ru-RU" sz="1600" b="1" u="sng" dirty="0" smtClean="0">
                <a:solidFill>
                  <a:srgbClr val="FF0000"/>
                </a:solidFill>
              </a:rPr>
              <a:t>Задачи: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/>
              <a:t>Формирование профессиональной компетентности педагогов по вопросам организации   здоровьесберегающей образовательной деятельности для детей  раннего возраста в соответствии с  ФГОС ДО.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/>
              <a:t>Изучение современных форм, методов и приемов организации здоровьесберегающего, здоровьеформирующего пространства и адаптации их к условиям работы в ДОУ.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/>
              <a:t> Улучшение  качества воспитательно-образовательной деятельности с детьми в группах раннего  возраста.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/>
              <a:t>Организация  профессионального общения педагогов, с целью выявления, обобщения и распространения положительного педагогического опыта творчески работающих педагогов.</a:t>
            </a:r>
            <a:endParaRPr lang="ru-RU" sz="1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d.multiurok.ru/html/2019/03/19/s_5c911a65c732f/1117489_1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3000" y="4800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1000" y="3810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1. «Современные формы взаимодействия ДОУ и семьи в вопросах </a:t>
            </a:r>
            <a:r>
              <a:rPr lang="ru-RU" b="1" dirty="0" err="1" smtClean="0"/>
              <a:t>здоровьесбережения</a:t>
            </a:r>
            <a:r>
              <a:rPr lang="ru-RU" b="1" dirty="0" smtClean="0"/>
              <a:t> детей раннего возраста».    </a:t>
            </a:r>
          </a:p>
          <a:p>
            <a:r>
              <a:rPr lang="ru-RU" b="1" dirty="0" smtClean="0"/>
              <a:t> МБДОУ №51(33) 21 ноября 9.00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38600" y="1600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2.«</a:t>
            </a:r>
            <a:r>
              <a:rPr lang="ru-RU" b="1" dirty="0" err="1" smtClean="0"/>
              <a:t>Психолого</a:t>
            </a:r>
            <a:r>
              <a:rPr lang="ru-RU" b="1" dirty="0" smtClean="0"/>
              <a:t> - педагогические условия речевого развития детей раннего возраста».</a:t>
            </a:r>
          </a:p>
          <a:p>
            <a:r>
              <a:rPr lang="ru-RU" b="1" dirty="0" smtClean="0"/>
              <a:t>МБДОУ № 54(39)  12 декабря 9 - 00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33600" y="3124200"/>
            <a:ext cx="5181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3. «Приобщение детей к ЗОЖ путем использования здоровьесберегающих технологий». </a:t>
            </a:r>
          </a:p>
          <a:p>
            <a:r>
              <a:rPr lang="ru-RU" b="1" dirty="0" smtClean="0"/>
              <a:t>МБДОУ ПГО № 34 (М.Горького, 1В)</a:t>
            </a:r>
            <a:endParaRPr lang="ru-RU" dirty="0" smtClean="0"/>
          </a:p>
          <a:p>
            <a:r>
              <a:rPr lang="ru-RU" b="1" dirty="0" smtClean="0"/>
              <a:t>27 февраля 2020г.</a:t>
            </a:r>
            <a:r>
              <a:rPr lang="ru-RU" dirty="0" smtClean="0"/>
              <a:t>  </a:t>
            </a:r>
            <a:r>
              <a:rPr lang="ru-RU" b="1" dirty="0" smtClean="0"/>
              <a:t>в</a:t>
            </a:r>
            <a:r>
              <a:rPr lang="ru-RU" dirty="0" smtClean="0"/>
              <a:t> </a:t>
            </a:r>
            <a:r>
              <a:rPr lang="ru-RU" b="1" dirty="0" smtClean="0"/>
              <a:t>9.00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57600" y="4876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4. Семинар - практикум «Организация здоровьесберегающего пространства в ДОУ».</a:t>
            </a:r>
          </a:p>
          <a:p>
            <a:r>
              <a:rPr lang="ru-RU" b="1" dirty="0" smtClean="0"/>
              <a:t>МБДОУ № 40 (К. Маркса,3).</a:t>
            </a:r>
            <a:r>
              <a:rPr lang="ru-RU" dirty="0" smtClean="0"/>
              <a:t> </a:t>
            </a:r>
            <a:r>
              <a:rPr lang="ru-RU" b="1" dirty="0" smtClean="0"/>
              <a:t>23 апреля 9 - 00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209800" y="304800"/>
          <a:ext cx="5850890" cy="1476622"/>
        </p:xfrm>
        <a:graphic>
          <a:graphicData uri="http://schemas.openxmlformats.org/drawingml/2006/table">
            <a:tbl>
              <a:tblPr/>
              <a:tblGrid>
                <a:gridCol w="2878424"/>
                <a:gridCol w="2972466"/>
              </a:tblGrid>
              <a:tr h="435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kern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30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1400" dirty="0" smtClean="0">
                          <a:solidFill>
                            <a:srgbClr val="CC0000"/>
                          </a:solidFill>
                          <a:latin typeface="Bookman Old Style"/>
                          <a:ea typeface="Times New Roman"/>
                        </a:rPr>
                        <a:t>21 </a:t>
                      </a:r>
                      <a:r>
                        <a:rPr lang="ru-RU" sz="1600" b="1" kern="1400" dirty="0">
                          <a:solidFill>
                            <a:srgbClr val="CC0000"/>
                          </a:solidFill>
                          <a:latin typeface="Bookman Old Style"/>
                          <a:ea typeface="Times New Roman"/>
                        </a:rPr>
                        <a:t>ноября </a:t>
                      </a:r>
                      <a:r>
                        <a:rPr lang="ru-RU" sz="1600" b="1" kern="1400" dirty="0" smtClean="0">
                          <a:solidFill>
                            <a:srgbClr val="CC0000"/>
                          </a:solidFill>
                          <a:latin typeface="Bookman Old Style"/>
                          <a:ea typeface="Times New Roman"/>
                        </a:rPr>
                        <a:t>2019 </a:t>
                      </a:r>
                      <a:r>
                        <a:rPr lang="ru-RU" sz="1600" b="1" kern="1400" dirty="0">
                          <a:solidFill>
                            <a:srgbClr val="CC0000"/>
                          </a:solidFill>
                          <a:latin typeface="Bookman Old Style"/>
                          <a:ea typeface="Times New Roman"/>
                        </a:rPr>
                        <a:t>года  </a:t>
                      </a:r>
                      <a:r>
                        <a:rPr lang="ru-RU" sz="1600" b="1" kern="1400" dirty="0" smtClean="0">
                          <a:solidFill>
                            <a:srgbClr val="CC0000"/>
                          </a:solidFill>
                          <a:latin typeface="Bookman Old Style"/>
                          <a:ea typeface="Times New Roman"/>
                        </a:rPr>
                        <a:t>09.00 </a:t>
                      </a:r>
                      <a:endParaRPr lang="ru-RU" sz="1000" kern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317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400" dirty="0">
                          <a:solidFill>
                            <a:srgbClr val="000099"/>
                          </a:solidFill>
                          <a:latin typeface="Bookman Old Style"/>
                          <a:ea typeface="Times New Roman"/>
                        </a:rPr>
                        <a:t>Тема заседания:</a:t>
                      </a:r>
                      <a:endParaRPr lang="ru-RU" sz="1000" kern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400" dirty="0" smtClean="0">
                          <a:solidFill>
                            <a:srgbClr val="0070C0"/>
                          </a:solidFill>
                          <a:latin typeface="Bookman Old Style"/>
                          <a:ea typeface="Times New Roman"/>
                        </a:rPr>
                        <a:t> </a:t>
                      </a:r>
                      <a:r>
                        <a:rPr lang="ru-RU" sz="1400" b="1" kern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Современные формы взаимодействия ДОУ и семьи в вопросах </a:t>
                      </a:r>
                      <a:r>
                        <a:rPr lang="ru-RU" sz="1800" b="1" kern="12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здоровьесбережения</a:t>
                      </a:r>
                      <a:r>
                        <a:rPr lang="ru-RU" sz="1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детей раннего возраста</a:t>
                      </a:r>
                      <a:r>
                        <a:rPr lang="ru-RU" sz="1400" b="1" kern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1000" kern="14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31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2400" y="1781144"/>
            <a:ext cx="89916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8.50-9.00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Встреча гостей, регистрация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9.00-9.10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Согласование и утверждение плана работы ГМО на 2019 - 2020 учебный год. Формирование банка данных участников ГМО.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Потапова М.Н., руководитель ГМО.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9.10-9.20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Сообщение «Взаимовыгодное партнерство семьи и ДОУ в вопросах сбережения детского здоровья».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Потапова М.Н., руководитель ГМО.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9.20-9.40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Просмотр и анализ ОД «Путешествие в осенний лес»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Худеева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И.В., воспитатель.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9.40-9.50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Сообщение из опыта работы. «Применение современной формы работы с родителями – родительский клуб. 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Толкунова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Е.Н., воспитатель.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9.50-10.10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Консультация «Адаптация детей к условиям ДОУ».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Шестакова Е.В., воспитатель.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10.10-10.20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Мастер-класс «Игровые формы взаимодействия с родителями по укреплению здоровья детей раннего возраста».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Кокшарова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Л.А., воспитатель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10.20-10.40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Практикум  « Карты индивидуального развития детей как инструмент педагогической диагностики».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Черемшанова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Е.В., старший воспитатель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10.40-10.50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Анкетирование «Профессиональные запросы педагогов».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Потапова М.Н., руководитель ГМО.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ad35.by/media/img/6cb12ce565919887c3fa8c0087ad483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04800" y="3048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«Взаимовыгодное партнерство семьи и ДОУ в вопросах сбережения детского здоровья». </a:t>
            </a:r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Потапова М.Н., руководитель ГМО.</a:t>
            </a:r>
            <a:endParaRPr lang="ru-RU" sz="1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lanet-kids.hu/images/sliderb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бъект 7"/>
          <p:cNvSpPr txBox="1">
            <a:spLocks/>
          </p:cNvSpPr>
          <p:nvPr/>
        </p:nvSpPr>
        <p:spPr>
          <a:xfrm>
            <a:off x="719138" y="620713"/>
            <a:ext cx="8424862" cy="1584325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8000" b="0" i="1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Здоровье ребенка- превыше всего…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8000" b="0" i="1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и наша задача сохранить его.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2800" b="0" i="1" u="none" strike="noStrike" kern="1200" cap="none" spc="0" normalizeH="0" baseline="0" noProof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C:\Users\User\Desktop\рисунки\1398341258_rebeno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6192688" cy="453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7"/>
          <p:cNvSpPr txBox="1">
            <a:spLocks/>
          </p:cNvSpPr>
          <p:nvPr/>
        </p:nvSpPr>
        <p:spPr>
          <a:xfrm>
            <a:off x="234082" y="749301"/>
            <a:ext cx="8424862" cy="1584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rgbClr val="FF0000"/>
                </a:solidFill>
              </a:rPr>
              <a:t/>
            </a:r>
            <a:br>
              <a:rPr lang="ru-RU" altLang="ru-RU" dirty="0" smtClean="0">
                <a:solidFill>
                  <a:srgbClr val="FF0000"/>
                </a:solidFill>
              </a:rPr>
            </a:br>
            <a:r>
              <a:rPr lang="ru-RU" altLang="ru-RU" dirty="0" smtClean="0">
                <a:solidFill>
                  <a:srgbClr val="FF0000"/>
                </a:solidFill>
              </a:rPr>
              <a:t>Одна из задач ФГОС ДО - 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500" cy="3240087"/>
          </a:xfrm>
        </p:spPr>
        <p:txBody>
          <a:bodyPr>
            <a:normAutofit fontScale="85000" lnSpcReduction="100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dirty="0" smtClean="0">
                <a:solidFill>
                  <a:srgbClr val="FF0000"/>
                </a:solidFill>
                <a:latin typeface="+mj-lt"/>
              </a:rPr>
              <a:t>охрана и укрепление физического и психического здоровья детей, в том числе их эмоционального благополучия.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dirty="0" smtClean="0">
                <a:latin typeface="+mj-lt"/>
              </a:rPr>
              <a:t> ( </a:t>
            </a:r>
            <a:r>
              <a:rPr lang="ru-RU" altLang="ru-RU" i="1" dirty="0" smtClean="0">
                <a:latin typeface="+mj-lt"/>
              </a:rPr>
              <a:t>приказ Министерства образования и науки РФ от « 17» октября 2013г.№ 1155</a:t>
            </a:r>
            <a:r>
              <a:rPr lang="ru-RU" altLang="ru-RU" dirty="0" smtClean="0">
                <a:latin typeface="+mj-lt"/>
              </a:rPr>
              <a:t>)</a:t>
            </a:r>
          </a:p>
        </p:txBody>
      </p:sp>
      <p:pic>
        <p:nvPicPr>
          <p:cNvPr id="12293" name="Picture 5" descr="C:\Users\User\Desktop\рисунки\_s_i-713_cover_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1981200"/>
            <a:ext cx="22320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839058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\Desktop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404664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ктуальность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196752"/>
            <a:ext cx="74168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Важной составной частью гармонически развитой личности является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совершенство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крепкое здоровье, закаленность, ловкость, сила, выносливость.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признать, что в современном обществе приоритетным становится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интеллектуальное развитие личности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Дети в большинстве семей испытывают «двигательный дефицит». Одной из самых актуальных задач по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дошкольников является разработка и использование таких методов и средств, которые способствовали бы функциональному совершенствованию детского организма, повышению его работоспособности. Первоначальные основы здоровья и здорового образа жизни ребенка закладываются именно в семье. Сознательное отношение к собственному здоровью следует формировать в первую очередь у родителей, для того, чтобы их ребенок рос здоровым. Таким образом, воспитание здорового образа жизни невозможно без непосредственного участия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обучающихся.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418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Curves-blue-abstract-ppt-slide-1000x7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2642" y="1945003"/>
            <a:ext cx="7488832" cy="263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750"/>
              </a:spcAft>
              <a:buFont typeface="Wingdings" panose="05000000000000000000" pitchFamily="2" charset="2"/>
              <a:buChar char="Ø"/>
            </a:pP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750"/>
              </a:spcAft>
              <a:buFont typeface="Wingdings" pitchFamily="2" charset="2"/>
              <a:buChar char="ü"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Установление сотрудничества детского сада и семьи в вопросах </a:t>
            </a: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здоровьесбережения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приобщение детей и семьи к здоровому образу жизни.</a:t>
            </a:r>
            <a:endParaRPr lang="ru-RU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4830" y="620688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400" b="1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01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636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 Одна из задач ФГОС ДО - 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саня</dc:creator>
  <cp:lastModifiedBy>Александр</cp:lastModifiedBy>
  <cp:revision>19</cp:revision>
  <dcterms:created xsi:type="dcterms:W3CDTF">2014-11-16T15:43:46Z</dcterms:created>
  <dcterms:modified xsi:type="dcterms:W3CDTF">2019-11-24T16:25:19Z</dcterms:modified>
</cp:coreProperties>
</file>