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www.artsclip.com/image/powerpoint-slides/students-teachers-or-lecturers-can-be-used-for-classroom-teaching-powerpoint-picture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-8206" y="1628800"/>
            <a:ext cx="914399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Урок-практикум  по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теме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«Гласные </a:t>
            </a:r>
            <a:r>
              <a:rPr lang="ru-RU" sz="32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приставках  пре- и  </a:t>
            </a: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при-»</a:t>
            </a:r>
            <a:endParaRPr lang="ru-RU" sz="3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2412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6089" y="116632"/>
            <a:ext cx="8229600" cy="3168351"/>
          </a:xfrm>
          <a:solidFill>
            <a:srgbClr val="FFFF00"/>
          </a:solidFill>
        </p:spPr>
        <p:txBody>
          <a:bodyPr/>
          <a:lstStyle/>
          <a:p>
            <a:pPr marL="0" indent="0" algn="just">
              <a:buNone/>
            </a:pPr>
            <a:r>
              <a:rPr lang="ru-RU" dirty="0" err="1">
                <a:solidFill>
                  <a:srgbClr val="FF0000"/>
                </a:solidFill>
              </a:rPr>
              <a:t>Пр..ступить</a:t>
            </a:r>
            <a:r>
              <a:rPr lang="ru-RU" dirty="0">
                <a:solidFill>
                  <a:srgbClr val="FF0000"/>
                </a:solidFill>
              </a:rPr>
              <a:t> к   работе, </a:t>
            </a:r>
            <a:r>
              <a:rPr lang="ru-RU" dirty="0" err="1">
                <a:solidFill>
                  <a:srgbClr val="FF0000"/>
                </a:solidFill>
              </a:rPr>
              <a:t>пр..дать</a:t>
            </a:r>
            <a:r>
              <a:rPr lang="ru-RU" dirty="0">
                <a:solidFill>
                  <a:srgbClr val="FF0000"/>
                </a:solidFill>
              </a:rPr>
              <a:t> товарища, не </a:t>
            </a:r>
            <a:r>
              <a:rPr lang="ru-RU" dirty="0" err="1">
                <a:solidFill>
                  <a:srgbClr val="FF0000"/>
                </a:solidFill>
              </a:rPr>
              <a:t>пр..давать</a:t>
            </a:r>
            <a:r>
              <a:rPr lang="ru-RU" dirty="0">
                <a:solidFill>
                  <a:srgbClr val="FF0000"/>
                </a:solidFill>
              </a:rPr>
              <a:t> значения, </a:t>
            </a:r>
            <a:r>
              <a:rPr lang="ru-RU" dirty="0" err="1">
                <a:solidFill>
                  <a:srgbClr val="FF0000"/>
                </a:solidFill>
              </a:rPr>
              <a:t>пр..ступить</a:t>
            </a:r>
            <a:r>
              <a:rPr lang="ru-RU" dirty="0">
                <a:solidFill>
                  <a:srgbClr val="FF0000"/>
                </a:solidFill>
              </a:rPr>
              <a:t> закон, плавно </a:t>
            </a:r>
            <a:r>
              <a:rPr lang="ru-RU" dirty="0" err="1">
                <a:solidFill>
                  <a:srgbClr val="FF0000"/>
                </a:solidFill>
              </a:rPr>
              <a:t>пр</a:t>
            </a:r>
            <a:r>
              <a:rPr lang="ru-RU" dirty="0">
                <a:solidFill>
                  <a:srgbClr val="FF0000"/>
                </a:solidFill>
              </a:rPr>
              <a:t>..</a:t>
            </a:r>
            <a:r>
              <a:rPr lang="ru-RU" dirty="0" err="1">
                <a:solidFill>
                  <a:srgbClr val="FF0000"/>
                </a:solidFill>
              </a:rPr>
              <a:t>землиться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dirty="0" err="1">
                <a:solidFill>
                  <a:srgbClr val="FF0000"/>
                </a:solidFill>
              </a:rPr>
              <a:t>пр..рвать</a:t>
            </a:r>
            <a:r>
              <a:rPr lang="ru-RU" dirty="0">
                <a:solidFill>
                  <a:srgbClr val="FF0000"/>
                </a:solidFill>
              </a:rPr>
              <a:t> беседу, </a:t>
            </a:r>
            <a:r>
              <a:rPr lang="ru-RU" dirty="0" err="1">
                <a:solidFill>
                  <a:srgbClr val="FF0000"/>
                </a:solidFill>
              </a:rPr>
              <a:t>пр..бытие</a:t>
            </a:r>
            <a:r>
              <a:rPr lang="ru-RU" dirty="0">
                <a:solidFill>
                  <a:srgbClr val="FF0000"/>
                </a:solidFill>
              </a:rPr>
              <a:t> поезда, </a:t>
            </a:r>
            <a:r>
              <a:rPr lang="ru-RU" dirty="0" err="1">
                <a:solidFill>
                  <a:srgbClr val="FF0000"/>
                </a:solidFill>
              </a:rPr>
              <a:t>пр..бывать</a:t>
            </a:r>
            <a:r>
              <a:rPr lang="ru-RU" dirty="0">
                <a:solidFill>
                  <a:srgbClr val="FF0000"/>
                </a:solidFill>
              </a:rPr>
              <a:t> в неведении, </a:t>
            </a:r>
            <a:r>
              <a:rPr lang="ru-RU" dirty="0" err="1">
                <a:solidFill>
                  <a:srgbClr val="FF0000"/>
                </a:solidFill>
              </a:rPr>
              <a:t>пр..творить</a:t>
            </a:r>
            <a:r>
              <a:rPr lang="ru-RU" dirty="0">
                <a:solidFill>
                  <a:srgbClr val="FF0000"/>
                </a:solidFill>
              </a:rPr>
              <a:t> дверь, </a:t>
            </a:r>
            <a:r>
              <a:rPr lang="ru-RU" dirty="0" err="1">
                <a:solidFill>
                  <a:srgbClr val="FF0000"/>
                </a:solidFill>
              </a:rPr>
              <a:t>пр..мирить</a:t>
            </a:r>
            <a:r>
              <a:rPr lang="ru-RU" dirty="0">
                <a:solidFill>
                  <a:srgbClr val="FF0000"/>
                </a:solidFill>
              </a:rPr>
              <a:t> друзей, </a:t>
            </a:r>
            <a:r>
              <a:rPr lang="ru-RU" dirty="0" err="1">
                <a:solidFill>
                  <a:srgbClr val="FF0000"/>
                </a:solidFill>
              </a:rPr>
              <a:t>пр..одолеть</a:t>
            </a:r>
            <a:r>
              <a:rPr lang="ru-RU" dirty="0">
                <a:solidFill>
                  <a:srgbClr val="FF0000"/>
                </a:solidFill>
              </a:rPr>
              <a:t> трудности.</a:t>
            </a:r>
          </a:p>
          <a:p>
            <a:endParaRPr lang="ru-RU" dirty="0"/>
          </a:p>
        </p:txBody>
      </p:sp>
      <p:pic>
        <p:nvPicPr>
          <p:cNvPr id="9218" name="Picture 2" descr="https://www.culture.ru/storage/images/de17fed64e83dd46e62a4fb4dc40a11c/e166fb0829b2be6f222872c9a684b252.jpe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540"/>
          <a:stretch/>
        </p:blipFill>
        <p:spPr bwMode="auto">
          <a:xfrm>
            <a:off x="1043608" y="3501008"/>
            <a:ext cx="7114562" cy="321535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0104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sz="67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Синквейн</a:t>
            </a:r>
            <a:r>
              <a:rPr lang="ru-RU" sz="67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67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ru-RU" sz="6700" b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520311"/>
            <a:ext cx="3012556" cy="830997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Приставка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923928" y="2351308"/>
            <a:ext cx="4463081" cy="707886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000" b="1" spc="50" dirty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Разные, значимые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3251444"/>
            <a:ext cx="7070846" cy="707886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Служит, образует, выделяется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627784" y="4149080"/>
            <a:ext cx="6351419" cy="707886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000" b="1" spc="50" dirty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Без приставки не обойтись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49971" y="5085184"/>
            <a:ext cx="2850460" cy="707886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Часть слова</a:t>
            </a:r>
          </a:p>
        </p:txBody>
      </p:sp>
    </p:spTree>
    <p:extLst>
      <p:ext uri="{BB962C8B-B14F-4D97-AF65-F5344CB8AC3E}">
        <p14:creationId xmlns:p14="http://schemas.microsoft.com/office/powerpoint/2010/main" val="3170485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994122"/>
          </a:xfrm>
          <a:noFill/>
        </p:spPr>
        <p:txBody>
          <a:bodyPr>
            <a:noAutofit/>
          </a:bodyPr>
          <a:lstStyle/>
          <a:p>
            <a:r>
              <a:rPr lang="ru-RU" sz="6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Рефлексия</a:t>
            </a:r>
            <a:r>
              <a:rPr lang="ru-RU" sz="6000" dirty="0"/>
              <a:t/>
            </a:r>
            <a:br>
              <a:rPr lang="ru-RU" sz="6000" dirty="0"/>
            </a:br>
            <a:endParaRPr lang="ru-RU" sz="6000" dirty="0"/>
          </a:p>
        </p:txBody>
      </p:sp>
      <p:pic>
        <p:nvPicPr>
          <p:cNvPr id="10242" name="Picture 2" descr="http://www.clipartbest.com/cliparts/nTE/BBj/nTEBBj7kc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201962"/>
            <a:ext cx="3168352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699792" y="2403376"/>
            <a:ext cx="6047746" cy="646331"/>
          </a:xfrm>
          <a:prstGeom prst="rect">
            <a:avLst/>
          </a:prstGeom>
          <a:solidFill>
            <a:srgbClr val="FF0000"/>
          </a:solidFill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FFFF00"/>
                </a:solidFill>
              </a:rPr>
              <a:t>- </a:t>
            </a:r>
            <a:r>
              <a:rPr lang="ru-RU" sz="3600" b="1" dirty="0" smtClean="0">
                <a:solidFill>
                  <a:srgbClr val="FFFF00"/>
                </a:solidFill>
              </a:rPr>
              <a:t>Мне </a:t>
            </a:r>
            <a:r>
              <a:rPr lang="ru-RU" sz="3600" b="1" dirty="0">
                <a:solidFill>
                  <a:srgbClr val="FFFF00"/>
                </a:solidFill>
              </a:rPr>
              <a:t>трудно было на уроке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699793" y="3057593"/>
            <a:ext cx="6031156" cy="1077218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</a:rPr>
              <a:t>  </a:t>
            </a:r>
            <a:r>
              <a:rPr lang="ru-RU" sz="3200" b="1" dirty="0">
                <a:solidFill>
                  <a:srgbClr val="FF0000"/>
                </a:solidFill>
              </a:rPr>
              <a:t>-  </a:t>
            </a:r>
            <a:r>
              <a:rPr lang="ru-RU" sz="3200" b="1" dirty="0" smtClean="0">
                <a:solidFill>
                  <a:srgbClr val="FF0000"/>
                </a:solidFill>
              </a:rPr>
              <a:t>Многое </a:t>
            </a:r>
            <a:r>
              <a:rPr lang="ru-RU" sz="3200" b="1" dirty="0">
                <a:solidFill>
                  <a:srgbClr val="FF0000"/>
                </a:solidFill>
              </a:rPr>
              <a:t>понял (а), но мне еще нужна помощь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699793" y="4134811"/>
            <a:ext cx="6047746" cy="1077218"/>
          </a:xfrm>
          <a:prstGeom prst="rect">
            <a:avLst/>
          </a:prstGeom>
          <a:solidFill>
            <a:srgbClr val="00B050"/>
          </a:solidFill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sz="3200" b="1" dirty="0">
                <a:solidFill>
                  <a:srgbClr val="FFFF00"/>
                </a:solidFill>
              </a:rPr>
              <a:t>- </a:t>
            </a:r>
            <a:r>
              <a:rPr lang="ru-RU" sz="3200" b="1" dirty="0" smtClean="0">
                <a:solidFill>
                  <a:srgbClr val="FFFF00"/>
                </a:solidFill>
              </a:rPr>
              <a:t>Все </a:t>
            </a:r>
            <a:r>
              <a:rPr lang="ru-RU" sz="3200" b="1" dirty="0">
                <a:solidFill>
                  <a:srgbClr val="FFFF00"/>
                </a:solidFill>
              </a:rPr>
              <a:t>понял (а), могу объяснить товарищу</a:t>
            </a:r>
          </a:p>
        </p:txBody>
      </p:sp>
    </p:spTree>
    <p:extLst>
      <p:ext uri="{BB962C8B-B14F-4D97-AF65-F5344CB8AC3E}">
        <p14:creationId xmlns:p14="http://schemas.microsoft.com/office/powerpoint/2010/main" val="2513171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9799" y="73393"/>
            <a:ext cx="864096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Грамматическая сказка  </a:t>
            </a:r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про</a:t>
            </a:r>
            <a:endParaRPr lang="ru-RU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050" name="Picture 2" descr="https://cdn-nus-1.pinme.ru/tumb/600/photo/8d/c1/8dc194b5b2de408551d94f07e44952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057" y="842834"/>
            <a:ext cx="6173885" cy="1769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lusana.ru/files/29385/653/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19" t="36292" r="22922" b="12151"/>
          <a:stretch/>
        </p:blipFill>
        <p:spPr bwMode="auto">
          <a:xfrm>
            <a:off x="1907703" y="2692540"/>
            <a:ext cx="5328592" cy="4069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929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0492" y="476672"/>
            <a:ext cx="7779940" cy="2736303"/>
          </a:xfrm>
          <a:solidFill>
            <a:srgbClr val="FFFF00"/>
          </a:solidFill>
        </p:spPr>
        <p:txBody>
          <a:bodyPr>
            <a:normAutofit fontScale="85000" lnSpcReduction="10000"/>
          </a:bodyPr>
          <a:lstStyle/>
          <a:p>
            <a:pPr>
              <a:buFont typeface="Wingdings" pitchFamily="2" charset="2"/>
              <a:buChar char="ü"/>
            </a:pPr>
            <a:r>
              <a:rPr lang="ru-RU" b="1" dirty="0">
                <a:solidFill>
                  <a:srgbClr val="FF0000"/>
                </a:solidFill>
              </a:rPr>
              <a:t>Прилететь</a:t>
            </a:r>
            <a:r>
              <a:rPr lang="ru-RU" b="1" dirty="0"/>
              <a:t>                    </a:t>
            </a:r>
            <a:r>
              <a:rPr lang="ru-RU" b="1" dirty="0" smtClean="0">
                <a:solidFill>
                  <a:srgbClr val="002060"/>
                </a:solidFill>
              </a:rPr>
              <a:t>сходно </a:t>
            </a:r>
            <a:r>
              <a:rPr lang="ru-RU" b="1" dirty="0">
                <a:solidFill>
                  <a:srgbClr val="002060"/>
                </a:solidFill>
              </a:rPr>
              <a:t>со словом  очень</a:t>
            </a:r>
          </a:p>
          <a:p>
            <a:pPr>
              <a:buFont typeface="Wingdings" pitchFamily="2" charset="2"/>
              <a:buChar char="ü"/>
            </a:pPr>
            <a:r>
              <a:rPr lang="ru-RU" b="1" dirty="0">
                <a:solidFill>
                  <a:srgbClr val="FF0000"/>
                </a:solidFill>
              </a:rPr>
              <a:t>Преградить</a:t>
            </a:r>
            <a:r>
              <a:rPr lang="ru-RU" b="1" dirty="0"/>
              <a:t>                 </a:t>
            </a:r>
            <a:r>
              <a:rPr lang="ru-RU" b="1" dirty="0" smtClean="0">
                <a:solidFill>
                  <a:srgbClr val="002060"/>
                </a:solidFill>
              </a:rPr>
              <a:t>присоединение</a:t>
            </a:r>
            <a:endParaRPr lang="ru-RU" b="1" dirty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ru-RU" b="1" dirty="0">
                <a:solidFill>
                  <a:srgbClr val="FF0000"/>
                </a:solidFill>
              </a:rPr>
              <a:t>Приклеить</a:t>
            </a:r>
            <a:r>
              <a:rPr lang="ru-RU" b="1" dirty="0"/>
              <a:t>                   </a:t>
            </a:r>
            <a:r>
              <a:rPr lang="ru-RU" b="1" dirty="0" smtClean="0">
                <a:solidFill>
                  <a:srgbClr val="002060"/>
                </a:solidFill>
              </a:rPr>
              <a:t>неполнота </a:t>
            </a:r>
            <a:r>
              <a:rPr lang="ru-RU" b="1" dirty="0">
                <a:solidFill>
                  <a:srgbClr val="002060"/>
                </a:solidFill>
              </a:rPr>
              <a:t>действия</a:t>
            </a:r>
          </a:p>
          <a:p>
            <a:pPr>
              <a:buFont typeface="Wingdings" pitchFamily="2" charset="2"/>
              <a:buChar char="ü"/>
            </a:pPr>
            <a:r>
              <a:rPr lang="ru-RU" b="1" dirty="0">
                <a:solidFill>
                  <a:srgbClr val="FF0000"/>
                </a:solidFill>
              </a:rPr>
              <a:t>Приоткрыть </a:t>
            </a:r>
            <a:r>
              <a:rPr lang="ru-RU" b="1" dirty="0"/>
              <a:t>                </a:t>
            </a:r>
            <a:r>
              <a:rPr lang="ru-RU" b="1" dirty="0" smtClean="0">
                <a:solidFill>
                  <a:srgbClr val="002060"/>
                </a:solidFill>
              </a:rPr>
              <a:t>сходно </a:t>
            </a:r>
            <a:r>
              <a:rPr lang="ru-RU" b="1" dirty="0">
                <a:solidFill>
                  <a:srgbClr val="002060"/>
                </a:solidFill>
              </a:rPr>
              <a:t>с приставкой пере-</a:t>
            </a:r>
          </a:p>
          <a:p>
            <a:pPr>
              <a:buFont typeface="Wingdings" pitchFamily="2" charset="2"/>
              <a:buChar char="ü"/>
            </a:pPr>
            <a:r>
              <a:rPr lang="ru-RU" b="1" dirty="0">
                <a:solidFill>
                  <a:srgbClr val="FF0000"/>
                </a:solidFill>
              </a:rPr>
              <a:t>Предлинный </a:t>
            </a:r>
            <a:r>
              <a:rPr lang="ru-RU" b="1" dirty="0"/>
              <a:t>              </a:t>
            </a:r>
            <a:r>
              <a:rPr lang="ru-RU" b="1" dirty="0" smtClean="0">
                <a:solidFill>
                  <a:srgbClr val="002060"/>
                </a:solidFill>
              </a:rPr>
              <a:t>приближение</a:t>
            </a:r>
            <a:endParaRPr lang="ru-RU" b="1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  <p:pic>
        <p:nvPicPr>
          <p:cNvPr id="2050" name="Picture 2" descr="https://i.ytimg.com/vi/vHWrhrx9rpo/maxresdefaul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56" r="9958"/>
          <a:stretch/>
        </p:blipFill>
        <p:spPr bwMode="auto">
          <a:xfrm>
            <a:off x="680492" y="3337148"/>
            <a:ext cx="4668861" cy="33123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trenermozga.ru/wp-content/uploads/2019/03/1-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337148"/>
            <a:ext cx="3350241" cy="30640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2876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92697"/>
            <a:ext cx="8229600" cy="2551638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Пушки </a:t>
            </a:r>
            <a:r>
              <a:rPr lang="ru-RU" b="1" dirty="0">
                <a:solidFill>
                  <a:srgbClr val="FF0000"/>
                </a:solidFill>
              </a:rPr>
              <a:t>с </a:t>
            </a:r>
            <a:r>
              <a:rPr lang="ru-RU" b="1" dirty="0" err="1" smtClean="0">
                <a:solidFill>
                  <a:srgbClr val="FF0000"/>
                </a:solidFill>
              </a:rPr>
              <a:t>пр</a:t>
            </a:r>
            <a:r>
              <a:rPr lang="ru-RU" b="1" dirty="0" smtClean="0">
                <a:solidFill>
                  <a:srgbClr val="FF0000"/>
                </a:solidFill>
              </a:rPr>
              <a:t>     </a:t>
            </a:r>
            <a:r>
              <a:rPr lang="ru-RU" b="1" dirty="0" err="1" smtClean="0">
                <a:solidFill>
                  <a:srgbClr val="FF0000"/>
                </a:solidFill>
              </a:rPr>
              <a:t>стани</a:t>
            </a:r>
            <a:r>
              <a:rPr lang="ru-RU" b="1" dirty="0" smtClean="0">
                <a:solidFill>
                  <a:srgbClr val="FF0000"/>
                </a:solidFill>
              </a:rPr>
              <a:t>  </a:t>
            </a:r>
            <a:r>
              <a:rPr lang="ru-RU" b="1" dirty="0">
                <a:solidFill>
                  <a:srgbClr val="FF0000"/>
                </a:solidFill>
              </a:rPr>
              <a:t>палят,</a:t>
            </a:r>
          </a:p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</a:rPr>
              <a:t>          Кораблю </a:t>
            </a:r>
            <a:r>
              <a:rPr lang="ru-RU" b="1" dirty="0" err="1" smtClean="0">
                <a:solidFill>
                  <a:srgbClr val="FF0000"/>
                </a:solidFill>
              </a:rPr>
              <a:t>пр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    стать </a:t>
            </a:r>
            <a:r>
              <a:rPr lang="ru-RU" b="1" dirty="0">
                <a:solidFill>
                  <a:srgbClr val="FF0000"/>
                </a:solidFill>
              </a:rPr>
              <a:t>велят.</a:t>
            </a:r>
          </a:p>
          <a:p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55776" y="678810"/>
            <a:ext cx="53572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/>
              <a:t>...</a:t>
            </a:r>
            <a:endParaRPr lang="ru-RU" sz="3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635896" y="1268759"/>
            <a:ext cx="4972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...</a:t>
            </a:r>
            <a:endParaRPr lang="ru-RU" sz="3200" dirty="0"/>
          </a:p>
        </p:txBody>
      </p:sp>
      <p:pic>
        <p:nvPicPr>
          <p:cNvPr id="3074" name="Picture 2" descr="https://ds04.infourok.ru/uploads/ex/0882/00111f81-34a76cde/img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38" t="6061" r="10596" b="28687"/>
          <a:stretch/>
        </p:blipFill>
        <p:spPr bwMode="auto">
          <a:xfrm>
            <a:off x="1115616" y="2261067"/>
            <a:ext cx="6696744" cy="4274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555776" y="678810"/>
            <a:ext cx="45236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</a:rPr>
              <a:t>И</a:t>
            </a: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635896" y="1266406"/>
            <a:ext cx="45236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FFFF00"/>
                </a:solidFill>
              </a:rPr>
              <a:t>И</a:t>
            </a:r>
            <a:endParaRPr lang="ru-RU" sz="3200" dirty="0">
              <a:solidFill>
                <a:srgbClr val="FFFF00"/>
              </a:solidFill>
            </a:endParaRPr>
          </a:p>
        </p:txBody>
      </p:sp>
      <p:pic>
        <p:nvPicPr>
          <p:cNvPr id="3078" name="Picture 6" descr="https://vignette.wikia.nocookie.net/shararam-smeshi/images/8/8a/%D0%9F%D1%83%D1%88%D0%BA%D0%B0.gif/revision/latest?cb=20170713171257&amp;path-prefix=ru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6806" y="0"/>
            <a:ext cx="2390775" cy="233362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5799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2839670"/>
          </a:xfrm>
        </p:spPr>
        <p:txBody>
          <a:bodyPr/>
          <a:lstStyle/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</a:rPr>
              <a:t>Здравствуй, князь ты мой </a:t>
            </a:r>
            <a:r>
              <a:rPr lang="ru-RU" b="1" dirty="0" err="1" smtClean="0">
                <a:solidFill>
                  <a:srgbClr val="FF0000"/>
                </a:solidFill>
              </a:rPr>
              <a:t>пр</a:t>
            </a:r>
            <a:r>
              <a:rPr lang="ru-RU" b="1" dirty="0" smtClean="0">
                <a:solidFill>
                  <a:srgbClr val="FF0000"/>
                </a:solidFill>
              </a:rPr>
              <a:t>    красный</a:t>
            </a:r>
            <a:r>
              <a:rPr lang="ru-RU" b="1" dirty="0">
                <a:solidFill>
                  <a:srgbClr val="FF0000"/>
                </a:solidFill>
              </a:rPr>
              <a:t>!</a:t>
            </a:r>
          </a:p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</a:rPr>
              <a:t>           Что ты тих, как день ненастный?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580112" y="476672"/>
            <a:ext cx="47641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/>
              <a:t>…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609767" y="445893"/>
            <a:ext cx="4171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FFFF00"/>
                </a:solidFill>
              </a:rPr>
              <a:t>е</a:t>
            </a:r>
            <a:endParaRPr lang="ru-RU" sz="3600" dirty="0">
              <a:solidFill>
                <a:srgbClr val="FFFF00"/>
              </a:solidFill>
            </a:endParaRPr>
          </a:p>
        </p:txBody>
      </p:sp>
      <p:pic>
        <p:nvPicPr>
          <p:cNvPr id="4100" name="Picture 4" descr="https://fhd.multiurok.ru/html/2017/08/10/s_598c5e5329871/img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986492"/>
            <a:ext cx="6096000" cy="457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8925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332656"/>
            <a:ext cx="8229600" cy="1540768"/>
          </a:xfrm>
        </p:spPr>
        <p:txBody>
          <a:bodyPr/>
          <a:lstStyle/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</a:rPr>
              <a:t>Только поп один  </a:t>
            </a:r>
            <a:r>
              <a:rPr lang="ru-RU" b="1" dirty="0" err="1">
                <a:solidFill>
                  <a:srgbClr val="FF0000"/>
                </a:solidFill>
              </a:rPr>
              <a:t>Балду</a:t>
            </a:r>
            <a:r>
              <a:rPr lang="ru-RU" b="1" dirty="0">
                <a:solidFill>
                  <a:srgbClr val="FF0000"/>
                </a:solidFill>
              </a:rPr>
              <a:t> не любит, </a:t>
            </a:r>
          </a:p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</a:rPr>
              <a:t>           Никогда его не </a:t>
            </a:r>
            <a:r>
              <a:rPr lang="ru-RU" b="1" dirty="0" err="1" smtClean="0">
                <a:solidFill>
                  <a:srgbClr val="FF0000"/>
                </a:solidFill>
              </a:rPr>
              <a:t>пр</a:t>
            </a:r>
            <a:r>
              <a:rPr lang="ru-RU" b="1" dirty="0" smtClean="0">
                <a:solidFill>
                  <a:srgbClr val="FF0000"/>
                </a:solidFill>
              </a:rPr>
              <a:t>     голубит</a:t>
            </a:r>
            <a:r>
              <a:rPr lang="ru-RU" b="1" dirty="0">
                <a:solidFill>
                  <a:srgbClr val="FF0000"/>
                </a:solidFill>
              </a:rPr>
              <a:t>.</a:t>
            </a:r>
          </a:p>
          <a:p>
            <a:pPr marL="0" indent="0">
              <a:buNone/>
            </a:pP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56959" y="908720"/>
            <a:ext cx="47641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/>
              <a:t>…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42532" y="847164"/>
            <a:ext cx="4411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и</a:t>
            </a:r>
            <a:endParaRPr lang="ru-RU" sz="3600" dirty="0">
              <a:solidFill>
                <a:srgbClr val="FFFF00"/>
              </a:solidFill>
            </a:endParaRPr>
          </a:p>
        </p:txBody>
      </p:sp>
      <p:pic>
        <p:nvPicPr>
          <p:cNvPr id="5122" name="Picture 2" descr="https://avatars.mds.yandex.net/get-pdb/1751404/bd13cec9-b333-4ac7-ab4c-83bbdc5564c4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740737"/>
            <a:ext cx="6445665" cy="4834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7482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88641"/>
            <a:ext cx="8229600" cy="1584176"/>
          </a:xfrm>
        </p:spPr>
        <p:txBody>
          <a:bodyPr/>
          <a:lstStyle/>
          <a:p>
            <a:pPr marL="0" indent="0">
              <a:buNone/>
            </a:pPr>
            <a:r>
              <a:rPr lang="ru-RU" b="1" dirty="0" err="1" smtClean="0">
                <a:solidFill>
                  <a:srgbClr val="FF0000"/>
                </a:solidFill>
              </a:rPr>
              <a:t>Пр</a:t>
            </a:r>
            <a:r>
              <a:rPr lang="ru-RU" b="1" dirty="0" smtClean="0">
                <a:solidFill>
                  <a:srgbClr val="FF0000"/>
                </a:solidFill>
              </a:rPr>
              <a:t>    плыла </a:t>
            </a:r>
            <a:r>
              <a:rPr lang="ru-RU" b="1" dirty="0">
                <a:solidFill>
                  <a:srgbClr val="FF0000"/>
                </a:solidFill>
              </a:rPr>
              <a:t>к нему рыбка, спросила:</a:t>
            </a:r>
          </a:p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</a:rPr>
              <a:t>           «Чего тебе надобно, старче?»</a:t>
            </a:r>
          </a:p>
          <a:p>
            <a:pPr marL="0" indent="0">
              <a:buNone/>
            </a:pP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78974" y="231792"/>
            <a:ext cx="47641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/>
              <a:t>…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41802" y="94826"/>
            <a:ext cx="47000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rgbClr val="FFFF00"/>
                </a:solidFill>
              </a:rPr>
              <a:t>и</a:t>
            </a:r>
            <a:endParaRPr lang="ru-RU" sz="4000" dirty="0">
              <a:solidFill>
                <a:srgbClr val="FFFF00"/>
              </a:solidFill>
            </a:endParaRPr>
          </a:p>
        </p:txBody>
      </p:sp>
      <p:pic>
        <p:nvPicPr>
          <p:cNvPr id="6146" name="Picture 2" descr="https://i.ytimg.com/vi/lP21flGNCb4/maxresdefaul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5" r="2668"/>
          <a:stretch/>
        </p:blipFill>
        <p:spPr bwMode="auto">
          <a:xfrm>
            <a:off x="539552" y="1700808"/>
            <a:ext cx="7918921" cy="47525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2756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332656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/>
              <a:t>Лечь ненадолго. Сесть на краешек стула. Встать наполовину, не во весь рост. Умолкнуть на время. Немного ободрить. Слегка поднять. Заболеть несильно, ненадолго.</a:t>
            </a:r>
          </a:p>
        </p:txBody>
      </p:sp>
      <p:pic>
        <p:nvPicPr>
          <p:cNvPr id="7172" name="Picture 4" descr="https://thumbs.dreamstime.com/b/%D0%B4%D0%B5%D1%82%D0%B8-%D1%87%D0%B8%D1%82%D0%B0%D1%8F-%D0%BC%D0%BD%D0%BE%D0%B3%D0%BE-%D0%BA%D0%BD%D0%B8%D0%B3-%D1%82%D0%B0%D0%BA%D0%B6%D0%B5-%D0%B2%D0%B5%D0%BA%D1%82%D0%BE%D1%80-%D0%B8%D0%BB%D0%BB%D1%8E%D1%81%D1%82%D1%80%D0%B0%D1%86%D0%B8%D0%B8-%D0%BF%D1%80%D0%B8%D1%82%D1%8F%D0%B6%D0%BA%D0%B8-corel-1025242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4365" y="3212976"/>
            <a:ext cx="5099720" cy="32849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7650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88640"/>
            <a:ext cx="8229600" cy="4525963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ru-RU" dirty="0">
                <a:solidFill>
                  <a:srgbClr val="FF0000"/>
                </a:solidFill>
              </a:rPr>
              <a:t>призирать (заботиться, давать приют)</a:t>
            </a:r>
          </a:p>
          <a:p>
            <a:pPr>
              <a:buFont typeface="Wingdings" pitchFamily="2" charset="2"/>
              <a:buChar char="Ø"/>
            </a:pPr>
            <a:r>
              <a:rPr lang="ru-RU" dirty="0">
                <a:solidFill>
                  <a:srgbClr val="FF0000"/>
                </a:solidFill>
              </a:rPr>
              <a:t>презирать ( не уважать, ненавидеть)</a:t>
            </a:r>
          </a:p>
          <a:p>
            <a:pPr>
              <a:buFont typeface="Wingdings" pitchFamily="2" charset="2"/>
              <a:buChar char="Ø"/>
            </a:pPr>
            <a:r>
              <a:rPr lang="ru-RU" dirty="0">
                <a:solidFill>
                  <a:srgbClr val="FF0000"/>
                </a:solidFill>
              </a:rPr>
              <a:t> придать (добавить)</a:t>
            </a:r>
          </a:p>
          <a:p>
            <a:pPr>
              <a:buFont typeface="Wingdings" pitchFamily="2" charset="2"/>
              <a:buChar char="Ø"/>
            </a:pPr>
            <a:r>
              <a:rPr lang="ru-RU" dirty="0">
                <a:solidFill>
                  <a:srgbClr val="FF0000"/>
                </a:solidFill>
              </a:rPr>
              <a:t>предать (выдать кого-нибудь)</a:t>
            </a:r>
          </a:p>
          <a:p>
            <a:pPr>
              <a:buFont typeface="Wingdings" pitchFamily="2" charset="2"/>
              <a:buChar char="Ø"/>
            </a:pPr>
            <a:r>
              <a:rPr lang="ru-RU" dirty="0">
                <a:solidFill>
                  <a:srgbClr val="FF0000"/>
                </a:solidFill>
              </a:rPr>
              <a:t>прибывать ( приезжать)</a:t>
            </a:r>
          </a:p>
          <a:p>
            <a:pPr>
              <a:buFont typeface="Wingdings" pitchFamily="2" charset="2"/>
              <a:buChar char="Ø"/>
            </a:pPr>
            <a:r>
              <a:rPr lang="ru-RU" dirty="0">
                <a:solidFill>
                  <a:srgbClr val="FF0000"/>
                </a:solidFill>
              </a:rPr>
              <a:t>пребывать (находиться где-нибудь)</a:t>
            </a:r>
          </a:p>
          <a:p>
            <a:pPr>
              <a:buFont typeface="Wingdings" pitchFamily="2" charset="2"/>
              <a:buChar char="Ø"/>
            </a:pPr>
            <a:r>
              <a:rPr lang="ru-RU" dirty="0">
                <a:solidFill>
                  <a:srgbClr val="FF0000"/>
                </a:solidFill>
              </a:rPr>
              <a:t>приступить ( начать )</a:t>
            </a:r>
          </a:p>
          <a:p>
            <a:pPr>
              <a:buFont typeface="Wingdings" pitchFamily="2" charset="2"/>
              <a:buChar char="Ø"/>
            </a:pPr>
            <a:r>
              <a:rPr lang="ru-RU" dirty="0">
                <a:solidFill>
                  <a:srgbClr val="FF0000"/>
                </a:solidFill>
              </a:rPr>
              <a:t>преступить ( нарушить)</a:t>
            </a:r>
          </a:p>
          <a:p>
            <a:pPr>
              <a:buFont typeface="Wingdings" pitchFamily="2" charset="2"/>
              <a:buChar char="Ø"/>
            </a:pPr>
            <a:r>
              <a:rPr lang="ru-RU" dirty="0">
                <a:solidFill>
                  <a:srgbClr val="FF0000"/>
                </a:solidFill>
              </a:rPr>
              <a:t> притворить ( закрыть )</a:t>
            </a:r>
          </a:p>
          <a:p>
            <a:pPr>
              <a:buFont typeface="Wingdings" pitchFamily="2" charset="2"/>
              <a:buChar char="Ø"/>
            </a:pPr>
            <a:r>
              <a:rPr lang="ru-RU" dirty="0">
                <a:solidFill>
                  <a:srgbClr val="FF0000"/>
                </a:solidFill>
              </a:rPr>
              <a:t>претворить (воплотить, осуществить)</a:t>
            </a:r>
          </a:p>
          <a:p>
            <a:pPr>
              <a:buFont typeface="Wingdings" pitchFamily="2" charset="2"/>
              <a:buChar char="Ø"/>
            </a:pP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8194" name="Picture 2" descr="https://i.pinimg.com/originals/19/5b/be/195bbe5c6638594e935b3fb49d86f91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4437112"/>
            <a:ext cx="4680520" cy="2336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4033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286</Words>
  <Application>Microsoft Office PowerPoint</Application>
  <PresentationFormat>Экран (4:3)</PresentationFormat>
  <Paragraphs>49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Синквейн </vt:lpstr>
      <vt:lpstr>Рефлексия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13</cp:revision>
  <dcterms:created xsi:type="dcterms:W3CDTF">2019-11-25T07:43:32Z</dcterms:created>
  <dcterms:modified xsi:type="dcterms:W3CDTF">2019-11-25T17:20:50Z</dcterms:modified>
</cp:coreProperties>
</file>