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62" r:id="rId4"/>
    <p:sldId id="277" r:id="rId5"/>
    <p:sldId id="278" r:id="rId6"/>
    <p:sldId id="264" r:id="rId7"/>
    <p:sldId id="272" r:id="rId8"/>
    <p:sldId id="269" r:id="rId9"/>
    <p:sldId id="267" r:id="rId10"/>
    <p:sldId id="273" r:id="rId11"/>
    <p:sldId id="279" r:id="rId12"/>
    <p:sldId id="271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3" autoAdjust="0"/>
    <p:restoredTop sz="94669" autoAdjust="0"/>
  </p:normalViewPr>
  <p:slideViewPr>
    <p:cSldViewPr>
      <p:cViewPr>
        <p:scale>
          <a:sx n="87" d="100"/>
          <a:sy n="87" d="100"/>
        </p:scale>
        <p:origin x="-654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4C3D1-A2FA-426C-95F9-2D706D1329F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0F315-5CA9-436A-8D9C-652CB90D84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9189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0F315-5CA9-436A-8D9C-652CB90D840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6946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0938303-5EB6-42B8-95C3-1D37CAB6CA8F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18A7706-D37B-4112-B7CB-8247103FA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628800"/>
            <a:ext cx="7056784" cy="288032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Обмен опытом по взаимодействию  с родителями детей посредством театрализованной  деятельности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Подготовила: воспитатель средней группы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Нина Михайловна Сучкова</a:t>
            </a:r>
            <a:br>
              <a:rPr lang="ru-RU" sz="2000" dirty="0" smtClean="0"/>
            </a:br>
            <a:r>
              <a:rPr lang="ru-RU" sz="2000"/>
              <a:t> </a:t>
            </a:r>
            <a:r>
              <a:rPr lang="ru-RU" sz="2000" smtClean="0"/>
              <a:t>                                                                 2019 </a:t>
            </a:r>
            <a:r>
              <a:rPr lang="ru-RU" sz="2000" dirty="0" smtClean="0"/>
              <a:t>г.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68960"/>
            <a:ext cx="3600400" cy="2743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118631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Играя вместе со взрослыми, дети овладевают ценными навыками общения, а общение в свою очередь – это умение слышать друг друга, в доброжелательной атмосфере, с обратной связью, на одном уровне.</a:t>
            </a:r>
            <a:endParaRPr lang="ru-RU" sz="2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20888"/>
            <a:ext cx="3360373" cy="2520280"/>
          </a:xfrm>
          <a:ln w="57150">
            <a:solidFill>
              <a:srgbClr val="C0000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12976"/>
            <a:ext cx="3200400" cy="2399377"/>
          </a:xfr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0445779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88322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Тематические праздники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2816"/>
            <a:ext cx="3602632" cy="2701974"/>
          </a:xfrm>
          <a:ln w="57150">
            <a:solidFill>
              <a:srgbClr val="FFFF0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2722808"/>
            <a:ext cx="3516402" cy="2635018"/>
          </a:xfr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1307988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Совместная деятельность родителей, педагогов и детей положительно влияет на воспитанников. Взаимодействие с родителями детей позволило повысить их ответственность за воспитание детей в семье. </a:t>
            </a:r>
            <a:endParaRPr lang="ru-RU" sz="20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2333396"/>
            <a:ext cx="3317056" cy="2487792"/>
          </a:xfrm>
          <a:ln w="57150">
            <a:solidFill>
              <a:srgbClr val="FF000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68960"/>
            <a:ext cx="3334686" cy="2503180"/>
          </a:xfrm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8464924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Совместная театральная деятельность способствует разрешению кругозора  как детей , так и родителей, обогащает мир, а главное – учит членов семьи взаимопониманию, сближает их. </a:t>
            </a:r>
            <a:endParaRPr lang="ru-RU" sz="2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02" y="3071810"/>
            <a:ext cx="3390650" cy="2546351"/>
          </a:xfrm>
          <a:ln w="57150">
            <a:solidFill>
              <a:schemeClr val="accent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43116"/>
            <a:ext cx="2654922" cy="3446124"/>
          </a:xfrm>
          <a:prstGeom prst="rect">
            <a:avLst/>
          </a:prstGeom>
          <a:noFill/>
          <a:ln w="57150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607849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928670"/>
            <a:ext cx="3214710" cy="4857784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Всей своей работой  мы доказываем родителям, что их вовлечение в педагогическую деятельность,  заинтересованное участие в </a:t>
            </a:r>
            <a:r>
              <a:rPr lang="ru-RU" sz="1800" dirty="0" err="1" smtClean="0"/>
              <a:t>воспитательно</a:t>
            </a:r>
            <a:r>
              <a:rPr lang="ru-RU" sz="1800" dirty="0" smtClean="0"/>
              <a:t> -образовательном процессе важно не потому, что это хочет воспитатель, а потому, что это необходимо для развития их собственного ребенка. Таким образом использование театральной деятельности семьями воспитанников детского сада дают положительные результаты.</a:t>
            </a:r>
            <a:endParaRPr lang="ru-RU" sz="2400" dirty="0"/>
          </a:p>
        </p:txBody>
      </p:sp>
      <p:pic>
        <p:nvPicPr>
          <p:cNvPr id="3" name="Рисунок 2" descr="лена 112_0.t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857232"/>
            <a:ext cx="3342575" cy="2506932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лена 107_0.t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00166" y="3571876"/>
            <a:ext cx="3357554" cy="2518166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9560144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979570"/>
          </a:xfrm>
        </p:spPr>
        <p:txBody>
          <a:bodyPr>
            <a:normAutofit/>
          </a:bodyPr>
          <a:lstStyle/>
          <a:p>
            <a:r>
              <a:rPr lang="ru-RU" b="1" dirty="0" smtClean="0"/>
              <a:t>Спасибо   за </a:t>
            </a:r>
            <a:br>
              <a:rPr lang="ru-RU" b="1" dirty="0" smtClean="0"/>
            </a:br>
            <a:r>
              <a:rPr lang="ru-RU" b="1" dirty="0" smtClean="0"/>
              <a:t>внимание!!!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3096345" cy="17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9"/>
            <a:ext cx="777686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269719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1138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                                    </a:t>
            </a:r>
            <a:endParaRPr lang="ru-RU" sz="40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sz="quarter" idx="14"/>
          </p:nvPr>
        </p:nvSpPr>
        <p:spPr>
          <a:xfrm>
            <a:off x="4663440" y="1052736"/>
            <a:ext cx="3200400" cy="4671789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>
                <a:latin typeface="+mj-lt"/>
              </a:rPr>
              <a:t>Театр- это волшебный мир.</a:t>
            </a:r>
            <a:br>
              <a:rPr lang="ru-RU" sz="1600" b="1" dirty="0">
                <a:latin typeface="+mj-lt"/>
              </a:rPr>
            </a:br>
            <a:r>
              <a:rPr lang="ru-RU" sz="1600" b="1" dirty="0">
                <a:latin typeface="+mj-lt"/>
              </a:rPr>
              <a:t>Он знает уроки красоты,</a:t>
            </a:r>
            <a:br>
              <a:rPr lang="ru-RU" sz="1600" b="1" dirty="0">
                <a:latin typeface="+mj-lt"/>
              </a:rPr>
            </a:br>
            <a:r>
              <a:rPr lang="ru-RU" sz="1600" b="1" dirty="0">
                <a:latin typeface="+mj-lt"/>
              </a:rPr>
              <a:t>Морали и нравственности.</a:t>
            </a:r>
            <a:br>
              <a:rPr lang="ru-RU" sz="1600" b="1" dirty="0">
                <a:latin typeface="+mj-lt"/>
              </a:rPr>
            </a:br>
            <a:r>
              <a:rPr lang="ru-RU" sz="1600" b="1" dirty="0">
                <a:latin typeface="+mj-lt"/>
              </a:rPr>
              <a:t>А чем он богаче,</a:t>
            </a:r>
            <a:br>
              <a:rPr lang="ru-RU" sz="1600" b="1" dirty="0">
                <a:latin typeface="+mj-lt"/>
              </a:rPr>
            </a:br>
            <a:r>
              <a:rPr lang="ru-RU" sz="1600" b="1" dirty="0">
                <a:latin typeface="+mj-lt"/>
              </a:rPr>
              <a:t>Тем успешнее идет развитие</a:t>
            </a:r>
            <a:br>
              <a:rPr lang="ru-RU" sz="1600" b="1" dirty="0">
                <a:latin typeface="+mj-lt"/>
              </a:rPr>
            </a:br>
            <a:r>
              <a:rPr lang="ru-RU" sz="1600" b="1" dirty="0">
                <a:latin typeface="+mj-lt"/>
              </a:rPr>
              <a:t>Духовного мира ребенка….</a:t>
            </a:r>
            <a:br>
              <a:rPr lang="ru-RU" sz="1600" b="1" dirty="0">
                <a:latin typeface="+mj-lt"/>
              </a:rPr>
            </a:br>
            <a:r>
              <a:rPr lang="ru-RU" sz="1600" b="1" dirty="0">
                <a:latin typeface="+mj-lt"/>
              </a:rPr>
              <a:t>Б.М. Теплов</a:t>
            </a:r>
            <a:endParaRPr lang="ru-RU" sz="1800" b="1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3168352" cy="3600400"/>
          </a:xfrm>
          <a:prstGeom prst="rect">
            <a:avLst/>
          </a:prstGeom>
          <a:ln w="76200">
            <a:solidFill>
              <a:srgbClr val="FF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1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39744700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36713"/>
            <a:ext cx="6254044" cy="1296143"/>
          </a:xfrm>
        </p:spPr>
        <p:txBody>
          <a:bodyPr>
            <a:normAutofit/>
          </a:bodyPr>
          <a:lstStyle/>
          <a:p>
            <a:pPr algn="just"/>
            <a:r>
              <a:rPr lang="ru-RU" sz="3100" b="1" dirty="0" smtClean="0"/>
              <a:t>Цель </a:t>
            </a:r>
            <a:r>
              <a:rPr lang="ru-RU" sz="2400" b="1" dirty="0" smtClean="0"/>
              <a:t>-</a:t>
            </a:r>
            <a:r>
              <a:rPr lang="ru-RU" sz="2000" dirty="0" smtClean="0"/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развитие творческих способностей детей дошкольного возраста средствами театрализованной деятельности. 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2348880"/>
            <a:ext cx="6087451" cy="345638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устойчивый интерес к театрально-игровой деятельности;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воображение, фантазию, внимание, самостоятельность мышления;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совершенствовать игровые навыки и творческую самостоятельность через театрализованные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моделирование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навыков социального поведения в заданных условиях.</a:t>
            </a:r>
          </a:p>
        </p:txBody>
      </p:sp>
    </p:spTree>
    <p:extLst>
      <p:ext uri="{BB962C8B-B14F-4D97-AF65-F5344CB8AC3E}">
        <p14:creationId xmlns="" xmlns:p14="http://schemas.microsoft.com/office/powerpoint/2010/main" val="3864682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196752"/>
            <a:ext cx="5723468" cy="1828090"/>
          </a:xfrm>
        </p:spPr>
        <p:txBody>
          <a:bodyPr>
            <a:normAutofit/>
          </a:bodyPr>
          <a:lstStyle/>
          <a:p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212976"/>
            <a:ext cx="5712179" cy="152400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  <a:latin typeface="+mj-lt"/>
              </a:rPr>
              <a:t>Семья и д/с - два важных института социализации детей. Для всестороннего развития ребенка необходимо их взаимодействия.</a:t>
            </a:r>
          </a:p>
          <a:p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076" name="Picture 4" descr="http://kzson.pravorg.ru/files/2016/01/15422784-e14529633945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111" y="1052736"/>
            <a:ext cx="7193778" cy="4896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772816"/>
            <a:ext cx="51125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Семья и д/с - два важных института социализации детей. Для всестороннего развития ребенка необходимо их </a:t>
            </a:r>
            <a:r>
              <a:rPr lang="ru-RU" sz="3200" b="1" dirty="0" smtClean="0"/>
              <a:t>взаимодействие.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18492967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Направления работы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Создание развивающей среды.</a:t>
            </a:r>
          </a:p>
          <a:p>
            <a:r>
              <a:rPr lang="ru-RU" dirty="0" smtClean="0"/>
              <a:t> </a:t>
            </a:r>
            <a:r>
              <a:rPr lang="ru-RU" dirty="0"/>
              <a:t>Постановка кукольных представлений.</a:t>
            </a:r>
          </a:p>
          <a:p>
            <a:r>
              <a:rPr lang="ru-RU" dirty="0" smtClean="0"/>
              <a:t> </a:t>
            </a:r>
            <a:r>
              <a:rPr lang="ru-RU" dirty="0"/>
              <a:t>Исполнение родителями ролей в праздниках.</a:t>
            </a:r>
          </a:p>
          <a:p>
            <a:r>
              <a:rPr lang="ru-RU" dirty="0" smtClean="0"/>
              <a:t>Использование элементов театрализованной деятельности в НОД </a:t>
            </a:r>
          </a:p>
          <a:p>
            <a:r>
              <a:rPr lang="ru-RU" dirty="0" smtClean="0"/>
              <a:t>Постановка </a:t>
            </a:r>
            <a:r>
              <a:rPr lang="ru-RU" dirty="0"/>
              <a:t>спектаклей – драматизаций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75817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9361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Непосредственная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20888"/>
            <a:ext cx="3456384" cy="2592288"/>
          </a:xfrm>
          <a:ln w="57150">
            <a:solidFill>
              <a:srgbClr val="FFFF0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2722808"/>
            <a:ext cx="3200400" cy="2398222"/>
          </a:xfrm>
          <a:ln w="57150">
            <a:solidFill>
              <a:srgbClr val="92D05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949625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1214422"/>
            <a:ext cx="4102324" cy="3571900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sz="quarter" idx="14"/>
          </p:nvPr>
        </p:nvSpPr>
        <p:spPr>
          <a:xfrm>
            <a:off x="5429256" y="1071546"/>
            <a:ext cx="2714644" cy="4652979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>
                <a:latin typeface="+mj-lt"/>
              </a:rPr>
              <a:t>П</a:t>
            </a:r>
            <a:r>
              <a:rPr lang="ru-RU" sz="2000" dirty="0" smtClean="0">
                <a:latin typeface="+mj-lt"/>
              </a:rPr>
              <a:t>ривлечение родителей не </a:t>
            </a:r>
            <a:r>
              <a:rPr lang="ru-RU" sz="2000" dirty="0">
                <a:latin typeface="+mj-lt"/>
              </a:rPr>
              <a:t>только поддерживает интерес у дошкольников к театрализованной </a:t>
            </a:r>
            <a:r>
              <a:rPr lang="ru-RU" sz="2000" dirty="0" smtClean="0">
                <a:latin typeface="+mj-lt"/>
              </a:rPr>
              <a:t>деятельности, но </a:t>
            </a:r>
            <a:r>
              <a:rPr lang="ru-RU" sz="2000" dirty="0">
                <a:latin typeface="+mj-lt"/>
              </a:rPr>
              <a:t>и укрепляет культурные связи между детским </a:t>
            </a:r>
            <a:r>
              <a:rPr lang="ru-RU" sz="2000" dirty="0" smtClean="0">
                <a:latin typeface="+mj-lt"/>
              </a:rPr>
              <a:t>садом </a:t>
            </a:r>
            <a:r>
              <a:rPr lang="ru-RU" sz="2000" dirty="0">
                <a:latin typeface="+mj-lt"/>
              </a:rPr>
              <a:t>и семьями воспитанников, </a:t>
            </a:r>
            <a:r>
              <a:rPr lang="ru-RU" sz="2000" dirty="0" smtClean="0">
                <a:latin typeface="+mj-lt"/>
              </a:rPr>
              <a:t>способствует </a:t>
            </a:r>
            <a:r>
              <a:rPr lang="ru-RU" sz="2000" dirty="0">
                <a:latin typeface="+mj-lt"/>
              </a:rPr>
              <a:t>повышению педагогической культуры </a:t>
            </a:r>
            <a:r>
              <a:rPr lang="ru-RU" sz="2000" dirty="0" smtClean="0">
                <a:latin typeface="+mj-lt"/>
              </a:rPr>
              <a:t>родителей.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735218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714356"/>
            <a:ext cx="3455987" cy="2624138"/>
          </a:xfrm>
          <a:ln w="57150">
            <a:solidFill>
              <a:srgbClr val="FF0000"/>
            </a:solidFill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3500438"/>
            <a:ext cx="3409951" cy="2557463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d11181.edu35.ru/images/stories/jnj9vZbNGo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2520280" cy="17796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148064" y="3782923"/>
            <a:ext cx="27576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endParaRPr lang="ru-RU" sz="2800" b="1" dirty="0" smtClean="0">
              <a:solidFill>
                <a:prstClr val="black"/>
              </a:solidFill>
              <a:latin typeface="Constantia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ru-RU" sz="2800" b="1" dirty="0" smtClean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Предметно-развивающая </a:t>
            </a:r>
            <a:r>
              <a:rPr lang="ru-RU" sz="2800" b="1" dirty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среда</a:t>
            </a:r>
          </a:p>
        </p:txBody>
      </p:sp>
    </p:spTree>
    <p:extLst>
      <p:ext uri="{BB962C8B-B14F-4D97-AF65-F5344CB8AC3E}">
        <p14:creationId xmlns="" xmlns:p14="http://schemas.microsoft.com/office/powerpoint/2010/main" val="13463924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81933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«Сказка </a:t>
            </a:r>
            <a:r>
              <a:rPr lang="ru-RU" sz="2000" b="1" dirty="0"/>
              <a:t>– это удивительный инструмент, который помогает ребенку понять самые сложные вещи, смириться с теплой шапкой в ветреный день, выпить горькое лекарство и почувствовать себя богатырем или прекрасной </a:t>
            </a:r>
            <a:r>
              <a:rPr lang="ru-RU" sz="2000" b="1" dirty="0" smtClean="0"/>
              <a:t>принцессой».</a:t>
            </a:r>
            <a:endParaRPr lang="ru-RU" sz="2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2722562"/>
            <a:ext cx="3311351" cy="2483513"/>
          </a:xfrm>
          <a:ln w="57150">
            <a:solidFill>
              <a:srgbClr val="92D05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17032"/>
            <a:ext cx="3200400" cy="2398222"/>
          </a:xfrm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6409652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250" advTm="12000">
        <p:blinds dir="vert"/>
      </p:transition>
    </mc:Choice>
    <mc:Fallback>
      <p:transition spd="slow" advTm="1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2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849</TotalTime>
  <Words>325</Words>
  <Application>Microsoft Office PowerPoint</Application>
  <PresentationFormat>Экран (4:3)</PresentationFormat>
  <Paragraphs>29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  Обмен опытом по взаимодействию  с родителями детей посредством театрализованной  деятельности.                              Подготовила: воспитатель средней группы                                                           Нина Михайловна Сучкова                                                                   2019 г.         </vt:lpstr>
      <vt:lpstr>                                     </vt:lpstr>
      <vt:lpstr>Цель - развитие творческих способностей детей дошкольного возраста средствами театрализованной деятельности. </vt:lpstr>
      <vt:lpstr>Слайд 4</vt:lpstr>
      <vt:lpstr>Направления работы</vt:lpstr>
      <vt:lpstr>Непосредственная образовательная деятельность.  </vt:lpstr>
      <vt:lpstr>Слайд 7</vt:lpstr>
      <vt:lpstr>Слайд 8</vt:lpstr>
      <vt:lpstr>«Сказка – это удивительный инструмент, который помогает ребенку понять самые сложные вещи, смириться с теплой шапкой в ветреный день, выпить горькое лекарство и почувствовать себя богатырем или прекрасной принцессой».</vt:lpstr>
      <vt:lpstr>Играя вместе со взрослыми, дети овладевают ценными навыками общения, а общение в свою очередь – это умение слышать друг друга, в доброжелательной атмосфере, с обратной связью, на одном уровне.</vt:lpstr>
      <vt:lpstr>Тематические праздники</vt:lpstr>
      <vt:lpstr>Совместная деятельность родителей, педагогов и детей положительно влияет на воспитанников. Взаимодействие с родителями детей позволило повысить их ответственность за воспитание детей в семье. </vt:lpstr>
      <vt:lpstr>Совместная театральная деятельность способствует разрешению кругозора  как детей , так и родителей, обогащает мир, а главное – учит членов семьи взаимопониманию, сближает их. </vt:lpstr>
      <vt:lpstr>Всей своей работой  мы доказываем родителям, что их вовлечение в педагогическую деятельность,  заинтересованное участие в воспитательно -образовательном процессе важно не потому, что это хочет воспитатель, а потому, что это необходимо для развития их собственного ребенка. Таким образом использование театральной деятельности семьями воспитанников детского сада дают положительные результаты.</vt:lpstr>
      <vt:lpstr>Спасибо   за 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 с родителями детей посредствам театрализованной  деятельности.</dc:title>
  <dc:creator>User</dc:creator>
  <cp:lastModifiedBy>User</cp:lastModifiedBy>
  <cp:revision>55</cp:revision>
  <dcterms:created xsi:type="dcterms:W3CDTF">2017-03-23T19:39:36Z</dcterms:created>
  <dcterms:modified xsi:type="dcterms:W3CDTF">2019-11-25T12:44:21Z</dcterms:modified>
</cp:coreProperties>
</file>