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1" r:id="rId2"/>
    <p:sldId id="361" r:id="rId3"/>
    <p:sldId id="257" r:id="rId4"/>
    <p:sldId id="256" r:id="rId5"/>
    <p:sldId id="358" r:id="rId6"/>
    <p:sldId id="355" r:id="rId7"/>
    <p:sldId id="347" r:id="rId8"/>
    <p:sldId id="352" r:id="rId9"/>
    <p:sldId id="349" r:id="rId10"/>
    <p:sldId id="359" r:id="rId11"/>
    <p:sldId id="345" r:id="rId12"/>
    <p:sldId id="356" r:id="rId13"/>
    <p:sldId id="360" r:id="rId14"/>
    <p:sldId id="35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7480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994" autoAdjust="0"/>
  </p:normalViewPr>
  <p:slideViewPr>
    <p:cSldViewPr>
      <p:cViewPr varScale="1">
        <p:scale>
          <a:sx n="87" d="100"/>
          <a:sy n="87" d="100"/>
        </p:scale>
        <p:origin x="-106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5DA34D-C894-418A-9F7F-D47DB77ABA8D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28D1B-B408-4366-8F4A-5A3BB880B6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6147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FB51-235A-4E37-856B-8D8197F6B26D}" type="datetimeFigureOut">
              <a:rPr lang="ru-RU" smtClean="0"/>
              <a:pPr/>
              <a:t>27.10.2019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FE96-A204-4CC3-BB9B-BB23217B9C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FB51-235A-4E37-856B-8D8197F6B26D}" type="datetimeFigureOut">
              <a:rPr lang="ru-RU" smtClean="0"/>
              <a:pPr/>
              <a:t>27.10.2019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FE96-A204-4CC3-BB9B-BB23217B9C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FB51-235A-4E37-856B-8D8197F6B26D}" type="datetimeFigureOut">
              <a:rPr lang="ru-RU" smtClean="0"/>
              <a:pPr/>
              <a:t>27.10.2019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FE96-A204-4CC3-BB9B-BB23217B9C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FB51-235A-4E37-856B-8D8197F6B26D}" type="datetimeFigureOut">
              <a:rPr lang="ru-RU" smtClean="0"/>
              <a:pPr/>
              <a:t>27.10.2019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FE96-A204-4CC3-BB9B-BB23217B9C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FB51-235A-4E37-856B-8D8197F6B26D}" type="datetimeFigureOut">
              <a:rPr lang="ru-RU" smtClean="0"/>
              <a:pPr/>
              <a:t>27.10.2019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FE96-A204-4CC3-BB9B-BB23217B9C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FB51-235A-4E37-856B-8D8197F6B26D}" type="datetimeFigureOut">
              <a:rPr lang="ru-RU" smtClean="0"/>
              <a:pPr/>
              <a:t>27.10.2019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FE96-A204-4CC3-BB9B-BB23217B9C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FB51-235A-4E37-856B-8D8197F6B26D}" type="datetimeFigureOut">
              <a:rPr lang="ru-RU" smtClean="0"/>
              <a:pPr/>
              <a:t>27.10.2019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FE96-A204-4CC3-BB9B-BB23217B9C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FB51-235A-4E37-856B-8D8197F6B26D}" type="datetimeFigureOut">
              <a:rPr lang="ru-RU" smtClean="0"/>
              <a:pPr/>
              <a:t>27.10.2019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FE96-A204-4CC3-BB9B-BB23217B9C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FB51-235A-4E37-856B-8D8197F6B26D}" type="datetimeFigureOut">
              <a:rPr lang="ru-RU" smtClean="0"/>
              <a:pPr/>
              <a:t>27.10.2019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FE96-A204-4CC3-BB9B-BB23217B9C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FB51-235A-4E37-856B-8D8197F6B26D}" type="datetimeFigureOut">
              <a:rPr lang="ru-RU" smtClean="0"/>
              <a:pPr/>
              <a:t>27.10.2019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FE96-A204-4CC3-BB9B-BB23217B9C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4FB51-235A-4E37-856B-8D8197F6B26D}" type="datetimeFigureOut">
              <a:rPr lang="ru-RU" smtClean="0"/>
              <a:pPr/>
              <a:t>27.10.2019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3FE96-A204-4CC3-BB9B-BB23217B9C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4FB51-235A-4E37-856B-8D8197F6B26D}" type="datetimeFigureOut">
              <a:rPr lang="ru-RU" smtClean="0"/>
              <a:pPr/>
              <a:t>27.10.2019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3FE96-A204-4CC3-BB9B-BB23217B9C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wmf"/><Relationship Id="rId7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Речевая ситуация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4103" b="2771"/>
          <a:stretch>
            <a:fillRect/>
          </a:stretch>
        </p:blipFill>
        <p:spPr bwMode="auto">
          <a:xfrm>
            <a:off x="0" y="571480"/>
            <a:ext cx="9144000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Объясните, почему данные документы вызывают смех. Найдите ошибки.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500174"/>
            <a:ext cx="4286280" cy="28315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Заявление служащей начальнику</a:t>
            </a:r>
          </a:p>
          <a:p>
            <a:pPr algn="just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Дорогой Иван Иванович!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Отпустите меня на три дня в деревню, так как пора копать картошку, а мои родители старенькие, сами не справятся, да и мне стыдно будет, что я не смогла помочь им. С приветом,  Елена Петровна.  15 сентября 20118 г.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1357298"/>
            <a:ext cx="3571868" cy="403187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Записка сына, обращенная к матери </a:t>
            </a:r>
          </a:p>
          <a:p>
            <a:pPr algn="just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Настоящим довожу до Вашего сведения, что мною, учеником 9-го класса Ивановым Александром Сергеевичем, проживающим в кв. 85 дома № 11 по ул. Северной, сегодня, 18 апреля, произведена закупка пищевых продуктов в магазине № 42  на сумму 303 (триста три) рубля.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4429132"/>
            <a:ext cx="4714908" cy="221599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Записка в дневнике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Уважаемые родители! Поскольку Ваш сын опять схватил пару, а в дневнике у него то пара, то кол, он, несомненно, срежется на экзаменах, и я буду вынужден выставить его из школы.                                                                                                                            Директор школы В. Петров.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969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Карточка «Я делаю вывод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Вставьте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пропущенные слова, сформулируйте вывод.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_______________________________________________ (ФИ)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научном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сообщении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раскрываются  ___________    понятия,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излагаются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__________     теории.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Цель 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научного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стиля  –  расширить знания людей о ________, помочь им понять  _______     действительность  (сообщение +_______).  Сведения имеют  ______________   ценность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Деловое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сообщение содержит сведения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___________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характера, помогающие человеку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  _________________  ситуациях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как найти потерявшуюся собаку (объявление), испечь пирог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(__________),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воспользоваться бытовыми приборами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(инструкция по применению)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(сообщение +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_____________).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429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Карточка «Я делаю вывод»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954591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25000" lnSpcReduction="20000"/>
          </a:bodyPr>
          <a:lstStyle/>
          <a:p>
            <a:pPr marL="324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9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научном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сообщении раскрываются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научные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понятия,</a:t>
            </a:r>
          </a:p>
          <a:p>
            <a:pPr marL="324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	излагаются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научные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теории. Цель  научного стиля– расширить знания людей о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мире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, помочь им понять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окружающую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действительность  (сообщение +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объяснение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). Сведения имеют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познавательную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ценность.</a:t>
            </a:r>
          </a:p>
          <a:p>
            <a:pPr marL="324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9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Деловое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сообщение содержит сведения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практического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характера, помогающие человеку в  конкретных 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жизненных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ситуациях: как найти потерявшуюся собаку (объявление), испечь пирог (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рецепт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), воспользоваться бытовыми приборами (инструкция по применению) (сообщение +</a:t>
            </a:r>
            <a:r>
              <a:rPr lang="ru-RU" sz="9600" u="sng" dirty="0" smtClean="0">
                <a:latin typeface="Times New Roman" pitchFamily="18" charset="0"/>
                <a:cs typeface="Times New Roman" pitchFamily="18" charset="0"/>
              </a:rPr>
              <a:t>инструкция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>
              <a:lnSpc>
                <a:spcPct val="120000"/>
              </a:lnSpc>
              <a:buNone/>
            </a:pP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(9 из 10 слов вставлены верно, поставьте себе «5», 8-7 слов - «4», 6 слов – «3»)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 выбору)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Напишите объявление в газету о пропавшей собаке (кошке, попугае). Определите стиль речи.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Составьте и запишите для Энциклопедического словаря определение слову «ветер». Определите стиль речи.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верх 1">
            <a:hlinkClick r:id="" action="ppaction://noaction"/>
          </p:cNvPr>
          <p:cNvSpPr/>
          <p:nvPr/>
        </p:nvSpPr>
        <p:spPr>
          <a:xfrm>
            <a:off x="8786842" y="6429396"/>
            <a:ext cx="214314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41127"/>
            <a:ext cx="903649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Используемые источники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 русского языка в 6 классе. Разграничение научного и делового стилей речи. Автор: С.Н.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Мищенко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</a:t>
            </a:r>
            <a:r>
              <a:rPr lang="en-US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proshkolu</a:t>
            </a: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</a:t>
            </a: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2. Электронные </a:t>
            </a:r>
            <a:r>
              <a:rPr lang="ru-RU" sz="24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физминутки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  для глаз (3 части). Автор: Галкина И. А. 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http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//</a:t>
            </a:r>
            <a:r>
              <a:rPr lang="en-US" sz="24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pedsovet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sz="24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su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/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stihi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Л. И. Новикова. Поурочные разработки по русскому языку: 6 класс: к учебнику М.М. Разумовской и др. «Русский язык. 6 класс»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М.: Издательство «Экзамен», 2007.</a:t>
            </a:r>
          </a:p>
          <a:p>
            <a:r>
              <a:rPr lang="ru-RU" sz="2400" dirty="0" smtClean="0">
                <a:latin typeface="+mj-lt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186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разных речевых ситуациях используются разные стили речи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428596" y="1714489"/>
            <a:ext cx="8221569" cy="1285884"/>
            <a:chOff x="-28604" y="65624"/>
            <a:chExt cx="8221569" cy="1458562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-28604" y="65624"/>
              <a:ext cx="8221569" cy="145856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75216" y="73410"/>
              <a:ext cx="8079167" cy="10092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66675" rIns="133350" bIns="66675" numCol="1" spcCol="1270" anchor="ctr" anchorCtr="0">
              <a:noAutofit/>
            </a:bodyPr>
            <a:lstStyle/>
            <a:p>
              <a:pPr lvl="0" algn="ctr" defTabSz="1555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500" b="1" kern="1200" dirty="0" smtClean="0">
                  <a:latin typeface="Times New Roman" pitchFamily="18" charset="0"/>
                  <a:cs typeface="Times New Roman" pitchFamily="18" charset="0"/>
                </a:rPr>
                <a:t>Разговорный (1-1, </a:t>
              </a:r>
              <a:r>
                <a:rPr lang="ru-RU" sz="3500" b="1" kern="1200" dirty="0" err="1" smtClean="0">
                  <a:latin typeface="Times New Roman" pitchFamily="18" charset="0"/>
                  <a:cs typeface="Times New Roman" pitchFamily="18" charset="0"/>
                </a:rPr>
                <a:t>н-о</a:t>
              </a:r>
              <a:r>
                <a:rPr lang="ru-RU" sz="3500" b="1" kern="1200" dirty="0" smtClean="0">
                  <a:latin typeface="Times New Roman" pitchFamily="18" charset="0"/>
                  <a:cs typeface="Times New Roman" pitchFamily="18" charset="0"/>
                </a:rPr>
                <a:t>, общение)</a:t>
              </a:r>
              <a:endParaRPr lang="ru-RU" sz="35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500034" y="3286124"/>
            <a:ext cx="8221569" cy="1285883"/>
            <a:chOff x="8030" y="1543049"/>
            <a:chExt cx="8221569" cy="145856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8030" y="1543049"/>
              <a:ext cx="8221569" cy="145856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2340759"/>
                <a:satOff val="-2919"/>
                <a:lumOff val="686"/>
                <a:alphaOff val="0"/>
              </a:schemeClr>
            </a:fillRef>
            <a:effectRef idx="0">
              <a:schemeClr val="accent2">
                <a:hueOff val="2340759"/>
                <a:satOff val="-2919"/>
                <a:lumOff val="68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79231" y="1614250"/>
              <a:ext cx="8079167" cy="13161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66675" rIns="133350" bIns="66675" numCol="1" spcCol="1270" anchor="ctr" anchorCtr="0">
              <a:noAutofit/>
            </a:bodyPr>
            <a:lstStyle/>
            <a:p>
              <a:pPr lvl="0" algn="ctr" defTabSz="1555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500" b="1" kern="1200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Художественный </a:t>
              </a:r>
            </a:p>
            <a:p>
              <a:pPr lvl="0" algn="ctr" defTabSz="1555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500" b="1" kern="1200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(1- много, воздействие)</a:t>
              </a:r>
              <a:endParaRPr lang="ru-RU" sz="3500" b="1" kern="1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13615" y="4929199"/>
            <a:ext cx="8221569" cy="1500197"/>
            <a:chOff x="4015" y="3065190"/>
            <a:chExt cx="8221569" cy="145856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4015" y="3065190"/>
              <a:ext cx="8221569" cy="145856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75216" y="3308283"/>
              <a:ext cx="8079167" cy="9723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66675" rIns="133350" bIns="66675" numCol="1" spcCol="1270" anchor="ctr" anchorCtr="0">
              <a:noAutofit/>
            </a:bodyPr>
            <a:lstStyle/>
            <a:p>
              <a:pPr lvl="0" algn="ctr" defTabSz="1555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500" b="1" kern="1200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Научно-деловая речь (1- много, о-о сообщение)</a:t>
              </a:r>
              <a:endParaRPr lang="ru-RU" sz="3500" b="1" kern="1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604867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>
                <a:solidFill>
                  <a:srgbClr val="002060"/>
                </a:solidFill>
              </a:rPr>
              <a:t>Научный и деловой стили речи относятся к книжной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речи и </a:t>
            </a:r>
            <a:r>
              <a:rPr lang="ru-RU" b="1" dirty="0" smtClean="0">
                <a:solidFill>
                  <a:srgbClr val="002060"/>
                </a:solidFill>
              </a:rPr>
              <a:t>противостоят разговорной.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этом их сходство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Оба используются </a:t>
            </a:r>
            <a:r>
              <a:rPr lang="ru-RU" dirty="0" smtClean="0">
                <a:solidFill>
                  <a:srgbClr val="002060"/>
                </a:solidFill>
              </a:rPr>
              <a:t>в официальной обстановке (о/о, 1 – много) с целью сообщения каких-либо сведений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Разграничение деловой и научной речи</a:t>
            </a:r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500174"/>
            <a:ext cx="814393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Язык – это океан. Можно черпать  и наливать в сосуды различной формы. Одна и та же вода принимает форму бутылки, куба, древнегреческой амфоры, хрустального шара и грязной лужи.</a:t>
            </a:r>
          </a:p>
          <a:p>
            <a:pPr algn="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 Солоухин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чем отличие научного стиля от делового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Дождь – это атмосферные осадки в виде жидкости. Возникновение дождя связано с тем, что с поверхности рек, озер, морей и океанов испаряется жидкость, превращается в пар, который образует облака. Из облаков собираются тучи, которые и проливают на землю дождь.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Сегодня ожидаются значительные осадки. Дождь пройдет по Московской, Калужской, Брянским областям. Рекомендуем взять с собой в дорогу зонты.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906115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Научный стиль</a:t>
            </a:r>
          </a:p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86314" y="1428736"/>
            <a:ext cx="4041775" cy="639762"/>
          </a:xfrm>
        </p:spPr>
        <p:txBody>
          <a:bodyPr>
            <a:normAutofit fontScale="70000" lnSpcReduction="20000"/>
          </a:bodyPr>
          <a:lstStyle/>
          <a:p>
            <a:pPr algn="ctr"/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Деловой </a:t>
            </a:r>
            <a:r>
              <a:rPr lang="ru-RU" sz="31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стиль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572000" y="2348880"/>
            <a:ext cx="4248472" cy="3944695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000" dirty="0" smtClean="0"/>
              <a:t>    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Содержит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практического характера, помогающие человеку в конкретных жизненных ситуациях: как найти потерявшуюся собаку (объявление), испечь пирог (кулинарный рецепт), воспользоваться бытовыми приборами (инструкция по их применению) </a:t>
            </a: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(сообщение+ инструкция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111216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Различия в характере сообщения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2"/>
          </p:nvPr>
        </p:nvSpPr>
        <p:spPr>
          <a:xfrm>
            <a:off x="179512" y="2214554"/>
            <a:ext cx="4176464" cy="4075233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научном сообщении раскрываются научные понятия, излагаются научные теории.</a:t>
            </a:r>
          </a:p>
          <a:p>
            <a:pPr algn="just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расширить знания людей о мире, помочь им понять окружающую действительность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сообщение+объяснение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Сведения имеют познавательную ценность.</a:t>
            </a: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82800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4"/>
          <p:cNvSpPr>
            <a:spLocks noChangeArrowheads="1"/>
          </p:cNvSpPr>
          <p:nvPr/>
        </p:nvSpPr>
        <p:spPr bwMode="auto">
          <a:xfrm>
            <a:off x="6372225" y="188913"/>
            <a:ext cx="2447925" cy="1081087"/>
          </a:xfrm>
          <a:prstGeom prst="cloudCallout">
            <a:avLst>
              <a:gd name="adj1" fmla="val 18157"/>
              <a:gd name="adj2" fmla="val 28412"/>
            </a:avLst>
          </a:prstGeom>
          <a:solidFill>
            <a:schemeClr val="bg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051" name="AutoShape 13"/>
          <p:cNvSpPr>
            <a:spLocks noChangeArrowheads="1"/>
          </p:cNvSpPr>
          <p:nvPr/>
        </p:nvSpPr>
        <p:spPr bwMode="auto">
          <a:xfrm>
            <a:off x="3924300" y="1268413"/>
            <a:ext cx="1873250" cy="936625"/>
          </a:xfrm>
          <a:prstGeom prst="cloudCallout">
            <a:avLst>
              <a:gd name="adj1" fmla="val 25509"/>
              <a:gd name="adj2" fmla="val 34574"/>
            </a:avLst>
          </a:prstGeom>
          <a:solidFill>
            <a:schemeClr val="bg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052" name="AutoShape 12"/>
          <p:cNvSpPr>
            <a:spLocks noChangeArrowheads="1"/>
          </p:cNvSpPr>
          <p:nvPr/>
        </p:nvSpPr>
        <p:spPr bwMode="auto">
          <a:xfrm>
            <a:off x="539750" y="476250"/>
            <a:ext cx="2447925" cy="1081088"/>
          </a:xfrm>
          <a:prstGeom prst="cloudCallout">
            <a:avLst>
              <a:gd name="adj1" fmla="val 18157"/>
              <a:gd name="adj2" fmla="val 28412"/>
            </a:avLst>
          </a:prstGeom>
          <a:solidFill>
            <a:schemeClr val="bg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6404" name="Picture 20" descr="j03985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636838"/>
            <a:ext cx="2016125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7" descr="30c5bf45d70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t="60089"/>
          <a:stretch>
            <a:fillRect/>
          </a:stretch>
        </p:blipFill>
        <p:spPr bwMode="auto">
          <a:xfrm>
            <a:off x="0" y="5157788"/>
            <a:ext cx="9144000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2137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222" r="46965"/>
          <a:stretch>
            <a:fillRect/>
          </a:stretch>
        </p:blipFill>
        <p:spPr bwMode="auto">
          <a:xfrm>
            <a:off x="250825" y="4652963"/>
            <a:ext cx="1692275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15" descr="2137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965" t="30222"/>
          <a:stretch>
            <a:fillRect/>
          </a:stretch>
        </p:blipFill>
        <p:spPr bwMode="auto">
          <a:xfrm>
            <a:off x="3708400" y="4076700"/>
            <a:ext cx="172720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16" descr="2137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222" r="46965"/>
          <a:stretch>
            <a:fillRect/>
          </a:stretch>
        </p:blipFill>
        <p:spPr bwMode="auto">
          <a:xfrm>
            <a:off x="3059113" y="3933825"/>
            <a:ext cx="1692275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5" name="Picture 21" descr="2137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965" t="30222"/>
          <a:stretch>
            <a:fillRect/>
          </a:stretch>
        </p:blipFill>
        <p:spPr bwMode="auto">
          <a:xfrm>
            <a:off x="5364163" y="4005263"/>
            <a:ext cx="1655762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2137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5278" r="68335"/>
          <a:stretch>
            <a:fillRect/>
          </a:stretch>
        </p:blipFill>
        <p:spPr bwMode="auto">
          <a:xfrm>
            <a:off x="3419475" y="4149725"/>
            <a:ext cx="865188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11" descr="Bee06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275" y="4149725"/>
            <a:ext cx="649288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9" name="Picture 25" descr="Bee06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877243">
            <a:off x="3203575" y="2708275"/>
            <a:ext cx="64770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7" name="Picture 23" descr="87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5013325"/>
            <a:ext cx="649287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0" name="Picture 26" descr="Bee06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982442" flipH="1">
            <a:off x="5867400" y="2924175"/>
            <a:ext cx="64770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1" name="01 -30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 - винни пух.wav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Стрелка влево 17">
            <a:hlinkClick r:id="" action="ppaction://hlinkshowjump?jump=endshow"/>
          </p:cNvPr>
          <p:cNvSpPr/>
          <p:nvPr/>
        </p:nvSpPr>
        <p:spPr>
          <a:xfrm>
            <a:off x="3857625" y="71438"/>
            <a:ext cx="428625" cy="21431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TextBox 18">
            <a:hlinkClick r:id="" action="ppaction://hlinkshowjump?jump=endshow"/>
          </p:cNvPr>
          <p:cNvSpPr txBox="1"/>
          <p:nvPr/>
        </p:nvSpPr>
        <p:spPr>
          <a:xfrm>
            <a:off x="0" y="0"/>
            <a:ext cx="3929063" cy="369888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>
                <a:alpha val="67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FFC000"/>
                </a:solidFill>
                <a:latin typeface="+mj-lt"/>
              </a:rPr>
              <a:t>Вернуться в главную презентацию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4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49 -0.00023 L 0.72656 -0.00023 L 0.72656 -0.41828 L 0.04149 -0.41828 L 0.04149 -0.00023 Z " pathEditMode="relative" rAng="0" ptsTypes="FFFFF">
                                      <p:cBhvr>
                                        <p:cTn id="8" dur="3000" spd="-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00" y="-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3000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38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42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4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8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7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9500"/>
                            </p:stCondLst>
                            <p:childTnLst>
                              <p:par>
                                <p:cTn id="6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0.16927 0.07361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00" y="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6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9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1500"/>
                            </p:stCondLst>
                            <p:childTnLst>
                              <p:par>
                                <p:cTn id="7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2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34500"/>
                            </p:stCondLst>
                            <p:childTnLst>
                              <p:par>
                                <p:cTn id="7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79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C -0.02865 0.12708 0.02552 0.26157 0.12135 0.30046 C 0.21736 0.33958 0.31875 0.26875 0.34809 0.14097 C 0.37708 0.01458 0.32257 -0.12107 0.22708 -0.15995 C 0.13125 -0.19908 0.02916 -0.12708 1.94444E-6 1.11111E-6 Z " pathEditMode="relative" rAng="-4378185" ptsTypes="fffff">
                                      <p:cBhvr>
                                        <p:cTn id="81" dur="2000" spd="-100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00" y="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40500"/>
                            </p:stCondLst>
                            <p:childTnLst>
                              <p:par>
                                <p:cTn id="8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3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43500"/>
                            </p:stCondLst>
                            <p:childTnLst>
                              <p:par>
                                <p:cTn id="8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3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3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46500"/>
                            </p:stCondLst>
                            <p:childTnLst>
                              <p:par>
                                <p:cTn id="93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0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0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51500"/>
                            </p:stCondLst>
                            <p:childTnLst>
                              <p:par>
                                <p:cTn id="98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200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200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2000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53500"/>
                            </p:stCondLst>
                            <p:childTnLst>
                              <p:par>
                                <p:cTn id="10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08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41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548680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Хлебобулочное изделие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Дед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Безымянный, проживающий по адресу: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Тридесятое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царство, Тридевятое государство, изба возле леса, предложил своей законной супруге - Старухе Безымянной выпечь на ужин сдобный продукт под названием "Колобок". Оценив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обстановку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пожаловавшись на отсутствие продуктов для приготовления сдобы, Старуха  Безымянная дала отказ своему законному супругу. Гражданин Безымянный предложил гражданке Безымянной собрать остатки продуктов питания и приготовить запрашиваемый продукт из них.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766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1785</TotalTime>
  <Words>615</Words>
  <Application>Microsoft Office PowerPoint</Application>
  <PresentationFormat>Экран (4:3)</PresentationFormat>
  <Paragraphs>57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Речевая ситуация</vt:lpstr>
      <vt:lpstr>В разных речевых ситуациях используются разные стили речи</vt:lpstr>
      <vt:lpstr>   Научный и деловой стили речи относятся к книжной  речи и противостоят разговорной. В этом их сходство  Оба используются в официальной обстановке (о/о, 1 – много) с целью сообщения каких-либо сведений.   </vt:lpstr>
      <vt:lpstr>Разграничение деловой и научной речи </vt:lpstr>
      <vt:lpstr>Слайд 5</vt:lpstr>
      <vt:lpstr>В чем отличие научного стиля от делового </vt:lpstr>
      <vt:lpstr>Различия в характере сообщения</vt:lpstr>
      <vt:lpstr>Слайд 8</vt:lpstr>
      <vt:lpstr>Слайд 9</vt:lpstr>
      <vt:lpstr>Объясните, почему данные документы вызывают смех. Найдите ошибки.</vt:lpstr>
      <vt:lpstr>Слайд 11</vt:lpstr>
      <vt:lpstr>Карточка «Я делаю вывод»</vt:lpstr>
      <vt:lpstr>Домашнее задание (по выбору)</vt:lpstr>
      <vt:lpstr>Слайд 14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Разграничение научного и делового стилей речи</dc:title>
  <dc:creator>Никиша</dc:creator>
  <cp:lastModifiedBy>Юрий</cp:lastModifiedBy>
  <cp:revision>204</cp:revision>
  <dcterms:created xsi:type="dcterms:W3CDTF">2011-07-20T07:55:14Z</dcterms:created>
  <dcterms:modified xsi:type="dcterms:W3CDTF">2019-10-27T12:09:39Z</dcterms:modified>
</cp:coreProperties>
</file>