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653136"/>
            <a:ext cx="4104456" cy="1728191"/>
          </a:xfrm>
        </p:spPr>
        <p:txBody>
          <a:bodyPr/>
          <a:lstStyle/>
          <a:p>
            <a:r>
              <a:rPr lang="ru-RU" dirty="0" smtClean="0"/>
              <a:t>Выполнила: воспитатель МБДОУ №10 «Звездочка»</a:t>
            </a:r>
          </a:p>
          <a:p>
            <a:r>
              <a:rPr lang="ru-RU" dirty="0" smtClean="0"/>
              <a:t>Павлова </a:t>
            </a:r>
            <a:r>
              <a:rPr lang="ru-RU" dirty="0" smtClean="0"/>
              <a:t>Анастасия Вячеславовна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268760"/>
            <a:ext cx="8136903" cy="3888432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800" dirty="0">
                <a:effectLst/>
              </a:rPr>
              <a:t>Консультация для воспитателей.</a:t>
            </a:r>
            <a:br>
              <a:rPr lang="ru-RU" sz="2800" dirty="0">
                <a:effectLst/>
              </a:rPr>
            </a:b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r>
              <a:rPr lang="ru-RU" sz="3600" i="1" dirty="0">
                <a:effectLst/>
              </a:rPr>
              <a:t>Тема: «Воспитание в детях старшего дошкольного возраста любви к Родине»</a:t>
            </a: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r>
              <a:rPr lang="ru-RU" sz="2800" dirty="0" smtClean="0">
                <a:effectLst/>
              </a:rPr>
              <a:t/>
            </a:r>
            <a:br>
              <a:rPr lang="ru-RU" sz="2800" dirty="0" smtClean="0">
                <a:effectLst/>
              </a:rPr>
            </a:b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endParaRPr lang="ru-RU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9461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691680" y="5661248"/>
            <a:ext cx="5637010" cy="8821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8136903" cy="4536504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600" i="1" dirty="0">
                <a:solidFill>
                  <a:srgbClr val="002060"/>
                </a:solidFill>
                <a:ea typeface="Verdana" pitchFamily="34" charset="0"/>
                <a:cs typeface="Verdana" pitchFamily="34" charset="0"/>
              </a:rPr>
              <a:t>«Любовь к своей Родине – это не нечто </a:t>
            </a:r>
            <a:r>
              <a:rPr lang="ru-RU" sz="3600" i="1" dirty="0" smtClean="0">
                <a:solidFill>
                  <a:srgbClr val="002060"/>
                </a:solidFill>
                <a:ea typeface="Verdana" pitchFamily="34" charset="0"/>
                <a:cs typeface="Verdana" pitchFamily="34" charset="0"/>
              </a:rPr>
              <a:t>отвлеченное. Это </a:t>
            </a:r>
            <a:r>
              <a:rPr lang="ru-RU" sz="3600" i="1" dirty="0">
                <a:solidFill>
                  <a:srgbClr val="002060"/>
                </a:solidFill>
                <a:ea typeface="Verdana" pitchFamily="34" charset="0"/>
                <a:cs typeface="Verdana" pitchFamily="34" charset="0"/>
              </a:rPr>
              <a:t>– и любовь к своему городу, к своей местности, к памятникам ее культуры, гордость своей историей». </a:t>
            </a:r>
            <a:br>
              <a:rPr lang="ru-RU" sz="3600" i="1" dirty="0">
                <a:solidFill>
                  <a:srgbClr val="002060"/>
                </a:solidFill>
                <a:ea typeface="Verdana" pitchFamily="34" charset="0"/>
                <a:cs typeface="Verdana" pitchFamily="34" charset="0"/>
              </a:rPr>
            </a:br>
            <a:r>
              <a:rPr lang="ru-RU" sz="3600" i="1" dirty="0">
                <a:solidFill>
                  <a:srgbClr val="002060"/>
                </a:solidFill>
                <a:ea typeface="Verdana" pitchFamily="34" charset="0"/>
                <a:cs typeface="Verdana" pitchFamily="34" charset="0"/>
              </a:rPr>
              <a:t>                                               Лихачев Д.С.</a:t>
            </a:r>
            <a:br>
              <a:rPr lang="ru-RU" sz="3600" i="1" dirty="0">
                <a:solidFill>
                  <a:srgbClr val="002060"/>
                </a:solidFill>
                <a:ea typeface="Verdana" pitchFamily="34" charset="0"/>
                <a:cs typeface="Verdana" pitchFamily="34" charset="0"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861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7848871" cy="504056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i="1" dirty="0">
                <a:effectLst/>
              </a:rPr>
              <a:t>Чувство Родины…</a:t>
            </a:r>
            <a:br>
              <a:rPr lang="ru-RU" sz="2800" i="1" dirty="0">
                <a:effectLst/>
              </a:rPr>
            </a:br>
            <a:r>
              <a:rPr lang="ru-RU" sz="2800" i="1" dirty="0">
                <a:effectLst/>
              </a:rPr>
              <a:t>Родина – это город, в котором живет человек, и улица, на которой стоит его дом, и деревце под окном, и пение птички: все это Родина. Дошкольное детство – важнейший период становления личности человека, когда закладываются нравственные основы гражданских качеств, формируются первые представления детей об окружающем мире, обществе и культуре.</a:t>
            </a:r>
            <a:br>
              <a:rPr lang="ru-RU" sz="2800" i="1" dirty="0">
                <a:effectLst/>
              </a:rPr>
            </a:b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00624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08720"/>
            <a:ext cx="7550225" cy="4606448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i="1" dirty="0">
                <a:effectLst/>
              </a:rPr>
              <a:t>Чувство Родины начинается с восхищения тем, что видит перед собой ребенок, чему он изумляется, и что вызывает отклик в его душе…И хотя многие впечатления еще не осознанны им глубоко, но пропущены через детское восприятие, они играют огромную роль в становлении личности патриота.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242321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622233" cy="4966488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i="1" dirty="0">
                <a:effectLst/>
              </a:rPr>
              <a:t>«Охранять природу – значит охранять Родину».(М. Пришвин)</a:t>
            </a:r>
            <a:br>
              <a:rPr lang="ru-RU" sz="2800" i="1" dirty="0">
                <a:effectLst/>
              </a:rPr>
            </a:br>
            <a:r>
              <a:rPr lang="ru-RU" sz="2800" i="1" dirty="0">
                <a:effectLst/>
              </a:rPr>
              <a:t>Одним из немаловажных факторов патриотического воспитания детей является труд.</a:t>
            </a:r>
            <a:br>
              <a:rPr lang="ru-RU" sz="2800" i="1" dirty="0">
                <a:effectLst/>
              </a:rPr>
            </a:br>
            <a:r>
              <a:rPr lang="ru-RU" sz="2800" i="1" dirty="0">
                <a:effectLst/>
              </a:rPr>
              <a:t>Приобщая их к труду, формирую ответственность за его результат. Особую значимость имеет труд детей  в природе, их участие в разнообразных природоохранных акциях «Поможем птицам зимой», «Утеплим деревья», «Елка, елочка живи!».</a:t>
            </a:r>
            <a:br>
              <a:rPr lang="ru-RU" sz="2800" i="1" dirty="0">
                <a:effectLst/>
              </a:rPr>
            </a:b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109092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920880" cy="5976664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i="1" dirty="0">
                <a:effectLst/>
              </a:rPr>
              <a:t>Моя малая Родина.</a:t>
            </a:r>
            <a:br>
              <a:rPr lang="ru-RU" sz="2800" i="1" dirty="0">
                <a:effectLst/>
              </a:rPr>
            </a:br>
            <a:r>
              <a:rPr lang="ru-RU" sz="2800" i="1" dirty="0">
                <a:effectLst/>
              </a:rPr>
              <a:t>Постепенно от прогулки к экскурсии, от беседы и чтения книги, у детей складывается прекрасный образ родного края, своей малой Родины.</a:t>
            </a:r>
            <a:br>
              <a:rPr lang="ru-RU" sz="2800" i="1" dirty="0">
                <a:effectLst/>
              </a:rPr>
            </a:br>
            <a:r>
              <a:rPr lang="ru-RU" sz="2800" i="1" dirty="0">
                <a:effectLst/>
              </a:rPr>
              <a:t>Это и аллея около детского сада, березовая роща, и живописная тропинка у </a:t>
            </a:r>
            <a:r>
              <a:rPr lang="ru-RU" sz="2800" i="1">
                <a:effectLst/>
              </a:rPr>
              <a:t>реки </a:t>
            </a:r>
            <a:r>
              <a:rPr lang="ru-RU" sz="2800" i="1" smtClean="0">
                <a:effectLst/>
              </a:rPr>
              <a:t>Вязьма.</a:t>
            </a:r>
            <a:r>
              <a:rPr lang="ru-RU" sz="2800" i="1" dirty="0">
                <a:effectLst/>
              </a:rPr>
              <a:t/>
            </a:r>
            <a:br>
              <a:rPr lang="ru-RU" sz="2800" i="1" dirty="0">
                <a:effectLst/>
              </a:rPr>
            </a:br>
            <a:r>
              <a:rPr lang="ru-RU" sz="2800" i="1" dirty="0">
                <a:effectLst/>
              </a:rPr>
              <a:t>Все это закладывает у детей первые основы патриотизма.</a:t>
            </a:r>
            <a:br>
              <a:rPr lang="ru-RU" sz="2800" i="1" dirty="0">
                <a:effectLst/>
              </a:rPr>
            </a:br>
            <a:r>
              <a:rPr lang="ru-RU" sz="2800" i="1" dirty="0">
                <a:effectLst/>
              </a:rPr>
              <a:t>Дети – будущее нашей Родины, им беречь и охранять ее просторы, ее красоты, ее богатства.</a:t>
            </a:r>
            <a:br>
              <a:rPr lang="ru-RU" sz="2800" i="1" dirty="0">
                <a:effectLst/>
              </a:rPr>
            </a:br>
            <a:endParaRPr lang="ru-RU" sz="2800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067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15</TotalTime>
  <Words>115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Консультация для воспитателей.  Тема: «Воспитание в детях старшего дошкольного возраста любви к Родине»    </vt:lpstr>
      <vt:lpstr>«Любовь к своей Родине – это не нечто отвлеченное. Это – и любовь к своему городу, к своей местности, к памятникам ее культуры, гордость своей историей».                                                 Лихачев Д.С. </vt:lpstr>
      <vt:lpstr>Чувство Родины… Родина – это город, в котором живет человек, и улица, на которой стоит его дом, и деревце под окном, и пение птички: все это Родина. Дошкольное детство – важнейший период становления личности человека, когда закладываются нравственные основы гражданских качеств, формируются первые представления детей об окружающем мире, обществе и культуре. </vt:lpstr>
      <vt:lpstr>Чувство Родины начинается с восхищения тем, что видит перед собой ребенок, чему он изумляется, и что вызывает отклик в его душе…И хотя многие впечатления еще не осознанны им глубоко, но пропущены через детское восприятие, они играют огромную роль в становлении личности патриота.</vt:lpstr>
      <vt:lpstr>«Охранять природу – значит охранять Родину».(М. Пришвин) Одним из немаловажных факторов патриотического воспитания детей является труд. Приобщая их к труду, формирую ответственность за его результат. Особую значимость имеет труд детей  в природе, их участие в разнообразных природоохранных акциях «Поможем птицам зимой», «Утеплим деревья», «Елка, елочка живи!». </vt:lpstr>
      <vt:lpstr>Моя малая Родина. Постепенно от прогулки к экскурсии, от беседы и чтения книги, у детей складывается прекрасный образ родного края, своей малой Родины. Это и аллея около детского сада, березовая роща, и живописная тропинка у реки Вязьма. Все это закладывает у детей первые основы патриотизма. Дети – будущее нашей Родины, им беречь и охранять ее просторы, ее красоты, ее богатства.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Выступление на педсовете  «Организация совместной деятельности детей и родителей в ДОУ» </dc:title>
  <dc:creator>Анастасия</dc:creator>
  <cp:lastModifiedBy>Пользователь</cp:lastModifiedBy>
  <cp:revision>7</cp:revision>
  <dcterms:created xsi:type="dcterms:W3CDTF">2015-11-16T16:46:53Z</dcterms:created>
  <dcterms:modified xsi:type="dcterms:W3CDTF">2019-11-25T14:22:47Z</dcterms:modified>
</cp:coreProperties>
</file>