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75" r:id="rId2"/>
    <p:sldId id="263" r:id="rId3"/>
    <p:sldId id="271" r:id="rId4"/>
    <p:sldId id="285" r:id="rId5"/>
    <p:sldId id="283" r:id="rId6"/>
    <p:sldId id="268" r:id="rId7"/>
    <p:sldId id="272" r:id="rId8"/>
    <p:sldId id="278" r:id="rId9"/>
    <p:sldId id="279" r:id="rId10"/>
    <p:sldId id="266" r:id="rId11"/>
    <p:sldId id="265" r:id="rId12"/>
    <p:sldId id="267" r:id="rId13"/>
    <p:sldId id="277" r:id="rId14"/>
    <p:sldId id="258" r:id="rId15"/>
    <p:sldId id="282" r:id="rId16"/>
    <p:sldId id="264" r:id="rId17"/>
    <p:sldId id="262" r:id="rId18"/>
    <p:sldId id="280" r:id="rId19"/>
    <p:sldId id="25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AF10C5-18A9-4D25-B516-C6F913C58033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A8DF4A-BA08-44A4-81D7-2E62F68D8C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8593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1.png"/><Relationship Id="rId2" Type="http://schemas.openxmlformats.org/officeDocument/2006/relationships/audio" Target="file:///C:\Users\&#1043;&#1072;&#1083;&#1080;&#1085;&#1072;\Desktop\&#1042;%20&#1089;&#1072;&#1076;&#1080;&#1082;&#1077;%20%20&#1057;.&#1052;&#1072;&#1081;&#1082;&#1072;&#1087;&#1072;&#1088;%20&#1041;&#1080;&#1088;&#1102;&#1083;&#1100;&#1082;&#1080;.wav" TargetMode="External"/><Relationship Id="rId1" Type="http://schemas.openxmlformats.org/officeDocument/2006/relationships/video" Target="NULL" TargetMode="External"/><Relationship Id="rId6" Type="http://schemas.openxmlformats.org/officeDocument/2006/relationships/image" Target="../media/image30.png"/><Relationship Id="rId5" Type="http://schemas.microsoft.com/office/2007/relationships/media" Target="../media/media1.mp3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Самуил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Майкапар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его фортепианный цикл «Бирюльки»</a:t>
            </a:r>
          </a:p>
          <a:p>
            <a:pPr algn="ctr">
              <a:lnSpc>
                <a:spcPct val="100000"/>
              </a:lnSpc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Пушина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Галина Викторовна, </a:t>
            </a:r>
          </a:p>
          <a:p>
            <a:pPr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преподаватель теории музыки</a:t>
            </a:r>
          </a:p>
          <a:p>
            <a:pPr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МБУ ДО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Ивдельская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ДШИ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vsdn.ru/images/data/gallery/5349_big_1482926568_65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642918"/>
            <a:ext cx="7929618" cy="6000792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143240" y="214290"/>
            <a:ext cx="3450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Настроения и чувства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vsdn.ru/images/data/gallery/5349_big_1482926568_94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785794"/>
            <a:ext cx="8286808" cy="5715040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571736" y="214290"/>
            <a:ext cx="4649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Повествовательная музыка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vsdn.ru/images/data/gallery/5339_big_1482323521_51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785794"/>
            <a:ext cx="8215370" cy="5643602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357422" y="285728"/>
            <a:ext cx="50869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Образно-изобразительные пьесы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8" name="Picture 4" descr="http://vsdn.ru/images/data/gallery/5349_big_1482926570_54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500042"/>
            <a:ext cx="8358246" cy="6143668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46740" cy="5832648"/>
          </a:xfrm>
        </p:spPr>
        <p:txBody>
          <a:bodyPr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80112" y="256490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Смутное  время 14-17 века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Галина\Desktop\scrn_big_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286808" cy="6000792"/>
          </a:xfrm>
          <a:prstGeom prst="rect">
            <a:avLst/>
          </a:prstGeom>
          <a:ln w="63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85720" y="285728"/>
            <a:ext cx="8643998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0850" algn="l"/>
                <a:tab pos="53975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содержанию пьесы можно разделить следующим образом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0850" algn="l"/>
                <a:tab pos="539750" algn="l"/>
              </a:tabLst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  <a:tabLst>
                <a:tab pos="450850" algn="l"/>
                <a:tab pos="53975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Картины природы: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«Осенью», «Весною», «Эхо в горах», «Облака плывут». 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  <a:tabLst>
                <a:tab pos="450850" algn="l"/>
                <a:tab pos="53975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  <a:tabLst>
                <a:tab pos="450850" algn="l"/>
                <a:tab pos="53975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Звукоподражательные: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«Музыкальная шкатулочка». 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  <a:tabLst>
                <a:tab pos="450850" algn="l"/>
                <a:tab pos="53975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>
                <a:tab pos="450850" algn="l"/>
                <a:tab pos="53975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Образно-изобразительные: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 садике», «Сиротка», «Пастушок», «Мимолетное видение», «Маленький командир» «Мотылек», «Семимильные сапоги», «Колыбельная», «Песня моряков», «На катке».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Токкатина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«Всадник в лесу». Баллада.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3975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4"/>
              <a:tabLst>
                <a:tab pos="450850" algn="l"/>
                <a:tab pos="53975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Настроения и чувства: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«Тревожная минута» «Похоронный марш».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4"/>
              <a:tabLst>
                <a:tab pos="450850" algn="l"/>
                <a:tab pos="539750" algn="l"/>
              </a:tabLst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0850" algn="l"/>
                <a:tab pos="539750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   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Танцы: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Вальс, Полька, Менуэт, Гавот.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3975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3975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    Повествовательная музыка: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Сказочка, Легенда, Романс.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3975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3975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    Музыкальные заголовки: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Прелюдия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фугетта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vsdn.ru/images/data/gallery/5349_big_1482926567_470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714356"/>
            <a:ext cx="8185160" cy="5564800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S_Majkapar_Biryulki_-_V_sadike.mp3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="" xmlns:p14="http://schemas.microsoft.com/office/powerpoint/2010/main" r:embed="rId5"/>
              </p:ext>
            </p:extLst>
          </p:nvPr>
        </p:nvPicPr>
        <p:blipFill>
          <a:blip r:embed="rId6" cstate="email"/>
          <a:stretch>
            <a:fillRect/>
          </a:stretch>
        </p:blipFill>
        <p:spPr>
          <a:xfrm>
            <a:off x="7668344" y="5974356"/>
            <a:ext cx="609600" cy="609600"/>
          </a:xfrm>
        </p:spPr>
      </p:pic>
      <p:sp>
        <p:nvSpPr>
          <p:cNvPr id="5" name="Прямоугольник 4"/>
          <p:cNvSpPr/>
          <p:nvPr/>
        </p:nvSpPr>
        <p:spPr>
          <a:xfrm>
            <a:off x="2500298" y="214290"/>
            <a:ext cx="47149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Образно-изобразительная пьеса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В садике  С.Майкапар Бирюльки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email"/>
          <a:stretch>
            <a:fillRect/>
          </a:stretch>
        </p:blipFill>
        <p:spPr>
          <a:xfrm>
            <a:off x="6786578" y="5429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76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55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rhivurokov.ru/kopilka/uploads/user_file_56dd48a27fe06/smmaikapariieghofortiepiannyitsiklbiriulki_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80317">
            <a:off x="6260370" y="366263"/>
            <a:ext cx="2488783" cy="3518550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https://mmedia.ozone.ru/multimedia/101759086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126996">
            <a:off x="552522" y="637134"/>
            <a:ext cx="2938657" cy="4254849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2" name="Picture 6" descr="http://www.libex.ru/img/x/35/14/ae53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67797">
            <a:off x="3622949" y="301104"/>
            <a:ext cx="2357454" cy="3240650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4" name="Picture 8" descr="https://mmedia.ozone.ru/multimedia/100542908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129925">
            <a:off x="2751394" y="3636849"/>
            <a:ext cx="2192212" cy="2786058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2" name="Picture 2" descr="http://www.vladimir-city.ru/upload/iblock/4f6/FOOy0AfK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14942" y="3786190"/>
            <a:ext cx="3487731" cy="2606111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57686" y="714356"/>
            <a:ext cx="4429156" cy="4429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В.Г. Белинский писал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«Нужна душа благодатная, любящая, кроткая, мелодическая, простодушная;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ум возвышенный, образованный, живое воображение, живая поэтическая фантазия, способная представить всё в одушевлённых радужных образах» 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70345_big_14074831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714356"/>
            <a:ext cx="3500462" cy="4429156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642910" y="2967334"/>
            <a:ext cx="8286809" cy="1176045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Спасибо за внимание!</a:t>
            </a:r>
            <a:endParaRPr lang="ru-RU" sz="5400" b="1" cap="none" spc="0" dirty="0">
              <a:ln w="10541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108099634_Samuil_Moiseevich_Maykapar_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428604"/>
            <a:ext cx="3782819" cy="6142684"/>
          </a:xfrm>
          <a:prstGeom prst="rect">
            <a:avLst/>
          </a:prstGeom>
          <a:ln w="952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214810" y="1571612"/>
            <a:ext cx="453403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Monotype Corsiva" pitchFamily="66" charset="0"/>
              </a:rPr>
              <a:t>Самуил Моисеевич </a:t>
            </a:r>
            <a:r>
              <a:rPr lang="ru-RU" sz="5400" b="1" dirty="0" err="1" smtClean="0">
                <a:latin typeface="Monotype Corsiva" pitchFamily="66" charset="0"/>
              </a:rPr>
              <a:t>Майкапар</a:t>
            </a:r>
            <a:endParaRPr lang="ru-RU" sz="5400" b="1" dirty="0" smtClean="0">
              <a:latin typeface="Monotype Corsiva" pitchFamily="66" charset="0"/>
            </a:endParaRPr>
          </a:p>
          <a:p>
            <a:pPr algn="ctr"/>
            <a:r>
              <a:rPr lang="ru-RU" sz="5400" b="1" dirty="0" smtClean="0">
                <a:latin typeface="Monotype Corsiva" pitchFamily="66" charset="0"/>
              </a:rPr>
              <a:t>(1867-1938)</a:t>
            </a:r>
          </a:p>
          <a:p>
            <a:pPr algn="ctr"/>
            <a:r>
              <a:rPr lang="ru-RU" sz="5400" b="1" dirty="0" smtClean="0">
                <a:latin typeface="Monotype Corsiva" pitchFamily="66" charset="0"/>
              </a:rPr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s://www.directmedia.ru/cover/02/02adb0586885b2981eb11781ce4f398f7j508b1e7c/710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03761">
            <a:off x="500034" y="214290"/>
            <a:ext cx="2286016" cy="2857520"/>
          </a:xfrm>
          <a:prstGeom prst="rect">
            <a:avLst/>
          </a:prstGeom>
          <a:noFill/>
        </p:spPr>
      </p:pic>
      <p:pic>
        <p:nvPicPr>
          <p:cNvPr id="26630" name="Picture 6" descr="https://www.directmedia.ru/cover/16/16c7a9a4cce251376d0a59ea75fee688vw2ifrbf0t/7108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42852"/>
            <a:ext cx="2286016" cy="3214710"/>
          </a:xfrm>
          <a:prstGeom prst="rect">
            <a:avLst/>
          </a:prstGeom>
          <a:noFill/>
        </p:spPr>
      </p:pic>
      <p:pic>
        <p:nvPicPr>
          <p:cNvPr id="26632" name="Picture 8" descr="https://www.directmedia.ru/cover/d9/d92f95894a9a1ab028281a0c746b853bi2ekmtsj43/7109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87891">
            <a:off x="3071194" y="3104760"/>
            <a:ext cx="2714644" cy="3214710"/>
          </a:xfrm>
          <a:prstGeom prst="rect">
            <a:avLst/>
          </a:prstGeom>
          <a:noFill/>
        </p:spPr>
      </p:pic>
      <p:pic>
        <p:nvPicPr>
          <p:cNvPr id="9" name="Picture 2" descr="https://pictures.abebooks.com/RUSLANIA/2201668873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045585">
            <a:off x="580780" y="2394389"/>
            <a:ext cx="2553562" cy="3881415"/>
          </a:xfrm>
          <a:prstGeom prst="rect">
            <a:avLst/>
          </a:prstGeom>
          <a:noFill/>
        </p:spPr>
      </p:pic>
      <p:pic>
        <p:nvPicPr>
          <p:cNvPr id="26626" name="Picture 2" descr="https://img-gorod.ru/upload/iblock/1aa/1aa221bc595182ec069f7bc7dcf791e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895400">
            <a:off x="6385599" y="497293"/>
            <a:ext cx="2069998" cy="3259840"/>
          </a:xfrm>
          <a:prstGeom prst="rect">
            <a:avLst/>
          </a:prstGeom>
          <a:noFill/>
        </p:spPr>
      </p:pic>
      <p:pic>
        <p:nvPicPr>
          <p:cNvPr id="11270" name="Picture 6" descr="https://www.directmedia.ru/file/87/871c1e971003b1141bb496c7cccc3d609rx8s1o15d/7109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74" y="4071942"/>
            <a:ext cx="1857388" cy="242889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 flipH="1">
            <a:off x="428596" y="6072206"/>
            <a:ext cx="8143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Научно – исследовательские труды С.М.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Майкапара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Eilif_Peterssen-Edvard_Grieg_189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3286124"/>
            <a:ext cx="2321638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6" descr="JSBach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57158" y="214290"/>
            <a:ext cx="2078827" cy="2959089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7" descr="220px-Joseph_Hayd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214290"/>
            <a:ext cx="2286016" cy="2652722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7" descr="250px-Beethove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214290"/>
            <a:ext cx="2428892" cy="2940238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6" descr="PortraitFileSchumann_Robert2_med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2844" y="3429000"/>
            <a:ext cx="2357454" cy="2714644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6" descr="httpwwwschubertchordefranz_schubert_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357422" y="3786190"/>
            <a:ext cx="2000264" cy="2738436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7" descr="03639A67-C99F-4304-A0E0-FB0D1FB64A06_mw800_s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500826" y="3587444"/>
            <a:ext cx="2413248" cy="2939152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1500166" y="214311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И.С. Бах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57620" y="250030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Й. Гайдн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29520" y="271462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Л. Бетховен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8596" y="5643578"/>
            <a:ext cx="1083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Р. Шуман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57422" y="6072206"/>
            <a:ext cx="147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Ф. Шуберт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86644" y="6000768"/>
            <a:ext cx="185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П.И. Чайковский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0628" y="5500702"/>
            <a:ext cx="1060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Э.Григ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biblioteki-not-maykapar-114574-larg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889348">
            <a:off x="651530" y="466294"/>
            <a:ext cx="2286016" cy="3071834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E:\8175_3a4bd1997cd5c6ab401ef399d3eb2a9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607156">
            <a:off x="4354337" y="414375"/>
            <a:ext cx="2582468" cy="3443291"/>
          </a:xfrm>
          <a:prstGeom prst="rect">
            <a:avLst/>
          </a:prstGeom>
          <a:noFill/>
        </p:spPr>
      </p:pic>
      <p:pic>
        <p:nvPicPr>
          <p:cNvPr id="1029" name="Picture 5" descr="E:\005fe0676bb9768c4af6722f062ad5e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173449">
            <a:off x="2201056" y="2991805"/>
            <a:ext cx="2381250" cy="3393300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4" descr="https://mmedia.ozone.ru/multimedia/101759086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792025">
            <a:off x="6080897" y="2945898"/>
            <a:ext cx="2428892" cy="3485571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283" y="4071943"/>
            <a:ext cx="492922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Александр Евгеньевич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Майкапар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внук  С.М.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Майкапара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Клавесинист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, органист, музыковед, искусствовед, переводчик, заслуженный артист России.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8" name="Picture 6" descr="http://afisher.info/moskva/pictures/posters/218319/218319_yande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3"/>
            <a:ext cx="4857784" cy="3286148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https://arhivurokov.ru/kopilka/uploads/user_file_56dd48a27fe06/smmaikapariieghofortiepiannyitsiklbiriulki_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1643050"/>
            <a:ext cx="3155426" cy="4206767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g0.liveinternet.ru/images/attach/c/1/55/178/55178468_1266157192_BirPosud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885906">
            <a:off x="5582808" y="759676"/>
            <a:ext cx="2971880" cy="2786082"/>
          </a:xfrm>
          <a:prstGeom prst="rect">
            <a:avLst/>
          </a:prstGeom>
          <a:ln w="952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4" descr="http://www.rezbaderevo.ru/sites/default/files/images/w_114414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1266810"/>
            <a:ext cx="4214842" cy="3090884"/>
          </a:xfrm>
          <a:prstGeom prst="rect">
            <a:avLst/>
          </a:prstGeom>
          <a:ln w="952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28596" y="214290"/>
            <a:ext cx="4572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latin typeface="Monotype Corsiva" pitchFamily="66" charset="0"/>
              </a:rPr>
              <a:t>«Бирюльки» </a:t>
            </a:r>
            <a:endParaRPr lang="ru-RU" sz="7200" dirty="0"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4357694"/>
            <a:ext cx="8572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Когда-то, давным-давно, это была любимая игра детворы. На стол высыпались кучкой очень маленькие игрушечные вещички – бирюльки. Чаще всего это были вырезанные из дерева чашечки, кувшинчики,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половнички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и другие кухонные предметы. Бирюльки нужно было достать маленьким крючком, одну за другой, не пошевелив остальные.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2844" y="0"/>
            <a:ext cx="8858312" cy="6975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цикл Бирюльки входит двадцать шесть пьес, которые композитор оформил в три серии, состоящие из шести тетрадей:</a:t>
            </a:r>
          </a:p>
          <a:p>
            <a:pPr algn="ct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Серия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Тетрадь 1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В садике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2.Сиротка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moll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3. Пастушок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,4. Осень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moll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Тетрадь 2 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Вальс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6. Тревожная минута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moll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7. Полька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Мимолётное видение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Скерцино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fis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moll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Серия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Тетрадь 3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9. Маленький командир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10.  Сказочка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moll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11.Менуэт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12. Мотылёк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moll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Тетрадь 4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13. Музыкальная шкатулочка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14. Похоронный марш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moll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15. Колыбельная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16.  Песнь моряков (Канон)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moll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Серия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Тетрадь 5 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17. Легенда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,18. Прелюдия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фугетта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cis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moll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19. Эхо в горах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20. Гавот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gis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moll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Тетрадь 6 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21.  Весною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22.  Семимильные сапоги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moll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23. На катке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Токкатина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24. Облака плывут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moll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25. Романс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Fis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26. Всадник в лесу (Баллада)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moll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643050"/>
            <a:ext cx="2643206" cy="1143008"/>
          </a:xfrm>
          <a:prstGeom prst="rect">
            <a:avLst/>
          </a:prstGeom>
        </p:spPr>
        <p:style>
          <a:lnRef idx="2">
            <a:schemeClr val="accent2"/>
          </a:lnRef>
          <a:fillRef idx="1003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тетрадь 1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C-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a-moll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G-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e-moll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86446" y="1643050"/>
            <a:ext cx="2357454" cy="1214446"/>
          </a:xfrm>
          <a:prstGeom prst="rect">
            <a:avLst/>
          </a:prstGeom>
        </p:spPr>
        <p:style>
          <a:lnRef idx="2">
            <a:schemeClr val="accent2"/>
          </a:lnRef>
          <a:fillRef idx="1003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тетрадь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C-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a-moll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F-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d-moll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3071810"/>
            <a:ext cx="2643206" cy="1214445"/>
          </a:xfrm>
          <a:prstGeom prst="rect">
            <a:avLst/>
          </a:prstGeom>
        </p:spPr>
        <p:style>
          <a:lnRef idx="2">
            <a:schemeClr val="accent2"/>
          </a:lnRef>
          <a:fillRef idx="1003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тетрадь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D-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h-moll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A-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fis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-moll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8" y="3214686"/>
            <a:ext cx="2357454" cy="1143008"/>
          </a:xfrm>
          <a:prstGeom prst="rect">
            <a:avLst/>
          </a:prstGeom>
        </p:spPr>
        <p:style>
          <a:lnRef idx="2">
            <a:schemeClr val="accent2"/>
          </a:lnRef>
          <a:fillRef idx="1003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тетрадь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B-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g-moll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Es-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c-moll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6116" y="4357694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серия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786" y="1142984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серия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43570" y="1142984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серия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14414" y="5000636"/>
            <a:ext cx="2857520" cy="1428759"/>
          </a:xfrm>
          <a:prstGeom prst="rect">
            <a:avLst/>
          </a:prstGeom>
        </p:spPr>
        <p:style>
          <a:lnRef idx="2">
            <a:schemeClr val="accent2"/>
          </a:lnRef>
          <a:fillRef idx="1003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тетрадь 5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E-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cis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-moll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H-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gis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-moll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5000636"/>
            <a:ext cx="2786082" cy="1428760"/>
          </a:xfrm>
          <a:prstGeom prst="rect">
            <a:avLst/>
          </a:prstGeom>
        </p:spPr>
        <p:style>
          <a:lnRef idx="2">
            <a:schemeClr val="accent2"/>
          </a:lnRef>
          <a:fillRef idx="1003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тетрадь 6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As-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f-moll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Des-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dur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b-moll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Fis-dur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-moll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flipH="1">
            <a:off x="285720" y="0"/>
            <a:ext cx="83582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Самуил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Майкапар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предусмотрел несколько уровней членения цикла.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Весь цикл делится на три серии;</a:t>
            </a:r>
          </a:p>
          <a:p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>
            <a:off x="3357554" y="1928802"/>
            <a:ext cx="242889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6807736" y="2802318"/>
            <a:ext cx="264594" cy="4123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2000233" y="2714620"/>
            <a:ext cx="357189" cy="357190"/>
          </a:xfrm>
          <a:prstGeom prst="downArrow">
            <a:avLst>
              <a:gd name="adj1" fmla="val 50000"/>
              <a:gd name="adj2" fmla="val 414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2128544" y="4286256"/>
            <a:ext cx="48463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6346406" y="4347819"/>
            <a:ext cx="368734" cy="6528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1264</TotalTime>
  <Words>604</Words>
  <Application>Microsoft Office PowerPoint</Application>
  <PresentationFormat>Экран (4:3)</PresentationFormat>
  <Paragraphs>96</Paragraphs>
  <Slides>19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                               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</dc:creator>
  <cp:lastModifiedBy>Галина</cp:lastModifiedBy>
  <cp:revision>122</cp:revision>
  <dcterms:created xsi:type="dcterms:W3CDTF">2016-05-12T06:44:12Z</dcterms:created>
  <dcterms:modified xsi:type="dcterms:W3CDTF">2019-11-25T17:55:11Z</dcterms:modified>
</cp:coreProperties>
</file>