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7" r:id="rId11"/>
    <p:sldId id="268" r:id="rId12"/>
    <p:sldId id="269" r:id="rId13"/>
    <p:sldId id="271" r:id="rId14"/>
    <p:sldId id="272" r:id="rId15"/>
    <p:sldId id="274" r:id="rId16"/>
    <p:sldId id="275" r:id="rId17"/>
    <p:sldId id="276" r:id="rId18"/>
    <p:sldId id="278" r:id="rId19"/>
    <p:sldId id="279" r:id="rId20"/>
    <p:sldId id="266" r:id="rId21"/>
    <p:sldId id="282" r:id="rId22"/>
    <p:sldId id="280" r:id="rId23"/>
    <p:sldId id="281" r:id="rId24"/>
    <p:sldId id="263" r:id="rId25"/>
    <p:sldId id="284" r:id="rId26"/>
    <p:sldId id="286" r:id="rId27"/>
    <p:sldId id="290" r:id="rId28"/>
    <p:sldId id="283" r:id="rId29"/>
    <p:sldId id="265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3ACDFA-5829-41A5-86A1-9015263ACE3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74FAF6-88D1-4727-9169-ACCB6E6CA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700808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Проект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«Книга - наша жизнь».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Подготовительная к школе группа</a:t>
            </a:r>
          </a:p>
          <a:p>
            <a:pPr algn="r"/>
            <a:r>
              <a:rPr lang="ru-RU" dirty="0" smtClean="0"/>
              <a:t>Подготовила: Калягина </a:t>
            </a:r>
            <a:r>
              <a:rPr lang="ru-RU" smtClean="0"/>
              <a:t>Е.С.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76672"/>
            <a:ext cx="8456178" cy="56374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4036" y="548680"/>
            <a:ext cx="8460432" cy="5640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332656"/>
            <a:ext cx="8568444" cy="5712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404664"/>
            <a:ext cx="8460432" cy="5640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-1164129" y="1037354"/>
            <a:ext cx="6984776" cy="46565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5739290">
            <a:off x="3016323" y="1329663"/>
            <a:ext cx="7074000" cy="471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476672"/>
            <a:ext cx="8028892" cy="5352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04664"/>
            <a:ext cx="8676456" cy="5784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60648"/>
            <a:ext cx="8676456" cy="5784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676456" cy="5784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404664"/>
            <a:ext cx="8676456" cy="5784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980728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«Книги могут рассказать вам замечательную сказку, интересную повесть, от которой у вас сердце забьется сильнее, с их страниц прозвучат чудесные стихи, которые вы запомните надолго, а может быть, и на всю жизнь»</a:t>
            </a:r>
            <a:endParaRPr lang="ru-RU" sz="2400" dirty="0" smtClean="0"/>
          </a:p>
          <a:p>
            <a:r>
              <a:rPr lang="ru-RU" sz="2400" b="1" dirty="0" smtClean="0"/>
              <a:t>Самуил Яковлевич Маршак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7097216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Беседа о правилах поведения в библиотеке и правилах бережного отношения к книгам.</a:t>
            </a:r>
            <a:br>
              <a:rPr lang="ru-RU" dirty="0" smtClean="0"/>
            </a:br>
            <a:r>
              <a:rPr lang="ru-RU" dirty="0" smtClean="0"/>
              <a:t>- ОД по теме «История создания книги» с использованием презентации «Рождение книги»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308304" y="5949280"/>
            <a:ext cx="616496" cy="524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4664"/>
            <a:ext cx="72728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492896"/>
            <a:ext cx="5494287" cy="414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-1343421"/>
            <a:ext cx="9150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Беседа о правилах поведения в библиотеке и правилах бережного отношения к книгам.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ОД по теме «История создания книги» с использованием презентации «Рождение книги»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ОД по теме «Откуда пришла книга» с презентацией «Первые печатные книги на Руси»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Первые печатные книги на Рус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57366"/>
            <a:ext cx="6840760" cy="5700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ОД «</a:t>
            </a:r>
            <a:r>
              <a:rPr lang="ru-RU" dirty="0" err="1" smtClean="0"/>
              <a:t>Книжкина</a:t>
            </a:r>
            <a:r>
              <a:rPr lang="ru-RU" dirty="0" smtClean="0"/>
              <a:t> больница»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age (15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196752"/>
            <a:ext cx="6155369" cy="3456384"/>
          </a:xfrm>
          <a:prstGeom prst="rect">
            <a:avLst/>
          </a:prstGeom>
        </p:spPr>
      </p:pic>
      <p:pic>
        <p:nvPicPr>
          <p:cNvPr id="5" name="Рисунок 4" descr="image (16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3501008"/>
            <a:ext cx="5580112" cy="313336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7308304" y="6237312"/>
            <a:ext cx="616496" cy="23664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SDC13627.JP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395536" y="4869160"/>
            <a:ext cx="2592288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467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Образовательная область «Речевое развитие»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Чтение стихотворения «Гришкины книжки».</a:t>
            </a:r>
          </a:p>
          <a:p>
            <a:pPr marL="273050" indent="-273050"/>
            <a:r>
              <a:rPr lang="ru-RU" dirty="0" smtClean="0"/>
              <a:t>Чтение библиотечных книг.</a:t>
            </a:r>
          </a:p>
          <a:p>
            <a:pPr marL="273050" indent="-273050"/>
            <a:r>
              <a:rPr lang="ru-RU" dirty="0" smtClean="0"/>
              <a:t>Чтение сказок и рассказов по желанию детей.</a:t>
            </a:r>
          </a:p>
          <a:p>
            <a:pPr marL="273050" indent="-273050"/>
            <a:r>
              <a:rPr lang="ru-RU" dirty="0" smtClean="0"/>
              <a:t>Составление детьми рассказов «Моя любимая книга»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208912" cy="6141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b="1" dirty="0" smtClean="0"/>
              <a:t>Образовательная область «Художественно – эстетическое развитие»</a:t>
            </a:r>
          </a:p>
          <a:p>
            <a:pPr marL="273050" indent="-273050"/>
            <a:r>
              <a:rPr lang="ru-RU" sz="2100" dirty="0" smtClean="0"/>
              <a:t>Изготовление книжек – малышек.</a:t>
            </a:r>
          </a:p>
          <a:p>
            <a:pPr marL="273050" indent="-273050"/>
            <a:r>
              <a:rPr lang="ru-RU" sz="2000" dirty="0" smtClean="0"/>
              <a:t>Выпуск совместной с детьми газеты. Об этом расскажет логопед Кулагина И.А.</a:t>
            </a:r>
            <a:endParaRPr lang="en-US" sz="2000" dirty="0" smtClean="0"/>
          </a:p>
          <a:p>
            <a:pPr marL="273050" indent="-273050"/>
            <a:endParaRPr lang="ru-RU" sz="2100" dirty="0" smtClean="0"/>
          </a:p>
          <a:p>
            <a:pPr marL="273050" indent="-273050"/>
            <a:endParaRPr lang="ru-RU" sz="2100" dirty="0" smtClean="0"/>
          </a:p>
          <a:p>
            <a:pPr marL="273050" indent="-273050"/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age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276872"/>
            <a:ext cx="8475335" cy="4759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7601272" cy="6213304"/>
          </a:xfrm>
        </p:spPr>
        <p:txBody>
          <a:bodyPr/>
          <a:lstStyle/>
          <a:p>
            <a:r>
              <a:rPr lang="ru-RU" dirty="0" smtClean="0"/>
              <a:t>Изготовление  закладок для книг.</a:t>
            </a:r>
            <a:endParaRPr lang="ru-RU" dirty="0"/>
          </a:p>
        </p:txBody>
      </p:sp>
      <p:pic>
        <p:nvPicPr>
          <p:cNvPr id="4" name="Рисунок 3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124744"/>
            <a:ext cx="8604448" cy="483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391616" cy="706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457256" cy="6141296"/>
          </a:xfrm>
        </p:spPr>
        <p:txBody>
          <a:bodyPr/>
          <a:lstStyle/>
          <a:p>
            <a:r>
              <a:rPr lang="ru-RU" dirty="0" smtClean="0"/>
              <a:t>Оформление выставки «Вторая жизнь старым изданиям».</a:t>
            </a:r>
          </a:p>
          <a:p>
            <a:endParaRPr lang="ru-RU" dirty="0"/>
          </a:p>
        </p:txBody>
      </p:sp>
      <p:pic>
        <p:nvPicPr>
          <p:cNvPr id="4" name="Рисунок 3" descr="image (3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484784"/>
            <a:ext cx="8388424" cy="4710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7920880" cy="62853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ОД «Конструирование» книжка своими руками. Организация выставки.</a:t>
            </a:r>
          </a:p>
          <a:p>
            <a:endParaRPr lang="ru-RU" dirty="0"/>
          </a:p>
        </p:txBody>
      </p:sp>
      <p:pic>
        <p:nvPicPr>
          <p:cNvPr id="6" name="Рисунок 5" descr="image (1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908720"/>
            <a:ext cx="5004048" cy="2809890"/>
          </a:xfrm>
          <a:prstGeom prst="rect">
            <a:avLst/>
          </a:prstGeom>
        </p:spPr>
      </p:pic>
      <p:pic>
        <p:nvPicPr>
          <p:cNvPr id="7" name="Рисунок 6" descr="image (13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692696"/>
            <a:ext cx="4103580" cy="2304256"/>
          </a:xfrm>
          <a:prstGeom prst="rect">
            <a:avLst/>
          </a:prstGeom>
        </p:spPr>
      </p:pic>
      <p:pic>
        <p:nvPicPr>
          <p:cNvPr id="8" name="Рисунок 7" descr="image (14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324544" y="3717032"/>
            <a:ext cx="5148064" cy="2890758"/>
          </a:xfrm>
          <a:prstGeom prst="rect">
            <a:avLst/>
          </a:prstGeom>
        </p:spPr>
      </p:pic>
      <p:pic>
        <p:nvPicPr>
          <p:cNvPr id="5" name="Рисунок 4" descr="image (10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52689" y="3212976"/>
            <a:ext cx="6491312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0"/>
            <a:ext cx="7704856" cy="6381328"/>
          </a:xfrm>
        </p:spPr>
        <p:txBody>
          <a:bodyPr>
            <a:normAutofit/>
          </a:bodyPr>
          <a:lstStyle/>
          <a:p>
            <a:pPr marL="92075" indent="-92075">
              <a:buNone/>
            </a:pPr>
            <a:r>
              <a:rPr lang="ru-RU" sz="1800" b="1" dirty="0" smtClean="0"/>
              <a:t>Образовательная область </a:t>
            </a:r>
          </a:p>
          <a:p>
            <a:pPr marL="92075" indent="-92075">
              <a:buNone/>
            </a:pPr>
            <a:r>
              <a:rPr lang="ru-RU" sz="1800" b="1" dirty="0" smtClean="0"/>
              <a:t>«Социально - коммуникативное развитие»</a:t>
            </a:r>
            <a:endParaRPr lang="ru-RU" sz="1800" dirty="0" smtClean="0"/>
          </a:p>
          <a:p>
            <a:r>
              <a:rPr lang="ru-RU" sz="1800" dirty="0" smtClean="0"/>
              <a:t> Ситуативные разговоры на тему «Как починить книгу».</a:t>
            </a:r>
          </a:p>
          <a:p>
            <a:r>
              <a:rPr lang="ru-RU" sz="1800" dirty="0" smtClean="0"/>
              <a:t>Рассматривание иллюстраций.</a:t>
            </a:r>
          </a:p>
          <a:p>
            <a:r>
              <a:rPr lang="ru-RU" sz="1800" dirty="0" smtClean="0"/>
              <a:t>Просмотр  мультфильмов : «Гришкины книжки», « В стране не выученных уроков».</a:t>
            </a:r>
          </a:p>
          <a:p>
            <a:r>
              <a:rPr lang="ru-RU" sz="1800" dirty="0" smtClean="0"/>
              <a:t>Просмотр презентации «Что мы знаем о библиотеке».</a:t>
            </a:r>
          </a:p>
          <a:p>
            <a:r>
              <a:rPr lang="ru-RU" sz="1800" dirty="0" smtClean="0"/>
              <a:t>Сюжетно – ролевая игра «Библиотека»</a:t>
            </a:r>
          </a:p>
          <a:p>
            <a:r>
              <a:rPr lang="ru-RU" sz="1800" dirty="0" smtClean="0"/>
              <a:t>Сюжетно- ролевая игра «</a:t>
            </a:r>
            <a:r>
              <a:rPr lang="ru-RU" sz="1800" dirty="0" err="1" smtClean="0"/>
              <a:t>Книжкина</a:t>
            </a:r>
            <a:r>
              <a:rPr lang="ru-RU" sz="1800" dirty="0" smtClean="0"/>
              <a:t> больница»</a:t>
            </a:r>
          </a:p>
          <a:p>
            <a:r>
              <a:rPr lang="ru-RU" sz="1800" dirty="0" smtClean="0"/>
              <a:t>Экскурсия в библиотеку.</a:t>
            </a:r>
          </a:p>
          <a:p>
            <a:endParaRPr lang="ru-RU" sz="1800" dirty="0" smtClean="0"/>
          </a:p>
          <a:p>
            <a:endParaRPr lang="ru-RU" dirty="0"/>
          </a:p>
        </p:txBody>
      </p:sp>
      <p:pic>
        <p:nvPicPr>
          <p:cNvPr id="5" name="Рисунок 4" descr="DSC_04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717032"/>
            <a:ext cx="4355976" cy="2903984"/>
          </a:xfrm>
          <a:prstGeom prst="rect">
            <a:avLst/>
          </a:prstGeom>
        </p:spPr>
      </p:pic>
      <p:pic>
        <p:nvPicPr>
          <p:cNvPr id="4" name="Рисунок 3" descr="DSC_04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3140968"/>
            <a:ext cx="4644008" cy="3096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Взаимосвязь с семьей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Опрос родителей.</a:t>
            </a:r>
          </a:p>
          <a:p>
            <a:r>
              <a:rPr lang="ru-RU" dirty="0" smtClean="0"/>
              <a:t>Создание папки передвижки «Что читать детям».</a:t>
            </a:r>
            <a:endParaRPr lang="ru-RU" u="sng" dirty="0" smtClean="0"/>
          </a:p>
          <a:p>
            <a:r>
              <a:rPr lang="ru-RU" dirty="0" smtClean="0"/>
              <a:t>Консультации для родителей:</a:t>
            </a:r>
          </a:p>
          <a:p>
            <a:pPr>
              <a:buNone/>
            </a:pPr>
            <a:r>
              <a:rPr lang="ru-RU" dirty="0" smtClean="0"/>
              <a:t>«Как научить ребёнка любить книги», «Читаем ребёнку вслух», </a:t>
            </a:r>
          </a:p>
          <a:p>
            <a:r>
              <a:rPr lang="ru-RU" dirty="0" smtClean="0"/>
              <a:t>Оформление фотовыставки «Мы в библиотеке».</a:t>
            </a:r>
          </a:p>
          <a:p>
            <a:r>
              <a:rPr lang="ru-RU" dirty="0" smtClean="0"/>
              <a:t>Подбор стихотворений и пословиц про библиотеку.</a:t>
            </a:r>
          </a:p>
          <a:p>
            <a:r>
              <a:rPr lang="ru-RU" dirty="0" smtClean="0"/>
              <a:t>Изготовление книжки своими руками.</a:t>
            </a:r>
          </a:p>
          <a:p>
            <a:r>
              <a:rPr lang="ru-RU" dirty="0" smtClean="0"/>
              <a:t>Создание выставки «Вторая жизнь старым изданиям»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76672"/>
            <a:ext cx="7457256" cy="599728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Проблема: </a:t>
            </a:r>
          </a:p>
          <a:p>
            <a:r>
              <a:rPr lang="ru-RU" dirty="0" smtClean="0"/>
              <a:t>Снижение интереса к произведениям художественной литературы детей и взрослых.</a:t>
            </a:r>
            <a:endParaRPr lang="en-US" dirty="0" smtClean="0"/>
          </a:p>
          <a:p>
            <a:r>
              <a:rPr lang="ru-RU" dirty="0" smtClean="0"/>
              <a:t>Дети очень мало знают о библиотеке.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Актуальность:</a:t>
            </a:r>
          </a:p>
          <a:p>
            <a:r>
              <a:rPr lang="ru-RU" dirty="0" smtClean="0"/>
              <a:t>Читающий человек – мыслящий человек. Вот почему так важно прививать детям - любовь к книге, начиная с дошкольного возраста. Читательский опыт начинает закладываться в детстве. </a:t>
            </a:r>
          </a:p>
          <a:p>
            <a:pPr>
              <a:buNone/>
            </a:pPr>
            <a:r>
              <a:rPr lang="ru-RU" b="1" dirty="0" smtClean="0"/>
              <a:t>Вид проекта: </a:t>
            </a:r>
          </a:p>
          <a:p>
            <a:r>
              <a:rPr lang="ru-RU" dirty="0" smtClean="0"/>
              <a:t>По составу - групповой.</a:t>
            </a:r>
          </a:p>
          <a:p>
            <a:r>
              <a:rPr lang="ru-RU" dirty="0" smtClean="0"/>
              <a:t>По тематике – информационно - творческий</a:t>
            </a:r>
          </a:p>
          <a:p>
            <a:r>
              <a:rPr lang="ru-RU" dirty="0" smtClean="0"/>
              <a:t>По срокам реализации – краткосрочный.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Место проведение: </a:t>
            </a:r>
            <a:r>
              <a:rPr lang="ru-RU" dirty="0" smtClean="0"/>
              <a:t>группа, библиотека.</a:t>
            </a:r>
          </a:p>
          <a:p>
            <a:r>
              <a:rPr lang="ru-RU" dirty="0" smtClean="0"/>
              <a:t>Участники проекта: дети, воспитатели коррекционной группы, логопед, родители.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412776"/>
            <a:ext cx="6550496" cy="2088232"/>
          </a:xfrm>
        </p:spPr>
        <p:txBody>
          <a:bodyPr/>
          <a:lstStyle/>
          <a:p>
            <a:pPr algn="ctr"/>
            <a:r>
              <a:rPr lang="ru-RU" dirty="0" smtClean="0"/>
              <a:t>У всех участников проекта остались только положительные воспоминания!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792088"/>
          </a:xfrm>
        </p:spPr>
        <p:txBody>
          <a:bodyPr>
            <a:normAutofit fontScale="90000"/>
          </a:bodyPr>
          <a:lstStyle/>
          <a:p>
            <a:r>
              <a:rPr lang="ru-RU" sz="3300" dirty="0" smtClean="0"/>
              <a:t>Цель проекта: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908720"/>
            <a:ext cx="7313240" cy="1728192"/>
          </a:xfrm>
        </p:spPr>
        <p:txBody>
          <a:bodyPr>
            <a:normAutofit/>
          </a:bodyPr>
          <a:lstStyle/>
          <a:p>
            <a:pPr marL="90488" indent="442913" algn="just"/>
            <a:r>
              <a:rPr lang="ru-RU" sz="2800" dirty="0" smtClean="0"/>
              <a:t>формирование интереса у детей к детской книге через творческую и познавательную деятельность.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4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2708920"/>
            <a:ext cx="6264697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136904" cy="64807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b="1" dirty="0" smtClean="0"/>
              <a:t> </a:t>
            </a:r>
            <a:r>
              <a:rPr lang="ru-RU" sz="3200" b="1" dirty="0" smtClean="0"/>
              <a:t>Художественно - эстетическое развитие</a:t>
            </a:r>
          </a:p>
          <a:p>
            <a:r>
              <a:rPr lang="ru-RU" sz="3200" dirty="0" smtClean="0"/>
              <a:t>Развивать предпосылки ценностно-смыслового восприятия и понимания произведений искусства.</a:t>
            </a:r>
          </a:p>
          <a:p>
            <a:r>
              <a:rPr lang="ru-RU" sz="3200" dirty="0" smtClean="0"/>
              <a:t>Стимулировать сопереживания персонажам художественных произведений; реализацию самостоятельной творческой деятельности детей.</a:t>
            </a:r>
          </a:p>
          <a:p>
            <a:r>
              <a:rPr lang="ru-RU" sz="3200" dirty="0" smtClean="0"/>
              <a:t>Развивать восприятие художественных произведений и музыки.</a:t>
            </a:r>
          </a:p>
          <a:p>
            <a:pPr>
              <a:buNone/>
            </a:pPr>
            <a:r>
              <a:rPr lang="ru-RU" sz="3200" b="1" dirty="0" smtClean="0"/>
              <a:t>Познавательное развитие</a:t>
            </a:r>
          </a:p>
          <a:p>
            <a:r>
              <a:rPr lang="ru-RU" sz="3200" dirty="0" smtClean="0"/>
              <a:t>Развивать любознательность и познавательную мотивацию.</a:t>
            </a:r>
          </a:p>
          <a:p>
            <a:r>
              <a:rPr lang="ru-RU" sz="3200" dirty="0" smtClean="0"/>
              <a:t> Развивать воображение и творческую активность.</a:t>
            </a:r>
          </a:p>
          <a:p>
            <a:r>
              <a:rPr lang="ru-RU" sz="3200" dirty="0" smtClean="0"/>
              <a:t> Формировать представления о социально – культурных ценностях нашего народа.</a:t>
            </a:r>
          </a:p>
          <a:p>
            <a:pPr>
              <a:buNone/>
            </a:pPr>
            <a:r>
              <a:rPr lang="ru-RU" sz="3200" b="1" dirty="0" smtClean="0"/>
              <a:t> Речевое развитие</a:t>
            </a:r>
          </a:p>
          <a:p>
            <a:r>
              <a:rPr lang="ru-RU" sz="3200" dirty="0" smtClean="0"/>
              <a:t>Продолжать знакомство с книжной культурой, детской литературой и понимание на слух текстов художественных произведений.</a:t>
            </a:r>
          </a:p>
          <a:p>
            <a:r>
              <a:rPr lang="ru-RU" sz="3200" dirty="0" smtClean="0"/>
              <a:t> Формировать владение речью как средством общения и культуры.</a:t>
            </a:r>
          </a:p>
          <a:p>
            <a:r>
              <a:rPr lang="ru-RU" sz="3200" dirty="0" smtClean="0"/>
              <a:t>Обогащать активный словарь.</a:t>
            </a:r>
          </a:p>
          <a:p>
            <a:r>
              <a:rPr lang="ru-RU" sz="3200" dirty="0" smtClean="0"/>
              <a:t>Развивать связную, грамматически правильную диалогическую и монологическую речь.</a:t>
            </a:r>
            <a:endParaRPr lang="en-US" sz="3200" dirty="0" smtClean="0"/>
          </a:p>
          <a:p>
            <a:pPr marL="92075" indent="-92075">
              <a:buNone/>
            </a:pPr>
            <a:r>
              <a:rPr lang="ru-RU" sz="3200" b="1" dirty="0" smtClean="0"/>
              <a:t>«Социально - коммуникативное развитие»</a:t>
            </a:r>
            <a:endParaRPr lang="ru-RU" sz="3200" dirty="0" smtClean="0"/>
          </a:p>
          <a:p>
            <a:r>
              <a:rPr lang="ru-RU" sz="3200" dirty="0" smtClean="0"/>
              <a:t> Ситуативные разговоры на тему «Как починить книгу».</a:t>
            </a:r>
          </a:p>
          <a:p>
            <a:r>
              <a:rPr lang="ru-RU" sz="3200" dirty="0" smtClean="0"/>
              <a:t>Рассматривание иллюстраций.</a:t>
            </a:r>
          </a:p>
          <a:p>
            <a:r>
              <a:rPr lang="ru-RU" sz="3200" dirty="0" smtClean="0"/>
              <a:t>Просмотр  мультфильмов : «Гришкины книжки», « В стране не выученных уроков».</a:t>
            </a:r>
          </a:p>
          <a:p>
            <a:r>
              <a:rPr lang="ru-RU" sz="3200" dirty="0" smtClean="0"/>
              <a:t>Просмотр презентации «Что мы знаем о библиотеке».</a:t>
            </a:r>
          </a:p>
          <a:p>
            <a:r>
              <a:rPr lang="ru-RU" sz="3200" dirty="0" smtClean="0"/>
              <a:t>Сюжетно – ролевая игра «Библиотека»</a:t>
            </a:r>
          </a:p>
          <a:p>
            <a:r>
              <a:rPr lang="ru-RU" sz="3200" dirty="0" smtClean="0"/>
              <a:t>Сюжетно- ролевая игра «</a:t>
            </a:r>
            <a:r>
              <a:rPr lang="ru-RU" sz="3200" dirty="0" err="1" smtClean="0"/>
              <a:t>Книжкина</a:t>
            </a:r>
            <a:r>
              <a:rPr lang="ru-RU" sz="3200" dirty="0" smtClean="0"/>
              <a:t> больница»</a:t>
            </a:r>
          </a:p>
          <a:p>
            <a:r>
              <a:rPr lang="ru-RU" sz="3200" dirty="0" smtClean="0"/>
              <a:t>Экскурсия в библиотеку.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704856" cy="1124744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реализации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764704"/>
            <a:ext cx="8064896" cy="590465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b="1" dirty="0" smtClean="0"/>
              <a:t>1 Этап – подготовительный</a:t>
            </a:r>
          </a:p>
          <a:p>
            <a:r>
              <a:rPr lang="ru-RU" sz="2900" dirty="0" smtClean="0"/>
              <a:t> Постановка цели и задач.</a:t>
            </a:r>
          </a:p>
          <a:p>
            <a:r>
              <a:rPr lang="ru-RU" sz="2900" dirty="0" smtClean="0"/>
              <a:t> Изучение методической литературы.</a:t>
            </a:r>
          </a:p>
          <a:p>
            <a:pPr>
              <a:buNone/>
            </a:pPr>
            <a:r>
              <a:rPr lang="ru-RU" sz="2900" b="1" dirty="0" smtClean="0"/>
              <a:t>2. Этап – разработка проекта</a:t>
            </a:r>
          </a:p>
          <a:p>
            <a:r>
              <a:rPr lang="ru-RU" sz="2900" dirty="0" smtClean="0"/>
              <a:t> Подбор методической литературы.</a:t>
            </a:r>
          </a:p>
          <a:p>
            <a:r>
              <a:rPr lang="ru-RU" sz="2900" dirty="0" smtClean="0"/>
              <a:t>Выбор формы работы с детьми и родителями.</a:t>
            </a:r>
          </a:p>
          <a:p>
            <a:r>
              <a:rPr lang="ru-RU" sz="2900" dirty="0" smtClean="0"/>
              <a:t>Выбор основных мероприятий.</a:t>
            </a:r>
          </a:p>
          <a:p>
            <a:r>
              <a:rPr lang="ru-RU" sz="2900" dirty="0" smtClean="0"/>
              <a:t>Определение объема и содержания работы для внедрения проекта</a:t>
            </a:r>
          </a:p>
          <a:p>
            <a:r>
              <a:rPr lang="ru-RU" sz="2900" dirty="0" smtClean="0"/>
              <a:t>Внедрение в </a:t>
            </a:r>
            <a:r>
              <a:rPr lang="ru-RU" sz="2900" dirty="0" err="1" smtClean="0"/>
              <a:t>воспитательно</a:t>
            </a:r>
            <a:r>
              <a:rPr lang="ru-RU" sz="2900" dirty="0" smtClean="0"/>
              <a:t> – образовательный процесс эффективных методов и приемов расширения знаний детей о библиотеке.</a:t>
            </a:r>
          </a:p>
          <a:p>
            <a:r>
              <a:rPr lang="ru-RU" sz="2900" dirty="0" smtClean="0"/>
              <a:t> Определение и формулировка ожидаемых результатов.</a:t>
            </a:r>
          </a:p>
          <a:p>
            <a:pPr>
              <a:buNone/>
            </a:pPr>
            <a:r>
              <a:rPr lang="ru-RU" sz="2900" b="1" dirty="0" smtClean="0"/>
              <a:t>3 Этап – заключительный</a:t>
            </a:r>
          </a:p>
          <a:p>
            <a:r>
              <a:rPr lang="ru-RU" sz="2900" dirty="0" smtClean="0"/>
              <a:t>Обработка результатов по реализации проекта.</a:t>
            </a:r>
          </a:p>
          <a:p>
            <a:r>
              <a:rPr lang="ru-RU" sz="2900" dirty="0" smtClean="0"/>
              <a:t>Оформление  фотовыставки «Мы в библиотеке».</a:t>
            </a:r>
          </a:p>
          <a:p>
            <a:r>
              <a:rPr lang="ru-RU" sz="2900" dirty="0" smtClean="0"/>
              <a:t>Оформление выставки «Вторая жизнь старым изданиям».</a:t>
            </a:r>
          </a:p>
          <a:p>
            <a:r>
              <a:rPr lang="ru-RU" sz="2900" dirty="0" smtClean="0"/>
              <a:t>Организация выставки книжка своими руками.</a:t>
            </a:r>
          </a:p>
          <a:p>
            <a:r>
              <a:rPr lang="ru-RU" sz="2900" dirty="0" smtClean="0"/>
              <a:t>Изготовление «</a:t>
            </a:r>
            <a:r>
              <a:rPr lang="ru-RU" sz="2900" dirty="0" err="1" smtClean="0"/>
              <a:t>книжки-мылышки</a:t>
            </a:r>
            <a:r>
              <a:rPr lang="ru-RU" sz="2900" dirty="0" smtClean="0"/>
              <a:t>» своими руками, закладок для книг.</a:t>
            </a:r>
          </a:p>
          <a:p>
            <a:r>
              <a:rPr lang="ru-RU" sz="2900" dirty="0" smtClean="0"/>
              <a:t>Выпуск </a:t>
            </a:r>
            <a:r>
              <a:rPr lang="ru-RU" sz="2900" dirty="0" smtClean="0">
                <a:solidFill>
                  <a:srgbClr val="FF0000"/>
                </a:solidFill>
              </a:rPr>
              <a:t>совместной с детьми газеты ……..</a:t>
            </a:r>
          </a:p>
          <a:p>
            <a:r>
              <a:rPr lang="ru-RU" sz="2900" dirty="0" smtClean="0"/>
              <a:t>Презентация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Дети должны знать виды книг;</a:t>
            </a:r>
          </a:p>
          <a:p>
            <a:r>
              <a:rPr lang="ru-RU" dirty="0" smtClean="0"/>
              <a:t> уметь составлять рассказ о книге;</a:t>
            </a:r>
          </a:p>
          <a:p>
            <a:r>
              <a:rPr lang="ru-RU" dirty="0" smtClean="0"/>
              <a:t> знать из чего делают книгу; </a:t>
            </a:r>
          </a:p>
          <a:p>
            <a:r>
              <a:rPr lang="ru-RU" dirty="0" smtClean="0"/>
              <a:t>умеют самостоятельно изготавливать книги</a:t>
            </a:r>
            <a:r>
              <a:rPr lang="ru-RU" i="1" dirty="0" smtClean="0"/>
              <a:t>.</a:t>
            </a:r>
            <a:endParaRPr lang="en-US" i="1" dirty="0" smtClean="0"/>
          </a:p>
          <a:p>
            <a:r>
              <a:rPr lang="ru-RU" dirty="0" smtClean="0"/>
              <a:t>Познакомиться с профессией библиотекарь.</a:t>
            </a:r>
          </a:p>
          <a:p>
            <a:r>
              <a:rPr lang="ru-RU" dirty="0" smtClean="0"/>
              <a:t>Сформировать отношение к книге не только как к развлечению ,а как к источнику познавательных интересов.</a:t>
            </a:r>
          </a:p>
          <a:p>
            <a:r>
              <a:rPr lang="ru-RU" dirty="0" smtClean="0"/>
              <a:t>Уметь правильно и бережно обращаться с книгами: ремонтировать их, пользоваться закладками.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сюжетно – ролевая игра «Библиотека»</a:t>
            </a:r>
          </a:p>
          <a:p>
            <a:r>
              <a:rPr lang="ru-RU" dirty="0" smtClean="0"/>
              <a:t>сюжетно- ролевая игра «</a:t>
            </a:r>
            <a:r>
              <a:rPr lang="ru-RU" dirty="0" err="1" smtClean="0"/>
              <a:t>Книжкина</a:t>
            </a:r>
            <a:r>
              <a:rPr lang="ru-RU" dirty="0" smtClean="0"/>
              <a:t> больница»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DC13627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611560" y="2852936"/>
            <a:ext cx="3048000" cy="1981200"/>
          </a:xfrm>
          <a:prstGeom prst="rect">
            <a:avLst/>
          </a:prstGeom>
        </p:spPr>
      </p:pic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2636912"/>
            <a:ext cx="59055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992888" cy="5421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Образовательная область «Познавательное развитие»:</a:t>
            </a:r>
          </a:p>
          <a:p>
            <a:r>
              <a:rPr lang="ru-RU" sz="2000" dirty="0" smtClean="0"/>
              <a:t>Экскурсия в библиотеку.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mage (7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060848"/>
            <a:ext cx="7637681" cy="42738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267</TotalTime>
  <Words>651</Words>
  <Application>Microsoft Office PowerPoint</Application>
  <PresentationFormat>Экран (4:3)</PresentationFormat>
  <Paragraphs>156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Эркер</vt:lpstr>
      <vt:lpstr>Проект  «Книга - наша жизнь».</vt:lpstr>
      <vt:lpstr>Слайд 2</vt:lpstr>
      <vt:lpstr>Слайд 3</vt:lpstr>
      <vt:lpstr>Цель проекта:  </vt:lpstr>
      <vt:lpstr>Задачи проекта: </vt:lpstr>
      <vt:lpstr>Этапы реализации проекта </vt:lpstr>
      <vt:lpstr>Ожидаемые результаты: </vt:lpstr>
      <vt:lpstr>Продукт проекта: </vt:lpstr>
      <vt:lpstr>Реализация проекта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- Беседа о правилах поведения в библиотеке и правилах бережного отношения к книгам. - ОД по теме «История создания книги» с использованием презентации «Рождение книги» </vt:lpstr>
      <vt:lpstr>- ОД по теме «Откуда пришла книга» с презентацией «Первые печатные книги на Руси»  </vt:lpstr>
      <vt:lpstr>- ОД «Книжкина больница» </vt:lpstr>
      <vt:lpstr>Образовательная область «Речевое развитие» </vt:lpstr>
      <vt:lpstr>Слайд 24</vt:lpstr>
      <vt:lpstr> </vt:lpstr>
      <vt:lpstr>Слайд 26</vt:lpstr>
      <vt:lpstr>Слайд 27</vt:lpstr>
      <vt:lpstr>Слайд 28</vt:lpstr>
      <vt:lpstr>Взаимосвязь с семьей </vt:lpstr>
      <vt:lpstr>У всех участников проекта остались только положительные воспоминания!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«Книга - наша жизнь».</dc:title>
  <dc:creator>Admin</dc:creator>
  <cp:lastModifiedBy>ДНС</cp:lastModifiedBy>
  <cp:revision>32</cp:revision>
  <dcterms:created xsi:type="dcterms:W3CDTF">2017-11-10T13:35:29Z</dcterms:created>
  <dcterms:modified xsi:type="dcterms:W3CDTF">2019-11-25T20:15:35Z</dcterms:modified>
</cp:coreProperties>
</file>