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60C76D-3B73-46F2-9180-EEB671F2EAE9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49A47-175C-4AA3-B9E4-932C22135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16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49A47-175C-4AA3-B9E4-932C22135B7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78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67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48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589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02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870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881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12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008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820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35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3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28C56-8C5B-4D5D-BC62-8B5C7723CEA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CEC2E-7A25-4DF1-9852-8666CAF21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352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Grammar Sweet Grammar…</a:t>
            </a:r>
            <a:br>
              <a:rPr lang="en-US" dirty="0" smtClean="0">
                <a:latin typeface="Blackadder ITC" pitchFamily="82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Reported Speech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04856" cy="1752600"/>
          </a:xfrm>
        </p:spPr>
        <p:txBody>
          <a:bodyPr/>
          <a:lstStyle/>
          <a:p>
            <a:r>
              <a:rPr lang="en-US" b="1" dirty="0" smtClean="0">
                <a:latin typeface="Gigi" pitchFamily="82" charset="0"/>
              </a:rPr>
              <a:t>                              It takes time to grow trees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943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3906323"/>
              </p:ext>
            </p:extLst>
          </p:nvPr>
        </p:nvGraphicFramePr>
        <p:xfrm>
          <a:off x="457200" y="1600200"/>
          <a:ext cx="82296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</a:t>
                      </a:r>
                      <a:r>
                        <a:rPr lang="en-US" baseline="0" dirty="0" smtClean="0"/>
                        <a:t> Speech (exact words)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exact meaning of what someone said</a:t>
                      </a:r>
                    </a:p>
                    <a:p>
                      <a:r>
                        <a:rPr lang="en-US" dirty="0" smtClean="0"/>
                        <a:t>                 Out-of-date</a:t>
                      </a:r>
                      <a:r>
                        <a:rPr lang="en-US" baseline="0" dirty="0" smtClean="0"/>
                        <a:t> reporting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Jenny: I’m going to see Barry this</a:t>
                      </a:r>
                      <a:r>
                        <a:rPr lang="en-US" baseline="0" dirty="0" smtClean="0"/>
                        <a:t> afternoon.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Jenny said she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was going </a:t>
                      </a:r>
                      <a:r>
                        <a:rPr lang="en-US" dirty="0" smtClean="0"/>
                        <a:t>to see Barry that afternoon. (‘backshift’)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Steve: I’ve got  a headache, Malcolm.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Steve said to/told Malcolm (that) he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had</a:t>
                      </a:r>
                      <a:r>
                        <a:rPr lang="en-US" dirty="0" smtClean="0"/>
                        <a:t> a headache.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Katia: I paid five pounds for the book.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said she paid/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had paid </a:t>
                      </a:r>
                      <a:r>
                        <a:rPr lang="en-US" dirty="0" smtClean="0"/>
                        <a:t>five pounds for the book.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Terry: I was walking to the bus stop.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 said he was walking/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had been walking </a:t>
                      </a:r>
                      <a:r>
                        <a:rPr lang="en-US" dirty="0" smtClean="0"/>
                        <a:t>to the bus stop.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Terry: I’ll return the videos tomorrow,</a:t>
                      </a:r>
                      <a:r>
                        <a:rPr lang="en-US" baseline="0" dirty="0" smtClean="0"/>
                        <a:t> Ben.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Terry told Ben that he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would return </a:t>
                      </a:r>
                      <a:r>
                        <a:rPr lang="en-US" dirty="0" smtClean="0"/>
                        <a:t>the videos the next day.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NB!</a:t>
                      </a:r>
                    </a:p>
                    <a:p>
                      <a:r>
                        <a:rPr lang="en-US" dirty="0" smtClean="0"/>
                        <a:t> Anne:</a:t>
                      </a:r>
                      <a:r>
                        <a:rPr lang="en-US" baseline="0" dirty="0" smtClean="0"/>
                        <a:t> Breakfast is ready.</a:t>
                      </a:r>
                    </a:p>
                    <a:p>
                      <a:r>
                        <a:rPr lang="en-US" baseline="0" dirty="0" smtClean="0"/>
                        <a:t>Teacher: Malta is an island.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Anne has said(that) breakfast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is </a:t>
                      </a:r>
                      <a:r>
                        <a:rPr lang="en-US" dirty="0" smtClean="0"/>
                        <a:t>ready.(the introductory verb is in the present)</a:t>
                      </a:r>
                    </a:p>
                    <a:p>
                      <a:r>
                        <a:rPr lang="en-US" dirty="0" smtClean="0"/>
                        <a:t>The teacher said Malta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is/was</a:t>
                      </a:r>
                      <a:r>
                        <a:rPr lang="en-US" dirty="0" smtClean="0"/>
                        <a:t> an island.(general truth)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16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Reported orders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593010"/>
              </p:ext>
            </p:extLst>
          </p:nvPr>
        </p:nvGraphicFramePr>
        <p:xfrm>
          <a:off x="899592" y="1458916"/>
          <a:ext cx="7704856" cy="4776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5296"/>
                <a:gridCol w="387956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order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Reported order</a:t>
                      </a:r>
                      <a:endParaRPr lang="ru-RU" dirty="0"/>
                    </a:p>
                  </a:txBody>
                  <a:tcPr/>
                </a:tc>
              </a:tr>
              <a:tr h="1275611">
                <a:tc>
                  <a:txBody>
                    <a:bodyPr/>
                    <a:lstStyle/>
                    <a:p>
                      <a:r>
                        <a:rPr lang="en-US" dirty="0" smtClean="0"/>
                        <a:t>Mum: Tidy up  your room , Felix.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Felix’s Mum</a:t>
                      </a:r>
                      <a:r>
                        <a:rPr lang="en-US" baseline="0" dirty="0" smtClean="0"/>
                        <a:t> told him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to tidy up </a:t>
                      </a:r>
                      <a:r>
                        <a:rPr lang="en-US" baseline="0" dirty="0" smtClean="0"/>
                        <a:t>his room.</a:t>
                      </a:r>
                      <a:endParaRPr lang="ru-RU" dirty="0"/>
                    </a:p>
                  </a:txBody>
                  <a:tcPr/>
                </a:tc>
              </a:tr>
              <a:tr h="1275611">
                <a:tc>
                  <a:txBody>
                    <a:bodyPr/>
                    <a:lstStyle/>
                    <a:p>
                      <a:r>
                        <a:rPr lang="en-US" dirty="0" smtClean="0"/>
                        <a:t>Teacher: Cease</a:t>
                      </a:r>
                      <a:r>
                        <a:rPr lang="en-US" baseline="0" dirty="0" smtClean="0"/>
                        <a:t> fire</a:t>
                      </a:r>
                      <a:r>
                        <a:rPr lang="en-US" dirty="0" smtClean="0"/>
                        <a:t>, Paul!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teacher ordered Paul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 cease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smtClean="0"/>
                        <a:t>fire.</a:t>
                      </a:r>
                      <a:endParaRPr lang="ru-RU" dirty="0"/>
                    </a:p>
                  </a:txBody>
                  <a:tcPr/>
                </a:tc>
              </a:tr>
              <a:tr h="1493960">
                <a:tc>
                  <a:txBody>
                    <a:bodyPr/>
                    <a:lstStyle/>
                    <a:p>
                      <a:r>
                        <a:rPr lang="en-US" dirty="0" smtClean="0"/>
                        <a:t>Granny: It’s too hot</a:t>
                      </a:r>
                      <a:r>
                        <a:rPr lang="en-US" baseline="0" dirty="0" smtClean="0"/>
                        <a:t> here. Don’t close the window.</a:t>
                      </a:r>
                    </a:p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Granny asked him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not to close </a:t>
                      </a:r>
                      <a:r>
                        <a:rPr lang="en-US" dirty="0" smtClean="0"/>
                        <a:t>the window as it was too hot there.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41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NB! Use : order or tell +</a:t>
                      </a:r>
                      <a:r>
                        <a:rPr lang="en-US" b="1" dirty="0" err="1" smtClean="0"/>
                        <a:t>sb</a:t>
                      </a:r>
                      <a:r>
                        <a:rPr lang="en-US" b="1" dirty="0" smtClean="0"/>
                        <a:t>+(not)+to</a:t>
                      </a:r>
                      <a:r>
                        <a:rPr lang="en-US" b="1" baseline="0" dirty="0" smtClean="0"/>
                        <a:t> infinitive</a:t>
                      </a:r>
                      <a:endParaRPr lang="ru-R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b="1" dirty="0" smtClean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97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Reported questions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758588"/>
              </p:ext>
            </p:extLst>
          </p:nvPr>
        </p:nvGraphicFramePr>
        <p:xfrm>
          <a:off x="1524000" y="1397000"/>
          <a:ext cx="6720408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6724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questions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Reported Questions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Wh</a:t>
                      </a:r>
                      <a:r>
                        <a:rPr lang="en-US" b="1" dirty="0" smtClean="0"/>
                        <a:t>-questions</a:t>
                      </a:r>
                    </a:p>
                    <a:p>
                      <a:r>
                        <a:rPr lang="en-US" dirty="0" smtClean="0"/>
                        <a:t>Katia: Where does Chris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live, John?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Katia asked(John) </a:t>
                      </a:r>
                      <a:r>
                        <a:rPr lang="en-US" b="1" dirty="0" smtClean="0"/>
                        <a:t>where</a:t>
                      </a:r>
                      <a:r>
                        <a:rPr lang="en-US" dirty="0" smtClean="0"/>
                        <a:t> Chris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lived</a:t>
                      </a:r>
                      <a:r>
                        <a:rPr lang="en-US" dirty="0" smtClean="0"/>
                        <a:t>.</a:t>
                      </a:r>
                    </a:p>
                    <a:p>
                      <a:r>
                        <a:rPr lang="en-US" dirty="0" smtClean="0"/>
                        <a:t>Katia</a:t>
                      </a:r>
                      <a:r>
                        <a:rPr lang="en-US" baseline="0" dirty="0" smtClean="0"/>
                        <a:t> wanted to know where Chris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lived.</a:t>
                      </a:r>
                      <a:r>
                        <a:rPr lang="en-US" baseline="0" dirty="0" smtClean="0"/>
                        <a:t>(We don’t know who Katia asked).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Yes/No questions</a:t>
                      </a:r>
                    </a:p>
                    <a:p>
                      <a:r>
                        <a:rPr lang="en-US" dirty="0" smtClean="0"/>
                        <a:t>Katia: Do you know where Chris live?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Katia wanted to know  </a:t>
                      </a:r>
                      <a:r>
                        <a:rPr lang="en-US" b="1" dirty="0" smtClean="0"/>
                        <a:t>if /whether </a:t>
                      </a:r>
                      <a:r>
                        <a:rPr lang="en-US" dirty="0" smtClean="0"/>
                        <a:t>we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knew</a:t>
                      </a:r>
                      <a:r>
                        <a:rPr lang="en-US" dirty="0" smtClean="0"/>
                        <a:t> where Chris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lived</a:t>
                      </a:r>
                      <a:r>
                        <a:rPr lang="en-US" dirty="0" smtClean="0"/>
                        <a:t>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Katia:</a:t>
                      </a:r>
                      <a:r>
                        <a:rPr lang="en-US" baseline="0" dirty="0" smtClean="0"/>
                        <a:t> Can you tell me when the next bus to Leeds is, please?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asked me </a:t>
                      </a:r>
                      <a:r>
                        <a:rPr lang="en-US" b="1" dirty="0" smtClean="0"/>
                        <a:t>when</a:t>
                      </a:r>
                      <a:r>
                        <a:rPr lang="en-US" dirty="0" smtClean="0"/>
                        <a:t> the next bus to Leeds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was.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b="1" i="1" dirty="0" smtClean="0"/>
                        <a:t>NB! </a:t>
                      </a:r>
                    </a:p>
                    <a:p>
                      <a:r>
                        <a:rPr lang="en-US" b="1" i="1" dirty="0" smtClean="0"/>
                        <a:t>In reported </a:t>
                      </a:r>
                      <a:r>
                        <a:rPr lang="en-US" sz="18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questions</a:t>
                      </a:r>
                      <a:r>
                        <a:rPr lang="en-US" b="1" i="1" dirty="0" smtClean="0"/>
                        <a:t> ,the verb is in the affirmative.</a:t>
                      </a:r>
                    </a:p>
                    <a:p>
                      <a:endParaRPr lang="en-US" b="1" i="1" dirty="0" smtClean="0"/>
                    </a:p>
                    <a:p>
                      <a:r>
                        <a:rPr lang="en-US" b="1" i="1" dirty="0" smtClean="0"/>
                        <a:t>The question</a:t>
                      </a:r>
                      <a:r>
                        <a:rPr lang="en-US" b="1" i="1" baseline="0" dirty="0" smtClean="0"/>
                        <a:t> mark, please, well, </a:t>
                      </a:r>
                      <a:r>
                        <a:rPr lang="en-US" b="1" i="1" baseline="0" dirty="0" err="1" smtClean="0"/>
                        <a:t>oh,etc</a:t>
                      </a:r>
                      <a:r>
                        <a:rPr lang="en-US" b="1" i="1" baseline="0" dirty="0" smtClean="0"/>
                        <a:t>. are omitted.</a:t>
                      </a:r>
                      <a:endParaRPr lang="en-US" b="1" i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065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Reported Commands, Requests, Suggestions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988970"/>
              </p:ext>
            </p:extLst>
          </p:nvPr>
        </p:nvGraphicFramePr>
        <p:xfrm>
          <a:off x="971601" y="1700807"/>
          <a:ext cx="7632846" cy="5022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3"/>
                <a:gridCol w="2592288"/>
                <a:gridCol w="3024335"/>
              </a:tblGrid>
              <a:tr h="531301"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Introductory verb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 speech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Reported speech</a:t>
                      </a:r>
                      <a:endParaRPr lang="ru-RU" dirty="0"/>
                    </a:p>
                  </a:txBody>
                  <a:tcPr/>
                </a:tc>
              </a:tr>
              <a:tr h="1287063">
                <a:tc>
                  <a:txBody>
                    <a:bodyPr/>
                    <a:lstStyle/>
                    <a:p>
                      <a:r>
                        <a:rPr lang="en-US" sz="2800" b="1" u="sng" baseline="-25000" dirty="0" err="1" smtClean="0"/>
                        <a:t>verb+to</a:t>
                      </a:r>
                      <a:r>
                        <a:rPr lang="en-US" sz="2800" b="1" u="sng" baseline="-25000" dirty="0" smtClean="0"/>
                        <a:t> infinitive</a:t>
                      </a:r>
                    </a:p>
                    <a:p>
                      <a:r>
                        <a:rPr lang="en-US" sz="2800" b="1" baseline="-25000" dirty="0" smtClean="0"/>
                        <a:t>agree</a:t>
                      </a:r>
                    </a:p>
                    <a:p>
                      <a:r>
                        <a:rPr lang="en-US" sz="2800" b="1" baseline="-25000" dirty="0" smtClean="0"/>
                        <a:t>claim</a:t>
                      </a:r>
                    </a:p>
                    <a:p>
                      <a:endParaRPr lang="en-US" sz="2800" b="1" baseline="-25000" dirty="0" smtClean="0"/>
                    </a:p>
                    <a:p>
                      <a:r>
                        <a:rPr lang="en-US" sz="2800" b="1" baseline="-25000" dirty="0" smtClean="0"/>
                        <a:t>demand</a:t>
                      </a:r>
                    </a:p>
                    <a:p>
                      <a:r>
                        <a:rPr lang="en-US" sz="2800" b="1" baseline="-25000" dirty="0" smtClean="0"/>
                        <a:t>promise</a:t>
                      </a:r>
                    </a:p>
                    <a:p>
                      <a:r>
                        <a:rPr lang="en-US" sz="2800" b="1" baseline="-25000" dirty="0" smtClean="0"/>
                        <a:t>refuse</a:t>
                      </a:r>
                      <a:endParaRPr lang="ru-RU" sz="28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I’ll send you the CD.</a:t>
                      </a:r>
                    </a:p>
                    <a:p>
                      <a:r>
                        <a:rPr lang="en-US" dirty="0" smtClean="0"/>
                        <a:t>I’m working on a project.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I want to be served immediately.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He </a:t>
                      </a:r>
                      <a:r>
                        <a:rPr lang="en-US" b="1" dirty="0" smtClean="0"/>
                        <a:t>agreed</a:t>
                      </a:r>
                      <a:r>
                        <a:rPr lang="en-US" dirty="0" smtClean="0"/>
                        <a:t> to send me the CD.</a:t>
                      </a:r>
                    </a:p>
                    <a:p>
                      <a:r>
                        <a:rPr lang="en-US" dirty="0" smtClean="0"/>
                        <a:t>He </a:t>
                      </a:r>
                      <a:r>
                        <a:rPr lang="en-US" b="1" dirty="0" smtClean="0"/>
                        <a:t>claimed</a:t>
                      </a:r>
                      <a:r>
                        <a:rPr lang="en-US" dirty="0" smtClean="0"/>
                        <a:t> to be working on a project.</a:t>
                      </a:r>
                    </a:p>
                    <a:p>
                      <a:r>
                        <a:rPr lang="en-US" dirty="0" smtClean="0"/>
                        <a:t>He </a:t>
                      </a:r>
                      <a:r>
                        <a:rPr lang="en-US" b="1" dirty="0" smtClean="0"/>
                        <a:t>demanded</a:t>
                      </a:r>
                      <a:r>
                        <a:rPr lang="en-US" dirty="0" smtClean="0"/>
                        <a:t> to be served immediately.</a:t>
                      </a:r>
                      <a:endParaRPr lang="ru-RU" dirty="0"/>
                    </a:p>
                  </a:txBody>
                  <a:tcPr/>
                </a:tc>
              </a:tr>
              <a:tr h="1287063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verb +object</a:t>
                      </a:r>
                      <a:r>
                        <a:rPr lang="en-US" b="1" u="sng" baseline="0" dirty="0" smtClean="0"/>
                        <a:t> </a:t>
                      </a:r>
                      <a:r>
                        <a:rPr lang="en-US" b="1" u="sng" dirty="0" smtClean="0"/>
                        <a:t>+to infinitive</a:t>
                      </a:r>
                    </a:p>
                    <a:p>
                      <a:r>
                        <a:rPr lang="en-US" b="1" dirty="0" smtClean="0"/>
                        <a:t>beg</a:t>
                      </a:r>
                    </a:p>
                    <a:p>
                      <a:endParaRPr lang="en-US" b="1" dirty="0" smtClean="0"/>
                    </a:p>
                    <a:p>
                      <a:r>
                        <a:rPr lang="en-US" b="1" dirty="0" smtClean="0"/>
                        <a:t>remind</a:t>
                      </a:r>
                    </a:p>
                    <a:p>
                      <a:r>
                        <a:rPr lang="en-US" b="1" dirty="0" smtClean="0"/>
                        <a:t>advise</a:t>
                      </a:r>
                    </a:p>
                    <a:p>
                      <a:r>
                        <a:rPr lang="en-US" b="1" dirty="0" smtClean="0"/>
                        <a:t>invite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Please, you have to do something.</a:t>
                      </a:r>
                    </a:p>
                    <a:p>
                      <a:r>
                        <a:rPr lang="en-US" dirty="0" smtClean="0"/>
                        <a:t>Don’t forget to lock the door.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He </a:t>
                      </a:r>
                      <a:r>
                        <a:rPr lang="en-US" b="1" dirty="0" smtClean="0"/>
                        <a:t>begged</a:t>
                      </a:r>
                      <a:r>
                        <a:rPr lang="en-US" dirty="0" smtClean="0"/>
                        <a:t> me to do something.</a:t>
                      </a:r>
                    </a:p>
                    <a:p>
                      <a:r>
                        <a:rPr lang="en-US" dirty="0" smtClean="0"/>
                        <a:t>He </a:t>
                      </a:r>
                      <a:r>
                        <a:rPr lang="en-US" b="1" dirty="0" smtClean="0"/>
                        <a:t>reminded</a:t>
                      </a:r>
                      <a:r>
                        <a:rPr lang="en-US" dirty="0" smtClean="0"/>
                        <a:t> me to</a:t>
                      </a:r>
                      <a:r>
                        <a:rPr lang="en-US" baseline="0" dirty="0" smtClean="0"/>
                        <a:t> lock the door.</a:t>
                      </a:r>
                      <a:endParaRPr lang="ru-RU" dirty="0"/>
                    </a:p>
                  </a:txBody>
                  <a:tcPr/>
                </a:tc>
              </a:tr>
              <a:tr h="3966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87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Reported Commands, Requests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Suggestions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918389"/>
              </p:ext>
            </p:extLst>
          </p:nvPr>
        </p:nvGraphicFramePr>
        <p:xfrm>
          <a:off x="1043607" y="1397000"/>
          <a:ext cx="7632849" cy="4484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283"/>
                <a:gridCol w="2544283"/>
                <a:gridCol w="2544283"/>
              </a:tblGrid>
              <a:tr h="735856"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Introductory verb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 speech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Reported speech</a:t>
                      </a:r>
                      <a:endParaRPr lang="ru-RU" dirty="0"/>
                    </a:p>
                  </a:txBody>
                  <a:tcPr/>
                </a:tc>
              </a:tr>
              <a:tr h="161343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verb + </a:t>
                      </a:r>
                      <a:r>
                        <a:rPr lang="en-US" b="1" dirty="0" err="1" smtClean="0"/>
                        <a:t>ing</a:t>
                      </a:r>
                      <a:endParaRPr lang="en-US" b="1" dirty="0" smtClean="0"/>
                    </a:p>
                    <a:p>
                      <a:r>
                        <a:rPr lang="en-US" dirty="0" smtClean="0"/>
                        <a:t>accuse </a:t>
                      </a:r>
                      <a:r>
                        <a:rPr lang="en-US" dirty="0" err="1" smtClean="0"/>
                        <a:t>sb</a:t>
                      </a:r>
                      <a:r>
                        <a:rPr lang="en-US" dirty="0" smtClean="0"/>
                        <a:t> of</a:t>
                      </a:r>
                    </a:p>
                    <a:p>
                      <a:r>
                        <a:rPr lang="en-US" dirty="0" smtClean="0"/>
                        <a:t>boast about/of</a:t>
                      </a:r>
                    </a:p>
                    <a:p>
                      <a:r>
                        <a:rPr lang="en-US" dirty="0" smtClean="0"/>
                        <a:t>suggest</a:t>
                      </a:r>
                    </a:p>
                    <a:p>
                      <a:r>
                        <a:rPr lang="en-US" dirty="0" smtClean="0"/>
                        <a:t>insist on</a:t>
                      </a:r>
                    </a:p>
                    <a:p>
                      <a:r>
                        <a:rPr lang="en-US" dirty="0" smtClean="0"/>
                        <a:t>deny</a:t>
                      </a:r>
                    </a:p>
                    <a:p>
                      <a:r>
                        <a:rPr lang="en-US" dirty="0" smtClean="0"/>
                        <a:t>admit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She told Mary my secret.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I’m an excellent singer.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Let’s go for a bike ride.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accused</a:t>
                      </a:r>
                      <a:r>
                        <a:rPr lang="en-US" dirty="0" smtClean="0"/>
                        <a:t> her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of </a:t>
                      </a:r>
                      <a:r>
                        <a:rPr lang="en-US" dirty="0" smtClean="0"/>
                        <a:t>telling her  secret to Mary.</a:t>
                      </a:r>
                    </a:p>
                    <a:p>
                      <a:r>
                        <a:rPr lang="en-US" dirty="0" smtClean="0"/>
                        <a:t>He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boasted of </a:t>
                      </a:r>
                      <a:r>
                        <a:rPr lang="en-US" dirty="0" smtClean="0"/>
                        <a:t>being an excellent singer.</a:t>
                      </a:r>
                    </a:p>
                    <a:p>
                      <a:r>
                        <a:rPr lang="en-US" dirty="0" smtClean="0"/>
                        <a:t>He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suggested</a:t>
                      </a:r>
                      <a:r>
                        <a:rPr lang="en-US" dirty="0" smtClean="0"/>
                        <a:t> going for a bike ride.</a:t>
                      </a:r>
                      <a:endParaRPr lang="ru-RU" dirty="0"/>
                    </a:p>
                  </a:txBody>
                  <a:tcPr/>
                </a:tc>
              </a:tr>
              <a:tr h="1613437"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b="1" dirty="0" smtClean="0"/>
                        <a:t>verb+ that clause</a:t>
                      </a:r>
                    </a:p>
                    <a:p>
                      <a:r>
                        <a:rPr lang="en-US" b="0" dirty="0" smtClean="0"/>
                        <a:t>inform </a:t>
                      </a:r>
                      <a:r>
                        <a:rPr lang="en-US" b="0" dirty="0" err="1" smtClean="0"/>
                        <a:t>sb</a:t>
                      </a:r>
                      <a:endParaRPr lang="en-US" b="0" dirty="0" smtClean="0"/>
                    </a:p>
                    <a:p>
                      <a:r>
                        <a:rPr lang="en-US" b="0" dirty="0" smtClean="0"/>
                        <a:t>explain</a:t>
                      </a:r>
                    </a:p>
                    <a:p>
                      <a:r>
                        <a:rPr lang="en-US" b="0" dirty="0" smtClean="0"/>
                        <a:t>suggest</a:t>
                      </a:r>
                    </a:p>
                    <a:p>
                      <a:endParaRPr lang="en-US" b="0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 flight has been delayed.</a:t>
                      </a:r>
                      <a:endParaRPr lang="ru-RU" dirty="0" smtClean="0"/>
                    </a:p>
                    <a:p>
                      <a:r>
                        <a:rPr lang="en-US" dirty="0" smtClean="0"/>
                        <a:t>I was too tired.</a:t>
                      </a:r>
                    </a:p>
                    <a:p>
                      <a:r>
                        <a:rPr lang="en-US" dirty="0" smtClean="0"/>
                        <a:t>Let’s buy</a:t>
                      </a:r>
                      <a:r>
                        <a:rPr lang="en-US" baseline="0" dirty="0" smtClean="0"/>
                        <a:t> a drink.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informed us </a:t>
                      </a:r>
                      <a:r>
                        <a:rPr lang="en-US" dirty="0" smtClean="0"/>
                        <a:t>that the flight had been delayed.</a:t>
                      </a:r>
                    </a:p>
                    <a:p>
                      <a:r>
                        <a:rPr lang="en-US" dirty="0" smtClean="0"/>
                        <a:t>He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explained</a:t>
                      </a:r>
                      <a:r>
                        <a:rPr lang="en-US" baseline="0" dirty="0" smtClean="0"/>
                        <a:t> that he had been too tired.</a:t>
                      </a:r>
                    </a:p>
                    <a:p>
                      <a:r>
                        <a:rPr lang="en-US" baseline="0" dirty="0" smtClean="0"/>
                        <a:t>She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suggested</a:t>
                      </a:r>
                      <a:r>
                        <a:rPr lang="en-US" baseline="0" dirty="0" smtClean="0"/>
                        <a:t> that we (should) buy a drink.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280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 the sentences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058266"/>
              </p:ext>
            </p:extLst>
          </p:nvPr>
        </p:nvGraphicFramePr>
        <p:xfrm>
          <a:off x="827584" y="1340768"/>
          <a:ext cx="7656512" cy="4464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8256"/>
                <a:gridCol w="3828256"/>
              </a:tblGrid>
              <a:tr h="605639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r>
                        <a:rPr lang="en-US" dirty="0" smtClean="0"/>
                        <a:t>Paul said me to call the police.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5639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.Anne told she felt tired.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4535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r>
                        <a:rPr lang="en-US" dirty="0" smtClean="0"/>
                        <a:t>.Marissa told to Kevin to be careful.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5639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r>
                        <a:rPr lang="en-US" dirty="0" smtClean="0"/>
                        <a:t>.He</a:t>
                      </a:r>
                      <a:r>
                        <a:rPr lang="en-US" baseline="0" dirty="0" smtClean="0"/>
                        <a:t> said me the story.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4644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.Ben wanted to know from where we had bought the flowers.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7586">
                <a:tc>
                  <a:txBody>
                    <a:bodyPr/>
                    <a:lstStyle/>
                    <a:p>
                      <a:r>
                        <a:rPr lang="ru-RU" smtClean="0"/>
                        <a:t>6.</a:t>
                      </a:r>
                      <a:r>
                        <a:rPr lang="en-US" smtClean="0"/>
                        <a:t>She </a:t>
                      </a:r>
                      <a:r>
                        <a:rPr lang="en-US" dirty="0" smtClean="0"/>
                        <a:t>asked what time did the train leave?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63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663</Words>
  <Application>Microsoft Office PowerPoint</Application>
  <PresentationFormat>Экран (4:3)</PresentationFormat>
  <Paragraphs>119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Blackadder ITC</vt:lpstr>
      <vt:lpstr>Calibri</vt:lpstr>
      <vt:lpstr>Gigi</vt:lpstr>
      <vt:lpstr>Times New Roman</vt:lpstr>
      <vt:lpstr>Тема Office</vt:lpstr>
      <vt:lpstr>Grammar Sweet Grammar… Reported Speech</vt:lpstr>
      <vt:lpstr>Statements</vt:lpstr>
      <vt:lpstr>Reported orders</vt:lpstr>
      <vt:lpstr>Reported questions</vt:lpstr>
      <vt:lpstr>Reported Commands, Requests, Suggestions</vt:lpstr>
      <vt:lpstr>Reported Commands, Requests, Suggestions</vt:lpstr>
      <vt:lpstr>Correct the sentences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Reported Speech</dc:title>
  <dc:creator>Mara</dc:creator>
  <cp:lastModifiedBy>Маргарита А. Забашта</cp:lastModifiedBy>
  <cp:revision>21</cp:revision>
  <dcterms:created xsi:type="dcterms:W3CDTF">2015-03-02T17:37:38Z</dcterms:created>
  <dcterms:modified xsi:type="dcterms:W3CDTF">2016-03-28T05:31:52Z</dcterms:modified>
</cp:coreProperties>
</file>