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5" r:id="rId4"/>
    <p:sldId id="269" r:id="rId5"/>
    <p:sldId id="271" r:id="rId6"/>
    <p:sldId id="258" r:id="rId7"/>
    <p:sldId id="259" r:id="rId8"/>
    <p:sldId id="260" r:id="rId9"/>
    <p:sldId id="261" r:id="rId10"/>
    <p:sldId id="262" r:id="rId11"/>
    <p:sldId id="263" r:id="rId12"/>
    <p:sldId id="264" r:id="rId13"/>
    <p:sldId id="265" r:id="rId14"/>
    <p:sldId id="266" r:id="rId15"/>
    <p:sldId id="267" r:id="rId16"/>
    <p:sldId id="268"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8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25.11.2019</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25.11.2019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25.11.2019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25.11.2019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25.11.2019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25.11.2019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25.11.2019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25.11.2019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25.11.2019</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25.11.2019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25.11.2019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25.11.2019</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consultantplus://offline/ref=FDB74AABA131B20BAAC1913B13205A8BA86CED65700055109D689B4F4E142894098DE975F7045B0ELCO"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1538" y="359898"/>
            <a:ext cx="7767662" cy="2926226"/>
          </a:xfrm>
        </p:spPr>
        <p:txBody>
          <a:bodyPr/>
          <a:lstStyle/>
          <a:p>
            <a:r>
              <a:rPr lang="ru-RU" dirty="0" smtClean="0"/>
              <a:t>Родительское собрание в 5 классе</a:t>
            </a:r>
            <a:endParaRPr lang="ru-RU" dirty="0"/>
          </a:p>
        </p:txBody>
      </p:sp>
      <p:sp>
        <p:nvSpPr>
          <p:cNvPr id="3" name="Подзаголовок 2"/>
          <p:cNvSpPr>
            <a:spLocks noGrp="1"/>
          </p:cNvSpPr>
          <p:nvPr>
            <p:ph type="subTitle" idx="1"/>
          </p:nvPr>
        </p:nvSpPr>
        <p:spPr>
          <a:xfrm>
            <a:off x="1432560" y="3643314"/>
            <a:ext cx="7406640" cy="2143140"/>
          </a:xfrm>
        </p:spPr>
        <p:txBody>
          <a:bodyPr>
            <a:noAutofit/>
          </a:bodyPr>
          <a:lstStyle/>
          <a:p>
            <a:r>
              <a:rPr lang="ru-RU" sz="5400" dirty="0" smtClean="0">
                <a:solidFill>
                  <a:srgbClr val="FF0000"/>
                </a:solidFill>
              </a:rPr>
              <a:t>Права и обязанности обучающихся и их родителей</a:t>
            </a:r>
            <a:endParaRPr lang="ru-RU" sz="54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0"/>
            <a:ext cx="7498080" cy="500042"/>
          </a:xfrm>
        </p:spPr>
        <p:txBody>
          <a:bodyPr>
            <a:normAutofit fontScale="90000"/>
          </a:bodyPr>
          <a:lstStyle/>
          <a:p>
            <a:endParaRPr lang="ru-RU" dirty="0"/>
          </a:p>
        </p:txBody>
      </p:sp>
      <p:sp>
        <p:nvSpPr>
          <p:cNvPr id="3" name="Содержимое 2"/>
          <p:cNvSpPr>
            <a:spLocks noGrp="1"/>
          </p:cNvSpPr>
          <p:nvPr>
            <p:ph idx="1"/>
          </p:nvPr>
        </p:nvSpPr>
        <p:spPr>
          <a:xfrm>
            <a:off x="1000100" y="500042"/>
            <a:ext cx="8143900" cy="6215106"/>
          </a:xfrm>
        </p:spPr>
        <p:txBody>
          <a:bodyPr>
            <a:normAutofit fontScale="70000" lnSpcReduction="20000"/>
          </a:bodyPr>
          <a:lstStyle/>
          <a:p>
            <a:r>
              <a:rPr lang="ru-RU" dirty="0" smtClean="0"/>
              <a:t>10. Организация, незамедлительно обязана проинформировать об отчислении несовершеннолетнего обучающегося в качестве меры дисциплинарного взыскания орган местного самоуправления, осуществляющий управление в сфере образования. Орган местного самоуправления, осуществляющий управление в сфере образования, и родители (законные представители) несовершеннолетнего обучающегося, отчисленного из организации, не позднее чем в месячный срок принимают меры, обеспечивающие получение несовершеннолетним обучающимся общего образования.</a:t>
            </a:r>
          </a:p>
          <a:p>
            <a:r>
              <a:rPr lang="ru-RU" dirty="0" smtClean="0"/>
              <a:t>11. Обучающийся, родители (законные представители) несовершеннолетнего обучающегося вправе обжаловать в комиссию по урегулированию споров между участниками образовательных отношений меры дисциплинарного взыскания и их применение к обучающемуся.</a:t>
            </a:r>
          </a:p>
          <a:p>
            <a:r>
              <a:rPr lang="ru-RU" dirty="0" smtClean="0"/>
              <a:t>12. </a:t>
            </a:r>
            <a:r>
              <a:rPr lang="ru-RU" dirty="0" smtClean="0"/>
              <a:t>Порядок применения </a:t>
            </a:r>
            <a:r>
              <a:rPr lang="ru-RU" dirty="0" smtClean="0"/>
              <a:t>к обучающимся и снятия с обучающихся мер дисциплинарного взыскания устанавливается федеральным органом исполнительной власти, осуществляющим функции по выработке государственной политики и нормативно-правовому регулированию в сфере образования.</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0100" y="142852"/>
            <a:ext cx="7933588" cy="1143008"/>
          </a:xfrm>
        </p:spPr>
        <p:txBody>
          <a:bodyPr>
            <a:normAutofit fontScale="90000"/>
          </a:bodyPr>
          <a:lstStyle/>
          <a:p>
            <a:r>
              <a:rPr lang="ru-RU" sz="2800" dirty="0" smtClean="0"/>
              <a:t>Статья 44. Права, обязанности и ответственность в сфере образования родителей (законных представителей) несовершеннолетних обучающихся</a:t>
            </a:r>
            <a:br>
              <a:rPr lang="ru-RU" sz="2800" dirty="0" smtClean="0"/>
            </a:br>
            <a:endParaRPr lang="ru-RU" sz="2800" dirty="0"/>
          </a:p>
        </p:txBody>
      </p:sp>
      <p:sp>
        <p:nvSpPr>
          <p:cNvPr id="3" name="Содержимое 2"/>
          <p:cNvSpPr>
            <a:spLocks noGrp="1"/>
          </p:cNvSpPr>
          <p:nvPr>
            <p:ph idx="1"/>
          </p:nvPr>
        </p:nvSpPr>
        <p:spPr>
          <a:xfrm>
            <a:off x="1000100" y="1214422"/>
            <a:ext cx="7933588" cy="5429288"/>
          </a:xfrm>
        </p:spPr>
        <p:txBody>
          <a:bodyPr>
            <a:normAutofit fontScale="77500" lnSpcReduction="20000"/>
          </a:bodyPr>
          <a:lstStyle/>
          <a:p>
            <a:r>
              <a:rPr lang="ru-RU" dirty="0" smtClean="0"/>
              <a:t>1. Родители </a:t>
            </a:r>
            <a:r>
              <a:rPr lang="ru-RU" dirty="0" smtClean="0">
                <a:hlinkClick r:id="rId2" tooltip="Справочная информация: &quot;Законные представители&quot; (Материал подготовлен специалистами КонсультантПлюс){КонсультантПлюс}"/>
              </a:rPr>
              <a:t>(законные представители)</a:t>
            </a:r>
            <a:r>
              <a:rPr lang="ru-RU" dirty="0" smtClean="0"/>
              <a:t> несовершеннолетних обучающихся имеют преимущественное право на обучение и воспитание детей перед всеми другими лицами. Они обязаны заложить основы физического, нравственного и интеллектуального развития личности ребенка.</a:t>
            </a:r>
          </a:p>
          <a:p>
            <a:r>
              <a:rPr lang="ru-RU" dirty="0" smtClean="0"/>
              <a:t>2. Органы государственной власти и органы местного самоуправления, образовательные организации оказывают помощь родителям (законным представителям) несовершеннолетних обучающихся в воспитании детей, охране и укреплении их физического и психического здоровья, развитии индивидуальных способностей и необходимой коррекции нарушений их развития.</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0"/>
            <a:ext cx="7498080" cy="357166"/>
          </a:xfrm>
        </p:spPr>
        <p:txBody>
          <a:bodyPr>
            <a:normAutofit fontScale="90000"/>
          </a:bodyPr>
          <a:lstStyle/>
          <a:p>
            <a:endParaRPr lang="ru-RU" dirty="0"/>
          </a:p>
        </p:txBody>
      </p:sp>
      <p:sp>
        <p:nvSpPr>
          <p:cNvPr id="3" name="Содержимое 2"/>
          <p:cNvSpPr>
            <a:spLocks noGrp="1"/>
          </p:cNvSpPr>
          <p:nvPr>
            <p:ph idx="1"/>
          </p:nvPr>
        </p:nvSpPr>
        <p:spPr>
          <a:xfrm>
            <a:off x="1071538" y="357166"/>
            <a:ext cx="7862150" cy="6357982"/>
          </a:xfrm>
        </p:spPr>
        <p:txBody>
          <a:bodyPr>
            <a:noAutofit/>
          </a:bodyPr>
          <a:lstStyle/>
          <a:p>
            <a:pPr>
              <a:buNone/>
            </a:pPr>
            <a:r>
              <a:rPr lang="ru-RU" sz="2400" dirty="0" smtClean="0"/>
              <a:t>3. Родители (законные представители) несовершеннолетних обучающихся имеют право:</a:t>
            </a:r>
          </a:p>
          <a:p>
            <a:pPr>
              <a:buNone/>
            </a:pPr>
            <a:r>
              <a:rPr lang="ru-RU" sz="2400" dirty="0" smtClean="0"/>
              <a:t>1) выбирать формы получения образования и формы обучения, языки образования, факультативные и элективные учебные предметы, курсы из перечня, предлагаемого организацией;</a:t>
            </a:r>
          </a:p>
          <a:p>
            <a:pPr>
              <a:buNone/>
            </a:pPr>
            <a:r>
              <a:rPr lang="ru-RU" sz="2400" dirty="0" smtClean="0"/>
              <a:t>2) дать ребенку дошкольное, начальное общее, основное общее, среднее общее образование в семье. Ребенок, получающий образование в семье, по решению его родителей (законных представителей) с учетом его мнения на любом этапе обучения вправе продолжить образование в образовательной организации;</a:t>
            </a:r>
          </a:p>
          <a:p>
            <a:pPr>
              <a:buNone/>
            </a:pPr>
            <a:r>
              <a:rPr lang="ru-RU" sz="2400" dirty="0" smtClean="0"/>
              <a:t>3) знакомиться с уставом, лицензией, со свидетельством о государственной аккредитации, с учебно-программной документацией и другими документами, регламентирующими организацию и осуществление образовательной деятельности;</a:t>
            </a:r>
          </a:p>
          <a:p>
            <a:pPr>
              <a:buNone/>
            </a:pPr>
            <a:endParaRPr lang="ru-RU"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153966"/>
          </a:xfrm>
        </p:spPr>
        <p:txBody>
          <a:bodyPr>
            <a:normAutofit fontScale="90000"/>
          </a:bodyPr>
          <a:lstStyle/>
          <a:p>
            <a:endParaRPr lang="ru-RU" dirty="0"/>
          </a:p>
        </p:txBody>
      </p:sp>
      <p:sp>
        <p:nvSpPr>
          <p:cNvPr id="3" name="Содержимое 2"/>
          <p:cNvSpPr>
            <a:spLocks noGrp="1"/>
          </p:cNvSpPr>
          <p:nvPr>
            <p:ph idx="1"/>
          </p:nvPr>
        </p:nvSpPr>
        <p:spPr>
          <a:xfrm>
            <a:off x="1071538" y="428604"/>
            <a:ext cx="7862150" cy="6286544"/>
          </a:xfrm>
        </p:spPr>
        <p:txBody>
          <a:bodyPr>
            <a:normAutofit fontScale="85000" lnSpcReduction="10000"/>
          </a:bodyPr>
          <a:lstStyle/>
          <a:p>
            <a:pPr>
              <a:buNone/>
            </a:pPr>
            <a:r>
              <a:rPr lang="ru-RU" dirty="0" smtClean="0"/>
              <a:t>4) знакомиться с содержанием образования, используемыми методами обучения и воспитания, образовательными технологиями, а также с оценками успеваемости своих детей;</a:t>
            </a:r>
          </a:p>
          <a:p>
            <a:pPr>
              <a:buNone/>
            </a:pPr>
            <a:r>
              <a:rPr lang="ru-RU" dirty="0" smtClean="0"/>
              <a:t>5) защищать права и законные интересы обучающихся;</a:t>
            </a:r>
          </a:p>
          <a:p>
            <a:pPr>
              <a:buNone/>
            </a:pPr>
            <a:r>
              <a:rPr lang="ru-RU" dirty="0" smtClean="0"/>
              <a:t>6) получать информацию о всех видах планируемых обследований (психологических, психолого-педагогических) обучающихся, давать согласие на проведение таких обследований или участие в таких обследованиях, отказаться от их проведения или участия в них, получать информацию о результатах проведенных обследований обучающихся;</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153966"/>
          </a:xfrm>
        </p:spPr>
        <p:txBody>
          <a:bodyPr>
            <a:normAutofit fontScale="90000"/>
          </a:bodyPr>
          <a:lstStyle/>
          <a:p>
            <a:endParaRPr lang="ru-RU" dirty="0"/>
          </a:p>
        </p:txBody>
      </p:sp>
      <p:sp>
        <p:nvSpPr>
          <p:cNvPr id="3" name="Содержимое 2"/>
          <p:cNvSpPr>
            <a:spLocks noGrp="1"/>
          </p:cNvSpPr>
          <p:nvPr>
            <p:ph idx="1"/>
          </p:nvPr>
        </p:nvSpPr>
        <p:spPr>
          <a:xfrm>
            <a:off x="1071538" y="428604"/>
            <a:ext cx="7862150" cy="6286544"/>
          </a:xfrm>
        </p:spPr>
        <p:txBody>
          <a:bodyPr>
            <a:normAutofit fontScale="92500"/>
          </a:bodyPr>
          <a:lstStyle/>
          <a:p>
            <a:pPr>
              <a:buNone/>
            </a:pPr>
            <a:r>
              <a:rPr lang="ru-RU" dirty="0" smtClean="0"/>
              <a:t>7) принимать участие в управлении организацией, осуществляющей образовательную деятельность, в форме, определяемой уставом этой организации;</a:t>
            </a:r>
          </a:p>
          <a:p>
            <a:pPr>
              <a:buNone/>
            </a:pPr>
            <a:r>
              <a:rPr lang="ru-RU" dirty="0" smtClean="0"/>
              <a:t>8) присутствовать при обследовании детей </a:t>
            </a:r>
            <a:r>
              <a:rPr lang="ru-RU" dirty="0" err="1" smtClean="0"/>
              <a:t>психолого-медико-педагогической</a:t>
            </a:r>
            <a:r>
              <a:rPr lang="ru-RU" dirty="0" smtClean="0"/>
              <a:t> комиссией, обсуждении результатов обследования и рекомендаций, полученных по результатам обследования, высказывать свое мнение относительно предлагаемых условий для организации обучения и воспитания детей.</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274638"/>
            <a:ext cx="7862150" cy="1011222"/>
          </a:xfrm>
        </p:spPr>
        <p:txBody>
          <a:bodyPr>
            <a:normAutofit fontScale="90000"/>
          </a:bodyPr>
          <a:lstStyle/>
          <a:p>
            <a:r>
              <a:rPr lang="ru-RU" sz="2700" dirty="0" smtClean="0"/>
              <a:t>4. Родители (законные представители) несовершеннолетних обучающихся обязаны:</a:t>
            </a:r>
            <a:r>
              <a:rPr lang="ru-RU" dirty="0" smtClean="0"/>
              <a:t/>
            </a:r>
            <a:br>
              <a:rPr lang="ru-RU" dirty="0" smtClean="0"/>
            </a:br>
            <a:endParaRPr lang="ru-RU" dirty="0"/>
          </a:p>
        </p:txBody>
      </p:sp>
      <p:sp>
        <p:nvSpPr>
          <p:cNvPr id="3" name="Содержимое 2"/>
          <p:cNvSpPr>
            <a:spLocks noGrp="1"/>
          </p:cNvSpPr>
          <p:nvPr>
            <p:ph idx="1"/>
          </p:nvPr>
        </p:nvSpPr>
        <p:spPr>
          <a:xfrm>
            <a:off x="1000100" y="857232"/>
            <a:ext cx="7933588" cy="5786478"/>
          </a:xfrm>
        </p:spPr>
        <p:txBody>
          <a:bodyPr>
            <a:normAutofit fontScale="85000" lnSpcReduction="20000"/>
          </a:bodyPr>
          <a:lstStyle/>
          <a:p>
            <a:pPr>
              <a:buNone/>
            </a:pPr>
            <a:r>
              <a:rPr lang="ru-RU" dirty="0" smtClean="0"/>
              <a:t>1) обеспечить получение детьми общего образования;</a:t>
            </a:r>
          </a:p>
          <a:p>
            <a:pPr>
              <a:buNone/>
            </a:pPr>
            <a:r>
              <a:rPr lang="ru-RU" dirty="0" smtClean="0"/>
              <a:t>2) соблюдать правила внутреннего распорядка организации, осуществляющей образовательную деятельность, требования локальных нормативных актов, которые устанавливают режим занятий обучающихся, порядок регламентации образовательных отношений между образовательной организацией и обучающимися и (или) их родителями (законными представителями) и оформления возникновения, приостановления и прекращения этих отношений;</a:t>
            </a:r>
          </a:p>
          <a:p>
            <a:pPr>
              <a:buNone/>
            </a:pPr>
            <a:r>
              <a:rPr lang="ru-RU" dirty="0" smtClean="0"/>
              <a:t>3) уважать честь и достоинство обучающихся и работников организации, осуществляющей образовательную деятельность.</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725470"/>
          </a:xfrm>
        </p:spPr>
        <p:txBody>
          <a:bodyPr>
            <a:normAutofit fontScale="90000"/>
          </a:bodyPr>
          <a:lstStyle/>
          <a:p>
            <a:endParaRPr lang="ru-RU" dirty="0"/>
          </a:p>
        </p:txBody>
      </p:sp>
      <p:sp>
        <p:nvSpPr>
          <p:cNvPr id="3" name="Содержимое 2"/>
          <p:cNvSpPr>
            <a:spLocks noGrp="1"/>
          </p:cNvSpPr>
          <p:nvPr>
            <p:ph idx="1"/>
          </p:nvPr>
        </p:nvSpPr>
        <p:spPr>
          <a:xfrm>
            <a:off x="1071538" y="1071546"/>
            <a:ext cx="7862150" cy="5572164"/>
          </a:xfrm>
        </p:spPr>
        <p:txBody>
          <a:bodyPr>
            <a:normAutofit fontScale="85000" lnSpcReduction="10000"/>
          </a:bodyPr>
          <a:lstStyle/>
          <a:p>
            <a:pPr>
              <a:buNone/>
            </a:pPr>
            <a:r>
              <a:rPr lang="ru-RU" dirty="0" smtClean="0"/>
              <a:t>5. Иные права и обязанности родителей (законных представителей) несовершеннолетних обучающихся устанавливаются настоящим Федеральным законом, иными федеральными законами, договором об образовании (при его наличии).</a:t>
            </a:r>
          </a:p>
          <a:p>
            <a:pPr>
              <a:buNone/>
            </a:pPr>
            <a:r>
              <a:rPr lang="ru-RU" dirty="0" smtClean="0"/>
              <a:t>6. За неисполнение или ненадлежащее исполнение обязанностей, установленных настоящим Федеральным законом и иными федеральными законами, родители (законные представители) несовершеннолетних обучающихся несут ответственность, предусмотренную законодательством Российской Федерации.</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225404"/>
          </a:xfrm>
        </p:spPr>
        <p:txBody>
          <a:bodyPr>
            <a:normAutofit fontScale="90000"/>
          </a:bodyPr>
          <a:lstStyle/>
          <a:p>
            <a:endParaRPr lang="ru-RU" dirty="0"/>
          </a:p>
        </p:txBody>
      </p:sp>
      <p:sp>
        <p:nvSpPr>
          <p:cNvPr id="3" name="Содержимое 2"/>
          <p:cNvSpPr>
            <a:spLocks noGrp="1"/>
          </p:cNvSpPr>
          <p:nvPr>
            <p:ph idx="1"/>
          </p:nvPr>
        </p:nvSpPr>
        <p:spPr>
          <a:xfrm>
            <a:off x="1071538" y="642918"/>
            <a:ext cx="7862150" cy="5857916"/>
          </a:xfrm>
        </p:spPr>
        <p:txBody>
          <a:bodyPr>
            <a:normAutofit fontScale="92500" lnSpcReduction="10000"/>
          </a:bodyPr>
          <a:lstStyle/>
          <a:p>
            <a:pPr>
              <a:buNone/>
            </a:pPr>
            <a:r>
              <a:rPr lang="ru-RU" sz="3900" b="1" i="1" dirty="0" smtClean="0"/>
              <a:t>Большое зло нашего времени ...</a:t>
            </a:r>
          </a:p>
          <a:p>
            <a:pPr>
              <a:buNone/>
            </a:pPr>
            <a:r>
              <a:rPr lang="ru-RU" sz="3900" b="1" i="1" dirty="0" smtClean="0"/>
              <a:t>заключается в том, что наши </a:t>
            </a:r>
          </a:p>
          <a:p>
            <a:pPr>
              <a:buNone/>
            </a:pPr>
            <a:r>
              <a:rPr lang="ru-RU" sz="3900" b="1" i="1" dirty="0" smtClean="0"/>
              <a:t>отцы и матери почти полностью </a:t>
            </a:r>
          </a:p>
          <a:p>
            <a:pPr>
              <a:buNone/>
            </a:pPr>
            <a:r>
              <a:rPr lang="ru-RU" sz="3900" b="1" i="1" dirty="0" smtClean="0"/>
              <a:t>лишились  осознания того, что ... </a:t>
            </a:r>
          </a:p>
          <a:p>
            <a:pPr>
              <a:buNone/>
            </a:pPr>
            <a:r>
              <a:rPr lang="ru-RU" sz="3900" b="1" i="1" dirty="0" smtClean="0"/>
              <a:t>могут сделать  для воспитания </a:t>
            </a:r>
          </a:p>
          <a:p>
            <a:pPr>
              <a:buNone/>
            </a:pPr>
            <a:r>
              <a:rPr lang="ru-RU" sz="3900" b="1" i="1" dirty="0" smtClean="0"/>
              <a:t>своих детей.</a:t>
            </a:r>
            <a:r>
              <a:rPr lang="ru-RU" sz="3900" b="1" dirty="0" smtClean="0"/>
              <a:t> </a:t>
            </a:r>
          </a:p>
          <a:p>
            <a:pPr>
              <a:buNone/>
            </a:pPr>
            <a:endParaRPr lang="ru-RU" dirty="0" smtClean="0"/>
          </a:p>
          <a:p>
            <a:pPr>
              <a:buNone/>
            </a:pPr>
            <a:r>
              <a:rPr lang="ru-RU" sz="2400" b="1" dirty="0" smtClean="0"/>
              <a:t>Иоганн Генрих Песталоцци </a:t>
            </a:r>
            <a:r>
              <a:rPr lang="ru-RU" sz="2400" dirty="0" smtClean="0"/>
              <a:t>один из крупнейших</a:t>
            </a:r>
          </a:p>
          <a:p>
            <a:pPr>
              <a:buNone/>
            </a:pPr>
            <a:r>
              <a:rPr lang="ru-RU" sz="2400" dirty="0" smtClean="0"/>
              <a:t>педагогов-гуманистов конца XVIII — начала XIX </a:t>
            </a:r>
          </a:p>
          <a:p>
            <a:pPr>
              <a:buNone/>
            </a:pPr>
            <a:r>
              <a:rPr lang="ru-RU" sz="2400" dirty="0" smtClean="0"/>
              <a:t>века, внёсший  значительный вклад в развитие </a:t>
            </a:r>
          </a:p>
          <a:p>
            <a:pPr>
              <a:buNone/>
            </a:pPr>
            <a:r>
              <a:rPr lang="ru-RU" sz="2400" dirty="0" smtClean="0"/>
              <a:t>педагогической теории и практики.</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Повестка </a:t>
            </a:r>
            <a:endParaRPr lang="ru-RU" dirty="0"/>
          </a:p>
        </p:txBody>
      </p:sp>
      <p:sp>
        <p:nvSpPr>
          <p:cNvPr id="3" name="Содержимое 2"/>
          <p:cNvSpPr>
            <a:spLocks noGrp="1"/>
          </p:cNvSpPr>
          <p:nvPr>
            <p:ph idx="1"/>
          </p:nvPr>
        </p:nvSpPr>
        <p:spPr/>
        <p:txBody>
          <a:bodyPr/>
          <a:lstStyle/>
          <a:p>
            <a:r>
              <a:rPr lang="ru-RU" dirty="0" smtClean="0"/>
              <a:t>Выступление учителей-предметников</a:t>
            </a:r>
          </a:p>
          <a:p>
            <a:r>
              <a:rPr lang="ru-RU" dirty="0" smtClean="0"/>
              <a:t>Анализ учебно-воспитательной работы в классе за 1 четверть</a:t>
            </a:r>
          </a:p>
          <a:p>
            <a:r>
              <a:rPr lang="ru-RU" dirty="0" smtClean="0"/>
              <a:t>Права и обязанности обучающихся и родителей (закон об образовании)</a:t>
            </a:r>
          </a:p>
          <a:p>
            <a:r>
              <a:rPr lang="ru-RU" dirty="0" smtClean="0"/>
              <a:t>Разное </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225404"/>
          </a:xfrm>
        </p:spPr>
        <p:txBody>
          <a:bodyPr>
            <a:normAutofit fontScale="90000"/>
          </a:bodyPr>
          <a:lstStyle/>
          <a:p>
            <a:endParaRPr lang="ru-RU" dirty="0"/>
          </a:p>
        </p:txBody>
      </p:sp>
      <p:sp>
        <p:nvSpPr>
          <p:cNvPr id="3" name="Содержимое 2"/>
          <p:cNvSpPr>
            <a:spLocks noGrp="1"/>
          </p:cNvSpPr>
          <p:nvPr>
            <p:ph idx="1"/>
          </p:nvPr>
        </p:nvSpPr>
        <p:spPr>
          <a:xfrm>
            <a:off x="1071538" y="642918"/>
            <a:ext cx="7862150" cy="5857916"/>
          </a:xfrm>
        </p:spPr>
        <p:txBody>
          <a:bodyPr>
            <a:normAutofit fontScale="92500" lnSpcReduction="10000"/>
          </a:bodyPr>
          <a:lstStyle/>
          <a:p>
            <a:pPr>
              <a:buNone/>
            </a:pPr>
            <a:r>
              <a:rPr lang="ru-RU" sz="3900" b="1" i="1" dirty="0" smtClean="0"/>
              <a:t>Большое зло нашего времени ...</a:t>
            </a:r>
          </a:p>
          <a:p>
            <a:pPr>
              <a:buNone/>
            </a:pPr>
            <a:r>
              <a:rPr lang="ru-RU" sz="3900" b="1" i="1" dirty="0" smtClean="0"/>
              <a:t>заключается в том, что наши </a:t>
            </a:r>
          </a:p>
          <a:p>
            <a:pPr>
              <a:buNone/>
            </a:pPr>
            <a:r>
              <a:rPr lang="ru-RU" sz="3900" b="1" i="1" dirty="0" smtClean="0"/>
              <a:t>отцы и матери почти полностью </a:t>
            </a:r>
          </a:p>
          <a:p>
            <a:pPr>
              <a:buNone/>
            </a:pPr>
            <a:r>
              <a:rPr lang="ru-RU" sz="3900" b="1" i="1" dirty="0" smtClean="0"/>
              <a:t>лишились  осознания того, что ... </a:t>
            </a:r>
          </a:p>
          <a:p>
            <a:pPr>
              <a:buNone/>
            </a:pPr>
            <a:r>
              <a:rPr lang="ru-RU" sz="3900" b="1" i="1" dirty="0" smtClean="0"/>
              <a:t>могут сделать  для воспитания </a:t>
            </a:r>
          </a:p>
          <a:p>
            <a:pPr>
              <a:buNone/>
            </a:pPr>
            <a:r>
              <a:rPr lang="ru-RU" sz="3900" b="1" i="1" dirty="0" smtClean="0"/>
              <a:t>своих детей.</a:t>
            </a:r>
            <a:r>
              <a:rPr lang="ru-RU" sz="3900" b="1" dirty="0" smtClean="0"/>
              <a:t> </a:t>
            </a:r>
          </a:p>
          <a:p>
            <a:pPr>
              <a:buNone/>
            </a:pPr>
            <a:endParaRPr lang="ru-RU" dirty="0" smtClean="0"/>
          </a:p>
          <a:p>
            <a:pPr>
              <a:buNone/>
            </a:pPr>
            <a:r>
              <a:rPr lang="ru-RU" sz="2400" b="1" dirty="0" smtClean="0"/>
              <a:t>Иоганн Генрих Песталоцци </a:t>
            </a:r>
            <a:r>
              <a:rPr lang="ru-RU" sz="2400" dirty="0" smtClean="0"/>
              <a:t>один из крупнейших</a:t>
            </a:r>
          </a:p>
          <a:p>
            <a:pPr>
              <a:buNone/>
            </a:pPr>
            <a:r>
              <a:rPr lang="ru-RU" sz="2400" dirty="0" smtClean="0"/>
              <a:t>педагогов-гуманистов конца XVIII — начала XIX </a:t>
            </a:r>
          </a:p>
          <a:p>
            <a:pPr>
              <a:buNone/>
            </a:pPr>
            <a:r>
              <a:rPr lang="ru-RU" sz="2400" dirty="0" smtClean="0"/>
              <a:t>века, внёсший  значительный вклад в развитие </a:t>
            </a:r>
          </a:p>
          <a:p>
            <a:pPr>
              <a:buNone/>
            </a:pPr>
            <a:r>
              <a:rPr lang="ru-RU" sz="2400" dirty="0" smtClean="0"/>
              <a:t>педагогической теории и практики.</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dirty="0" smtClean="0"/>
              <a:t>   </a:t>
            </a:r>
            <a:r>
              <a:rPr lang="ru-RU" sz="4800" dirty="0" smtClean="0"/>
              <a:t>Федеральный закон от 29.12.2012 N 273-ФЗ</a:t>
            </a:r>
            <a:br>
              <a:rPr lang="ru-RU" sz="4800" dirty="0" smtClean="0"/>
            </a:br>
            <a:r>
              <a:rPr lang="ru-RU" sz="4800" dirty="0" smtClean="0"/>
              <a:t>(ред. от 31.12.2014)</a:t>
            </a:r>
            <a:br>
              <a:rPr lang="ru-RU" sz="4800" dirty="0" smtClean="0"/>
            </a:br>
            <a:r>
              <a:rPr lang="ru-RU" sz="4800" dirty="0" smtClean="0"/>
              <a:t>"Об образовании в Российской Федерации"</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571480"/>
            <a:ext cx="7498080" cy="1000132"/>
          </a:xfrm>
        </p:spPr>
        <p:txBody>
          <a:bodyPr>
            <a:normAutofit fontScale="90000"/>
          </a:bodyPr>
          <a:lstStyle/>
          <a:p>
            <a:r>
              <a:rPr lang="ru-RU" sz="3100" dirty="0" smtClean="0"/>
              <a:t>Статья 17. Формы получения образования и формы обучения</a:t>
            </a:r>
            <a:r>
              <a:rPr lang="ru-RU" dirty="0" smtClean="0"/>
              <a:t/>
            </a:r>
            <a:br>
              <a:rPr lang="ru-RU" dirty="0" smtClean="0"/>
            </a:br>
            <a:r>
              <a:rPr lang="ru-RU" dirty="0" smtClean="0"/>
              <a:t> </a:t>
            </a:r>
            <a:br>
              <a:rPr lang="ru-RU" dirty="0" smtClean="0"/>
            </a:br>
            <a:endParaRPr lang="ru-RU" dirty="0"/>
          </a:p>
        </p:txBody>
      </p:sp>
      <p:sp>
        <p:nvSpPr>
          <p:cNvPr id="3" name="Содержимое 2"/>
          <p:cNvSpPr>
            <a:spLocks noGrp="1"/>
          </p:cNvSpPr>
          <p:nvPr>
            <p:ph idx="1"/>
          </p:nvPr>
        </p:nvSpPr>
        <p:spPr>
          <a:xfrm>
            <a:off x="1071538" y="1142984"/>
            <a:ext cx="7862150" cy="5500726"/>
          </a:xfrm>
        </p:spPr>
        <p:txBody>
          <a:bodyPr>
            <a:normAutofit fontScale="32500" lnSpcReduction="20000"/>
          </a:bodyPr>
          <a:lstStyle/>
          <a:p>
            <a:pPr>
              <a:buNone/>
            </a:pPr>
            <a:r>
              <a:rPr lang="ru-RU" sz="6200" dirty="0" smtClean="0"/>
              <a:t>1. В Российской Федерации образование может быть получено:</a:t>
            </a:r>
          </a:p>
          <a:p>
            <a:pPr>
              <a:buNone/>
            </a:pPr>
            <a:r>
              <a:rPr lang="ru-RU" sz="6200" dirty="0" smtClean="0"/>
              <a:t>1) в организациях, осуществляющих образовательную деятельность;</a:t>
            </a:r>
          </a:p>
          <a:p>
            <a:pPr>
              <a:buNone/>
            </a:pPr>
            <a:r>
              <a:rPr lang="ru-RU" sz="6200" dirty="0" smtClean="0"/>
              <a:t>2) вне организаций, осуществляющих образовательную деятельность (в форме семейного образования и самообразования).</a:t>
            </a:r>
          </a:p>
          <a:p>
            <a:pPr>
              <a:buNone/>
            </a:pPr>
            <a:r>
              <a:rPr lang="ru-RU" sz="6200" dirty="0" smtClean="0"/>
              <a:t>2. Обучение в организациях, осуществляющих образовательную деятельность, с учетом потребностей, возможностей личности и в зависимости от объема обязательных занятий педагогического работника с обучающимися осуществляется в очной, </a:t>
            </a:r>
            <a:r>
              <a:rPr lang="ru-RU" sz="6200" dirty="0" err="1" smtClean="0"/>
              <a:t>очно-заочной</a:t>
            </a:r>
            <a:r>
              <a:rPr lang="ru-RU" sz="6200" dirty="0" smtClean="0"/>
              <a:t> или заочной форме.</a:t>
            </a:r>
          </a:p>
          <a:p>
            <a:pPr>
              <a:buNone/>
            </a:pPr>
            <a:r>
              <a:rPr lang="ru-RU" sz="6200" dirty="0" smtClean="0"/>
              <a:t>3. Обучение в форме семейного образования и самообразования осуществляется с правом последующего прохождения в соответствии с частью 3 статьи </a:t>
            </a:r>
            <a:r>
              <a:rPr lang="ru-RU" sz="6200" dirty="0" smtClean="0"/>
              <a:t>34</a:t>
            </a:r>
            <a:r>
              <a:rPr lang="ru-RU" sz="6200" dirty="0" smtClean="0"/>
              <a:t> </a:t>
            </a:r>
            <a:r>
              <a:rPr lang="ru-RU" sz="6200" dirty="0" smtClean="0"/>
              <a:t>настоящего </a:t>
            </a:r>
            <a:r>
              <a:rPr lang="ru-RU" sz="6200" dirty="0" smtClean="0"/>
              <a:t>Федерального закона промежуточной и государственной итоговой аттестации в организациях, осуществляющих образовательную деятельность.</a:t>
            </a:r>
          </a:p>
          <a:p>
            <a:pPr>
              <a:buNone/>
            </a:pPr>
            <a:r>
              <a:rPr lang="ru-RU" sz="6200" dirty="0" smtClean="0"/>
              <a:t>4. Допускается сочетание различных форм получения образования и форм обучения.</a:t>
            </a:r>
          </a:p>
          <a:p>
            <a:pPr>
              <a:buNone/>
            </a:pPr>
            <a:endParaRPr lang="ru-RU" sz="5100" dirty="0" smtClean="0"/>
          </a:p>
          <a:p>
            <a:pPr>
              <a:buNone/>
            </a:pPr>
            <a:r>
              <a:rPr lang="ru-RU" sz="5100" dirty="0" smtClean="0"/>
              <a:t> </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0100" y="285728"/>
            <a:ext cx="8143900" cy="1131910"/>
          </a:xfrm>
        </p:spPr>
        <p:txBody>
          <a:bodyPr>
            <a:normAutofit fontScale="90000"/>
          </a:bodyPr>
          <a:lstStyle/>
          <a:p>
            <a:r>
              <a:rPr lang="ru-RU" sz="3100" dirty="0" smtClean="0"/>
              <a:t>Статья 43. Обязанности и ответственность обучающихся</a:t>
            </a:r>
            <a:r>
              <a:rPr lang="ru-RU" dirty="0" smtClean="0"/>
              <a:t/>
            </a:r>
            <a:br>
              <a:rPr lang="ru-RU" dirty="0" smtClean="0"/>
            </a:br>
            <a:endParaRPr lang="ru-RU" dirty="0"/>
          </a:p>
        </p:txBody>
      </p:sp>
      <p:sp>
        <p:nvSpPr>
          <p:cNvPr id="3" name="Содержимое 2"/>
          <p:cNvSpPr>
            <a:spLocks noGrp="1"/>
          </p:cNvSpPr>
          <p:nvPr>
            <p:ph idx="1"/>
          </p:nvPr>
        </p:nvSpPr>
        <p:spPr>
          <a:xfrm>
            <a:off x="1071538" y="857232"/>
            <a:ext cx="8072462" cy="5786478"/>
          </a:xfrm>
        </p:spPr>
        <p:txBody>
          <a:bodyPr>
            <a:normAutofit fontScale="92500" lnSpcReduction="10000"/>
          </a:bodyPr>
          <a:lstStyle/>
          <a:p>
            <a:pPr>
              <a:buNone/>
            </a:pPr>
            <a:r>
              <a:rPr lang="ru-RU" sz="2400" dirty="0" smtClean="0"/>
              <a:t>1. Обучающиеся обязаны:</a:t>
            </a:r>
          </a:p>
          <a:p>
            <a:pPr>
              <a:buNone/>
            </a:pPr>
            <a:r>
              <a:rPr lang="ru-RU" sz="2400" dirty="0" smtClean="0"/>
              <a:t>1) </a:t>
            </a:r>
            <a:r>
              <a:rPr lang="ru-RU" sz="2400" dirty="0" smtClean="0">
                <a:solidFill>
                  <a:srgbClr val="FF0000"/>
                </a:solidFill>
              </a:rPr>
              <a:t>добросовестно осваивать образовательную программу</a:t>
            </a:r>
            <a:r>
              <a:rPr lang="ru-RU" sz="2400" dirty="0" smtClean="0"/>
              <a:t>, выполнять индивидуальный учебный план, посещать учебные занятия, осуществлять самостоятельную подготовку к занятиям, </a:t>
            </a:r>
            <a:r>
              <a:rPr lang="ru-RU" sz="2400" dirty="0" smtClean="0">
                <a:solidFill>
                  <a:srgbClr val="FF0000"/>
                </a:solidFill>
              </a:rPr>
              <a:t>выполнять задания</a:t>
            </a:r>
            <a:r>
              <a:rPr lang="ru-RU" sz="2400" dirty="0" smtClean="0"/>
              <a:t>, данные педагогическими работниками в рамках образовательной программы;</a:t>
            </a:r>
          </a:p>
          <a:p>
            <a:pPr>
              <a:buNone/>
            </a:pPr>
            <a:r>
              <a:rPr lang="ru-RU" sz="2400" dirty="0" smtClean="0"/>
              <a:t>2) </a:t>
            </a:r>
            <a:r>
              <a:rPr lang="ru-RU" sz="2400" dirty="0" smtClean="0">
                <a:solidFill>
                  <a:srgbClr val="FF0000"/>
                </a:solidFill>
              </a:rPr>
              <a:t>выполнять требования устава школы, правил внутреннего распорядка;</a:t>
            </a:r>
          </a:p>
          <a:p>
            <a:pPr>
              <a:buNone/>
            </a:pPr>
            <a:r>
              <a:rPr lang="ru-RU" sz="2400" dirty="0" smtClean="0"/>
              <a:t>3) заботиться о сохранении и об укреплении своего здоровья, стремиться к нравственному, духовному и физическому развитию и самосовершенствованию;</a:t>
            </a:r>
          </a:p>
          <a:p>
            <a:pPr>
              <a:buNone/>
            </a:pPr>
            <a:r>
              <a:rPr lang="ru-RU" sz="2400" dirty="0" smtClean="0"/>
              <a:t>4) </a:t>
            </a:r>
            <a:r>
              <a:rPr lang="ru-RU" sz="2400" dirty="0" smtClean="0">
                <a:solidFill>
                  <a:srgbClr val="FF0000"/>
                </a:solidFill>
              </a:rPr>
              <a:t>уважать честь и достоинство </a:t>
            </a:r>
            <a:r>
              <a:rPr lang="ru-RU" sz="2400" dirty="0" smtClean="0"/>
              <a:t>других обучающихся и работников организации, </a:t>
            </a:r>
            <a:r>
              <a:rPr lang="ru-RU" sz="2400" dirty="0" smtClean="0">
                <a:solidFill>
                  <a:srgbClr val="FF0000"/>
                </a:solidFill>
              </a:rPr>
              <a:t>не создавать препятствий для получения образования другими обучающимися;</a:t>
            </a:r>
          </a:p>
          <a:p>
            <a:pPr>
              <a:buNone/>
            </a:pPr>
            <a:r>
              <a:rPr lang="ru-RU" sz="2400" dirty="0" smtClean="0"/>
              <a:t>5) бережно относиться к имуществу организации, осуществляющей образовательную деятельность.</a:t>
            </a:r>
          </a:p>
          <a:p>
            <a:endParaRPr lang="ru-RU"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153966"/>
          </a:xfrm>
        </p:spPr>
        <p:txBody>
          <a:bodyPr>
            <a:normAutofit fontScale="90000"/>
          </a:bodyPr>
          <a:lstStyle/>
          <a:p>
            <a:endParaRPr lang="ru-RU" dirty="0"/>
          </a:p>
        </p:txBody>
      </p:sp>
      <p:sp>
        <p:nvSpPr>
          <p:cNvPr id="3" name="Содержимое 2"/>
          <p:cNvSpPr>
            <a:spLocks noGrp="1"/>
          </p:cNvSpPr>
          <p:nvPr>
            <p:ph idx="1"/>
          </p:nvPr>
        </p:nvSpPr>
        <p:spPr>
          <a:xfrm>
            <a:off x="1071538" y="428604"/>
            <a:ext cx="7862150" cy="6286544"/>
          </a:xfrm>
        </p:spPr>
        <p:txBody>
          <a:bodyPr>
            <a:normAutofit fontScale="85000" lnSpcReduction="20000"/>
          </a:bodyPr>
          <a:lstStyle/>
          <a:p>
            <a:pPr>
              <a:buNone/>
            </a:pPr>
            <a:r>
              <a:rPr lang="ru-RU" dirty="0" smtClean="0"/>
              <a:t>2. Иные обязанности обучающихся, не предусмотренные частью </a:t>
            </a:r>
            <a:r>
              <a:rPr lang="ru-RU" dirty="0" smtClean="0"/>
              <a:t>1 </a:t>
            </a:r>
            <a:r>
              <a:rPr lang="ru-RU" dirty="0" smtClean="0"/>
              <a:t>настоящей </a:t>
            </a:r>
            <a:r>
              <a:rPr lang="ru-RU" dirty="0" smtClean="0"/>
              <a:t>статьи, устанавливаются настоящим Федеральным законом, иными федеральными законами, договором об образовании (при его наличии).</a:t>
            </a:r>
          </a:p>
          <a:p>
            <a:pPr>
              <a:buNone/>
            </a:pPr>
            <a:r>
              <a:rPr lang="ru-RU" dirty="0" smtClean="0"/>
              <a:t>3. Дисциплина в организации поддерживается на основе </a:t>
            </a:r>
            <a:r>
              <a:rPr lang="ru-RU" dirty="0" smtClean="0">
                <a:solidFill>
                  <a:srgbClr val="FF0000"/>
                </a:solidFill>
              </a:rPr>
              <a:t>уважения человеческого достоинства </a:t>
            </a:r>
            <a:r>
              <a:rPr lang="ru-RU" dirty="0" smtClean="0"/>
              <a:t>обучающихся, педагогических работников. Применение физического и (или) психического насилия по отношению к обучающимся не допускается.</a:t>
            </a:r>
          </a:p>
          <a:p>
            <a:pPr>
              <a:buNone/>
            </a:pPr>
            <a:r>
              <a:rPr lang="ru-RU" dirty="0" smtClean="0"/>
              <a:t>4. За неисполнение или нарушение устава организации, правил внутреннего распорядка, к обучающимся могут быть применены меры дисциплинарного взыскания - </a:t>
            </a:r>
            <a:r>
              <a:rPr lang="ru-RU" dirty="0" smtClean="0">
                <a:solidFill>
                  <a:srgbClr val="FF0000"/>
                </a:solidFill>
              </a:rPr>
              <a:t>замечание, выговор, отчисление </a:t>
            </a:r>
            <a:r>
              <a:rPr lang="ru-RU" dirty="0" smtClean="0"/>
              <a:t>из организации, осуществляющей образовательную деятельность.</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0"/>
            <a:ext cx="7498080" cy="642918"/>
          </a:xfrm>
        </p:spPr>
        <p:txBody>
          <a:bodyPr>
            <a:normAutofit fontScale="90000"/>
          </a:bodyPr>
          <a:lstStyle/>
          <a:p>
            <a:endParaRPr lang="ru-RU" dirty="0"/>
          </a:p>
        </p:txBody>
      </p:sp>
      <p:sp>
        <p:nvSpPr>
          <p:cNvPr id="3" name="Содержимое 2"/>
          <p:cNvSpPr>
            <a:spLocks noGrp="1"/>
          </p:cNvSpPr>
          <p:nvPr>
            <p:ph idx="1"/>
          </p:nvPr>
        </p:nvSpPr>
        <p:spPr>
          <a:xfrm>
            <a:off x="1071538" y="571480"/>
            <a:ext cx="7862150" cy="6072230"/>
          </a:xfrm>
        </p:spPr>
        <p:txBody>
          <a:bodyPr>
            <a:normAutofit fontScale="77500" lnSpcReduction="20000"/>
          </a:bodyPr>
          <a:lstStyle/>
          <a:p>
            <a:pPr>
              <a:buNone/>
            </a:pPr>
            <a:r>
              <a:rPr lang="ru-RU" dirty="0" smtClean="0"/>
              <a:t>5. Меры дисциплинарного взыскания не применяются к обучающимся по образовательным программам дошкольного, начального общего образования, а также к обучающимся с ограниченными возможностями здоровья (с задержкой психического развития и различными формами умственной отсталости).</a:t>
            </a:r>
          </a:p>
          <a:p>
            <a:pPr>
              <a:buNone/>
            </a:pPr>
            <a:r>
              <a:rPr lang="ru-RU" dirty="0" smtClean="0"/>
              <a:t>6. Не допускается применение мер дисциплинарного взыскания к обучающимся во время их болезни, каникул.</a:t>
            </a:r>
          </a:p>
          <a:p>
            <a:pPr>
              <a:buNone/>
            </a:pPr>
            <a:r>
              <a:rPr lang="ru-RU" dirty="0" smtClean="0"/>
              <a:t>7. При выборе меры дисциплинарного взыскания организация, должна учитывать тяжесть дисциплинарного проступка, причины и обстоятельства, при которых он совершен, предыдущее поведение обучающегося, его психофизическое и эмоциональное состояние, а также мнение советов обучающихся, советов родителей.</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0"/>
            <a:ext cx="7498080" cy="571480"/>
          </a:xfrm>
        </p:spPr>
        <p:txBody>
          <a:bodyPr>
            <a:normAutofit fontScale="90000"/>
          </a:bodyPr>
          <a:lstStyle/>
          <a:p>
            <a:endParaRPr lang="ru-RU" dirty="0"/>
          </a:p>
        </p:txBody>
      </p:sp>
      <p:sp>
        <p:nvSpPr>
          <p:cNvPr id="3" name="Содержимое 2"/>
          <p:cNvSpPr>
            <a:spLocks noGrp="1"/>
          </p:cNvSpPr>
          <p:nvPr>
            <p:ph idx="1"/>
          </p:nvPr>
        </p:nvSpPr>
        <p:spPr>
          <a:xfrm>
            <a:off x="1000100" y="642918"/>
            <a:ext cx="7933588" cy="6072230"/>
          </a:xfrm>
        </p:spPr>
        <p:txBody>
          <a:bodyPr>
            <a:normAutofit fontScale="92500" lnSpcReduction="10000"/>
          </a:bodyPr>
          <a:lstStyle/>
          <a:p>
            <a:pPr>
              <a:buNone/>
            </a:pPr>
            <a:r>
              <a:rPr lang="ru-RU" sz="2000" dirty="0" smtClean="0"/>
              <a:t>8. По решению организации за неоднократное совершение дисциплинарных проступков, допускается применение отчисления несовершеннолетнего обучающегося, достигшего возраста пятнадцати лет, из организации, как меры дисциплинарного взыскания. Отчисление несовершеннолетнего обучающегося применяется, если иные меры дисциплинарного взыскания и меры педагогического воздействия не дали результата и дальнейшее его пребывание в организации, осуществляющей образовательную деятельность, оказывает </a:t>
            </a:r>
            <a:r>
              <a:rPr lang="ru-RU" sz="2000" dirty="0" smtClean="0">
                <a:solidFill>
                  <a:srgbClr val="FF0000"/>
                </a:solidFill>
              </a:rPr>
              <a:t>отрицательное влияние на других обучающихся, нарушает их права и права работников организации, </a:t>
            </a:r>
            <a:r>
              <a:rPr lang="ru-RU" sz="2000" dirty="0" smtClean="0"/>
              <a:t>а также нормальное функционирование организации, осуществляющей образовательную деятельность.</a:t>
            </a:r>
          </a:p>
          <a:p>
            <a:pPr>
              <a:buNone/>
            </a:pPr>
            <a:r>
              <a:rPr lang="ru-RU" sz="2000" dirty="0" smtClean="0"/>
              <a:t>9. Решение об отчислении несовершеннолетнего обучающегося, достигшего возраста пятнадцати лет и не получившего основного общего образования, как мера дисциплинарного взыскания принимается с учетом мнения его родителей (законных представителей) и с согласия комиссии по делам несовершеннолетних и защите их прав. Решение об отчислении детей-сирот и детей, оставшихся без попечения родителей, принимается с согласия комиссии по делам несовершеннолетних и защите их прав и органа опеки и попечительства.</a:t>
            </a:r>
          </a:p>
          <a:p>
            <a:pPr>
              <a:buNone/>
            </a:pPr>
            <a:endParaRPr lang="ru-RU" sz="2000" dirty="0" smtClean="0"/>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185</TotalTime>
  <Words>1325</Words>
  <PresentationFormat>Экран (4:3)</PresentationFormat>
  <Paragraphs>75</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Солнцестояние</vt:lpstr>
      <vt:lpstr>Родительское собрание в 5 классе</vt:lpstr>
      <vt:lpstr>Повестка </vt:lpstr>
      <vt:lpstr>Слайд 3</vt:lpstr>
      <vt:lpstr>Слайд 4</vt:lpstr>
      <vt:lpstr>Статья 17. Формы получения образования и формы обучения   </vt:lpstr>
      <vt:lpstr>Статья 43. Обязанности и ответственность обучающихся </vt:lpstr>
      <vt:lpstr>Слайд 7</vt:lpstr>
      <vt:lpstr>Слайд 8</vt:lpstr>
      <vt:lpstr>Слайд 9</vt:lpstr>
      <vt:lpstr>Слайд 10</vt:lpstr>
      <vt:lpstr>Статья 44. Права, обязанности и ответственность в сфере образования родителей (законных представителей) несовершеннолетних обучающихся </vt:lpstr>
      <vt:lpstr>Слайд 12</vt:lpstr>
      <vt:lpstr>Слайд 13</vt:lpstr>
      <vt:lpstr>Слайд 14</vt:lpstr>
      <vt:lpstr>4. Родители (законные представители) несовершеннолетних обучающихся обязаны: </vt:lpstr>
      <vt:lpstr>Слайд 16</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Родительское собрание в 5 классе</dc:title>
  <dc:creator>Александр</dc:creator>
  <cp:lastModifiedBy>андрей</cp:lastModifiedBy>
  <cp:revision>12</cp:revision>
  <dcterms:created xsi:type="dcterms:W3CDTF">2017-11-15T09:42:48Z</dcterms:created>
  <dcterms:modified xsi:type="dcterms:W3CDTF">2019-11-25T01:32:15Z</dcterms:modified>
</cp:coreProperties>
</file>