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7" r:id="rId2"/>
    <p:sldId id="256" r:id="rId3"/>
    <p:sldId id="282" r:id="rId4"/>
    <p:sldId id="283" r:id="rId5"/>
    <p:sldId id="258" r:id="rId6"/>
    <p:sldId id="284" r:id="rId7"/>
    <p:sldId id="285" r:id="rId8"/>
    <p:sldId id="292" r:id="rId9"/>
    <p:sldId id="291" r:id="rId10"/>
    <p:sldId id="286" r:id="rId11"/>
    <p:sldId id="288" r:id="rId12"/>
    <p:sldId id="259" r:id="rId13"/>
    <p:sldId id="262" r:id="rId14"/>
    <p:sldId id="261" r:id="rId15"/>
    <p:sldId id="263" r:id="rId16"/>
    <p:sldId id="264" r:id="rId17"/>
    <p:sldId id="265" r:id="rId18"/>
    <p:sldId id="266" r:id="rId19"/>
    <p:sldId id="268" r:id="rId20"/>
    <p:sldId id="267" r:id="rId21"/>
    <p:sldId id="269" r:id="rId22"/>
    <p:sldId id="270" r:id="rId23"/>
    <p:sldId id="271" r:id="rId24"/>
    <p:sldId id="272" r:id="rId25"/>
    <p:sldId id="273" r:id="rId26"/>
    <p:sldId id="274" r:id="rId27"/>
    <p:sldId id="276" r:id="rId28"/>
    <p:sldId id="277" r:id="rId29"/>
    <p:sldId id="278" r:id="rId30"/>
    <p:sldId id="279" r:id="rId31"/>
    <p:sldId id="280" r:id="rId32"/>
    <p:sldId id="281" r:id="rId3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CEB3B2"/>
    <a:srgbClr val="AA7B7A"/>
    <a:srgbClr val="C25752"/>
    <a:srgbClr val="4FA3FF"/>
    <a:srgbClr val="FC643A"/>
    <a:srgbClr val="473E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39" autoAdjust="0"/>
    <p:restoredTop sz="96980" autoAdjust="0"/>
  </p:normalViewPr>
  <p:slideViewPr>
    <p:cSldViewPr>
      <p:cViewPr varScale="1">
        <p:scale>
          <a:sx n="73" d="100"/>
          <a:sy n="73" d="100"/>
        </p:scale>
        <p:origin x="109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273B5009-1277-4290-9643-5E0471AF8F6A}" type="datetimeFigureOut">
              <a:rPr lang="ru-RU"/>
              <a:pPr>
                <a:defRPr/>
              </a:pPr>
              <a:t>25.11.2019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8503E48-4F41-4CD1-AC0E-20AB299B758C}"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bwMode="auto">
          <a:noFill/>
          <a:ln>
            <a:solidFill>
              <a:srgbClr val="000000"/>
            </a:solidFill>
            <a:miter lim="800000"/>
            <a:headEnd/>
            <a:tailEnd/>
          </a:ln>
        </p:spPr>
      </p:sp>
      <p:sp>
        <p:nvSpPr>
          <p:cNvPr id="4096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smtClean="0"/>
          </a:p>
        </p:txBody>
      </p:sp>
      <p:sp>
        <p:nvSpPr>
          <p:cNvPr id="4" name="Номер слайда 3"/>
          <p:cNvSpPr>
            <a:spLocks noGrp="1"/>
          </p:cNvSpPr>
          <p:nvPr>
            <p:ph type="sldNum" sz="quarter" idx="5"/>
          </p:nvPr>
        </p:nvSpPr>
        <p:spPr/>
        <p:txBody>
          <a:bodyPr/>
          <a:lstStyle/>
          <a:p>
            <a:pPr>
              <a:defRPr/>
            </a:pPr>
            <a:fld id="{BF5F8F8B-8BA2-4EE6-966F-14BE04A280B7}" type="slidenum">
              <a:rPr lang="ru-RU" smtClean="0"/>
              <a:pPr>
                <a:defRPr/>
              </a:pPr>
              <a:t>13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олилиния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dirty="0">
              <a:latin typeface="+mn-lt"/>
            </a:endParaRPr>
          </a:p>
        </p:txBody>
      </p:sp>
      <p:sp>
        <p:nvSpPr>
          <p:cNvPr id="5" name="Полилиния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dirty="0">
              <a:latin typeface="+mn-lt"/>
            </a:endParaRPr>
          </a:p>
        </p:txBody>
      </p:sp>
      <p:sp>
        <p:nvSpPr>
          <p:cNvPr id="9" name="Заголовок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6" name="Дата 29"/>
          <p:cNvSpPr>
            <a:spLocks noGrp="1"/>
          </p:cNvSpPr>
          <p:nvPr>
            <p:ph type="dt" sz="half" idx="10"/>
          </p:nvPr>
        </p:nvSpPr>
        <p:spPr/>
        <p:txBody>
          <a:bodyPr/>
          <a:lstStyle>
            <a:lvl1pPr>
              <a:defRPr/>
            </a:lvl1pPr>
          </a:lstStyle>
          <a:p>
            <a:pPr>
              <a:defRPr/>
            </a:pPr>
            <a:fld id="{C0524EB2-B441-49A7-A139-2296B3AA91DF}" type="datetimeFigureOut">
              <a:rPr lang="ru-RU"/>
              <a:pPr>
                <a:defRPr/>
              </a:pPr>
              <a:t>25.11.2019</a:t>
            </a:fld>
            <a:endParaRPr lang="ru-RU" dirty="0"/>
          </a:p>
        </p:txBody>
      </p:sp>
      <p:sp>
        <p:nvSpPr>
          <p:cNvPr id="7" name="Нижний колонтитул 18"/>
          <p:cNvSpPr>
            <a:spLocks noGrp="1"/>
          </p:cNvSpPr>
          <p:nvPr>
            <p:ph type="ftr" sz="quarter" idx="11"/>
          </p:nvPr>
        </p:nvSpPr>
        <p:spPr/>
        <p:txBody>
          <a:bodyPr/>
          <a:lstStyle>
            <a:lvl1pPr>
              <a:defRPr/>
            </a:lvl1pPr>
          </a:lstStyle>
          <a:p>
            <a:pPr>
              <a:defRPr/>
            </a:pPr>
            <a:endParaRPr lang="ru-RU"/>
          </a:p>
        </p:txBody>
      </p:sp>
      <p:sp>
        <p:nvSpPr>
          <p:cNvPr id="8" name="Номер слайда 26"/>
          <p:cNvSpPr>
            <a:spLocks noGrp="1"/>
          </p:cNvSpPr>
          <p:nvPr>
            <p:ph type="sldNum" sz="quarter" idx="12"/>
          </p:nvPr>
        </p:nvSpPr>
        <p:spPr/>
        <p:txBody>
          <a:bodyPr/>
          <a:lstStyle>
            <a:lvl1pPr>
              <a:defRPr/>
            </a:lvl1pPr>
          </a:lstStyle>
          <a:p>
            <a:pPr>
              <a:defRPr/>
            </a:pPr>
            <a:fld id="{2217BD57-C258-4D11-B153-4BD9A9D3746D}"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258AA736-BF3B-400B-8A52-39762B080BC2}" type="datetimeFigureOut">
              <a:rPr lang="ru-RU"/>
              <a:pPr>
                <a:defRPr/>
              </a:pPr>
              <a:t>25.11.2019</a:t>
            </a:fld>
            <a:endParaRPr lang="ru-RU" dirty="0"/>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54FD2366-C143-463D-9D57-EEC0140E351D}"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0999D0BA-5741-4B8C-8F3A-26C83582890F}" type="datetimeFigureOut">
              <a:rPr lang="ru-RU"/>
              <a:pPr>
                <a:defRPr/>
              </a:pPr>
              <a:t>25.11.2019</a:t>
            </a:fld>
            <a:endParaRPr lang="ru-RU" dirty="0"/>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44850D51-34B3-4D54-A679-C301654EC26C}"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911B8559-6568-420C-A6C5-DDE65556B035}" type="datetimeFigureOut">
              <a:rPr lang="ru-RU"/>
              <a:pPr>
                <a:defRPr/>
              </a:pPr>
              <a:t>25.11.2019</a:t>
            </a:fld>
            <a:endParaRPr lang="ru-RU" dirty="0"/>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7E90DD18-95E5-4C6D-BCCE-20564355A637}"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олилиния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dirty="0">
              <a:latin typeface="+mn-lt"/>
            </a:endParaRPr>
          </a:p>
        </p:txBody>
      </p:sp>
      <p:sp>
        <p:nvSpPr>
          <p:cNvPr id="5" name="Полилиния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dirty="0">
              <a:latin typeface="+mn-lt"/>
            </a:endParaRPr>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6" name="Дата 3"/>
          <p:cNvSpPr>
            <a:spLocks noGrp="1"/>
          </p:cNvSpPr>
          <p:nvPr>
            <p:ph type="dt" sz="half" idx="10"/>
          </p:nvPr>
        </p:nvSpPr>
        <p:spPr/>
        <p:txBody>
          <a:bodyPr/>
          <a:lstStyle>
            <a:lvl1pPr>
              <a:defRPr/>
            </a:lvl1pPr>
          </a:lstStyle>
          <a:p>
            <a:pPr>
              <a:defRPr/>
            </a:pPr>
            <a:fld id="{B7DBE465-71AA-41EF-8335-74062119440C}" type="datetimeFigureOut">
              <a:rPr lang="ru-RU"/>
              <a:pPr>
                <a:defRPr/>
              </a:pPr>
              <a:t>25.11.2019</a:t>
            </a:fld>
            <a:endParaRPr lang="ru-RU" dirty="0"/>
          </a:p>
        </p:txBody>
      </p:sp>
      <p:sp>
        <p:nvSpPr>
          <p:cNvPr id="7" name="Нижний колонтитул 4"/>
          <p:cNvSpPr>
            <a:spLocks noGrp="1"/>
          </p:cNvSpPr>
          <p:nvPr>
            <p:ph type="ftr" sz="quarter" idx="11"/>
          </p:nvPr>
        </p:nvSpPr>
        <p:spPr/>
        <p:txBody>
          <a:bodyPr/>
          <a:lstStyle>
            <a:lvl1pPr>
              <a:defRPr/>
            </a:lvl1pPr>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CCEF28B1-5FFA-42FB-96D2-1983705C3379}"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D203D331-135F-44BF-8325-7F7AAC8D7937}" type="datetimeFigureOut">
              <a:rPr lang="ru-RU"/>
              <a:pPr>
                <a:defRPr/>
              </a:pPr>
              <a:t>25.11.2019</a:t>
            </a:fld>
            <a:endParaRPr lang="ru-RU" dirty="0"/>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7EA44DF5-58A7-47A5-8C58-434242F1D851}"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lstStyle>
          <a:p>
            <a:pPr>
              <a:defRPr/>
            </a:pPr>
            <a:fld id="{3116A1EE-4DE7-46A8-B44E-D30EC7BD8526}" type="datetimeFigureOut">
              <a:rPr lang="ru-RU"/>
              <a:pPr>
                <a:defRPr/>
              </a:pPr>
              <a:t>25.11.2019</a:t>
            </a:fld>
            <a:endParaRPr lang="ru-RU" dirty="0"/>
          </a:p>
        </p:txBody>
      </p:sp>
      <p:sp>
        <p:nvSpPr>
          <p:cNvPr id="8" name="Нижний колонтитул 7"/>
          <p:cNvSpPr>
            <a:spLocks noGrp="1"/>
          </p:cNvSpPr>
          <p:nvPr>
            <p:ph type="ftr" sz="quarter" idx="11"/>
          </p:nvPr>
        </p:nvSpPr>
        <p:spPr/>
        <p:txBody>
          <a:bodyPr/>
          <a:lstStyle>
            <a:lvl1pPr>
              <a:defRPr/>
            </a:lvl1pPr>
          </a:lstStyle>
          <a:p>
            <a:pPr>
              <a:defRPr/>
            </a:pPr>
            <a:endParaRPr lang="ru-RU"/>
          </a:p>
        </p:txBody>
      </p:sp>
      <p:sp>
        <p:nvSpPr>
          <p:cNvPr id="9" name="Номер слайда 8"/>
          <p:cNvSpPr>
            <a:spLocks noGrp="1"/>
          </p:cNvSpPr>
          <p:nvPr>
            <p:ph type="sldNum" sz="quarter" idx="12"/>
          </p:nvPr>
        </p:nvSpPr>
        <p:spPr/>
        <p:txBody>
          <a:bodyPr/>
          <a:lstStyle>
            <a:lvl1pPr>
              <a:defRPr/>
            </a:lvl1pPr>
          </a:lstStyle>
          <a:p>
            <a:pPr>
              <a:defRPr/>
            </a:pPr>
            <a:fld id="{D9094BF7-51E8-4349-A7E6-78EB1215AB8D}"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lstStyle>
            <a:lvl1pPr algn="l">
              <a:defRPr sz="4600"/>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1BC9A629-5375-4531-9C40-7452B86DB892}" type="datetimeFigureOut">
              <a:rPr lang="ru-RU"/>
              <a:pPr>
                <a:defRPr/>
              </a:pPr>
              <a:t>25.11.2019</a:t>
            </a:fld>
            <a:endParaRPr lang="ru-RU" dirty="0"/>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AF183C12-6A58-4B7E-9858-3AFC4BAAB783}"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00319C2F-66FC-4522-A7D3-7FFE71A4A0D7}" type="datetimeFigureOut">
              <a:rPr lang="ru-RU"/>
              <a:pPr>
                <a:defRPr/>
              </a:pPr>
              <a:t>25.11.2019</a:t>
            </a:fld>
            <a:endParaRPr lang="ru-RU" dirty="0"/>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DFA8892A-2AF3-4F4F-9544-3C4BB76520DD}"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fld id="{793C05BF-E931-454D-AF66-EF526A9BDD7F}" type="datetimeFigureOut">
              <a:rPr lang="ru-RU"/>
              <a:pPr>
                <a:defRPr/>
              </a:pPr>
              <a:t>25.11.2019</a:t>
            </a:fld>
            <a:endParaRPr lang="ru-RU" dirty="0"/>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a:xfrm>
            <a:off x="8156575" y="6421438"/>
            <a:ext cx="762000" cy="365125"/>
          </a:xfrm>
        </p:spPr>
        <p:txBody>
          <a:bodyPr/>
          <a:lstStyle>
            <a:lvl1pPr>
              <a:defRPr/>
            </a:lvl1pPr>
          </a:lstStyle>
          <a:p>
            <a:pPr>
              <a:defRPr/>
            </a:pPr>
            <a:fld id="{B0678158-E9FB-4BBE-A7C4-4309A64A4F58}"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ru-RU" smtClean="0"/>
              <a:t>Образец заголовка</a:t>
            </a:r>
            <a:endParaRPr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ru-RU" noProof="0" dirty="0" smtClean="0"/>
              <a:t>Вставка рисунка</a:t>
            </a:r>
            <a:endParaRPr lang="en-US" noProof="0"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DC6593D9-68B0-41AC-8E62-FA9C941C59E2}" type="datetimeFigureOut">
              <a:rPr lang="ru-RU"/>
              <a:pPr>
                <a:defRPr/>
              </a:pPr>
              <a:t>25.11.2019</a:t>
            </a:fld>
            <a:endParaRPr lang="ru-RU" dirty="0"/>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BA82BD05-96F4-4C7A-AF19-339EBBE07625}"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dirty="0">
              <a:latin typeface="+mn-lt"/>
            </a:endParaRPr>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dirty="0">
              <a:latin typeface="+mn-lt"/>
            </a:endParaRPr>
          </a:p>
        </p:txBody>
      </p:sp>
      <p:sp>
        <p:nvSpPr>
          <p:cNvPr id="1028" name="Заголовок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a:solidFill>
                  <a:schemeClr val="tx2">
                    <a:shade val="50000"/>
                  </a:schemeClr>
                </a:solidFill>
                <a:latin typeface="+mn-lt"/>
              </a:defRPr>
            </a:lvl1pPr>
          </a:lstStyle>
          <a:p>
            <a:pPr>
              <a:defRPr/>
            </a:pPr>
            <a:fld id="{EB5B98AB-392F-425D-900F-723561AB56DF}" type="datetimeFigureOut">
              <a:rPr lang="ru-RU"/>
              <a:pPr>
                <a:defRPr/>
              </a:pPr>
              <a:t>25.11.2019</a:t>
            </a:fld>
            <a:endParaRPr lang="ru-RU" dirty="0"/>
          </a:p>
        </p:txBody>
      </p:sp>
      <p:sp>
        <p:nvSpPr>
          <p:cNvPr id="22" name="Нижний колонтитул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defRPr>
            </a:lvl1pPr>
          </a:lstStyle>
          <a:p>
            <a:pPr>
              <a:defRPr/>
            </a:pPr>
            <a:endParaRPr lang="ru-RU"/>
          </a:p>
        </p:txBody>
      </p:sp>
      <p:sp>
        <p:nvSpPr>
          <p:cNvPr id="18" name="Номер слайда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a:solidFill>
                  <a:schemeClr val="tx2">
                    <a:shade val="50000"/>
                  </a:schemeClr>
                </a:solidFill>
                <a:latin typeface="+mn-lt"/>
              </a:defRPr>
            </a:lvl1pPr>
          </a:lstStyle>
          <a:p>
            <a:pPr>
              <a:defRPr/>
            </a:pPr>
            <a:fld id="{A25DFDD6-7E60-40C9-8591-E85CD5C3C209}" type="slidenum">
              <a:rPr lang="ru-RU"/>
              <a:pPr>
                <a:defRPr/>
              </a:pPr>
              <a:t>‹#›</a:t>
            </a:fld>
            <a:endParaRPr lang="ru-RU" dirty="0"/>
          </a:p>
        </p:txBody>
      </p:sp>
    </p:spTree>
  </p:cSld>
  <p:clrMap bg1="dk1" tx1="lt1" bg2="dk2" tx2="lt2" accent1="accent1" accent2="accent2" accent3="accent3" accent4="accent4" accent5="accent5" accent6="accent6" hlink="hlink" folHlink="folHlink"/>
  <p:sldLayoutIdLst>
    <p:sldLayoutId id="2147483699" r:id="rId1"/>
    <p:sldLayoutId id="2147483693" r:id="rId2"/>
    <p:sldLayoutId id="2147483700" r:id="rId3"/>
    <p:sldLayoutId id="2147483694" r:id="rId4"/>
    <p:sldLayoutId id="2147483701" r:id="rId5"/>
    <p:sldLayoutId id="2147483695" r:id="rId6"/>
    <p:sldLayoutId id="2147483696" r:id="rId7"/>
    <p:sldLayoutId id="2147483702" r:id="rId8"/>
    <p:sldLayoutId id="2147483703" r:id="rId9"/>
    <p:sldLayoutId id="2147483697" r:id="rId10"/>
    <p:sldLayoutId id="2147483698" r:id="rId11"/>
  </p:sldLayoutIdLst>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pitchFamily="34" charset="0"/>
        </a:defRPr>
      </a:lvl2pPr>
      <a:lvl3pPr algn="l" rtl="0" eaLnBrk="0" fontAlgn="base" hangingPunct="0">
        <a:spcBef>
          <a:spcPct val="0"/>
        </a:spcBef>
        <a:spcAft>
          <a:spcPct val="0"/>
        </a:spcAft>
        <a:defRPr sz="4600">
          <a:solidFill>
            <a:schemeClr val="tx1"/>
          </a:solidFill>
          <a:latin typeface="Franklin Gothic Book" pitchFamily="34" charset="0"/>
        </a:defRPr>
      </a:lvl3pPr>
      <a:lvl4pPr algn="l" rtl="0" eaLnBrk="0" fontAlgn="base" hangingPunct="0">
        <a:spcBef>
          <a:spcPct val="0"/>
        </a:spcBef>
        <a:spcAft>
          <a:spcPct val="0"/>
        </a:spcAft>
        <a:defRPr sz="4600">
          <a:solidFill>
            <a:schemeClr val="tx1"/>
          </a:solidFill>
          <a:latin typeface="Franklin Gothic Book" pitchFamily="34" charset="0"/>
        </a:defRPr>
      </a:lvl4pPr>
      <a:lvl5pPr algn="l" rtl="0" eaLnBrk="0" fontAlgn="base" hangingPunct="0">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F9E98E"/>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FFFFFF"/>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2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 Id="rId5" Type="http://schemas.openxmlformats.org/officeDocument/2006/relationships/image" Target="../media/image48.jpeg"/><Relationship Id="rId4" Type="http://schemas.openxmlformats.org/officeDocument/2006/relationships/image" Target="../media/image47.jpeg"/></Relationships>
</file>

<file path=ppt/slides/_rels/slide29.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DCEBF5"/>
            </a:gs>
            <a:gs pos="8000">
              <a:srgbClr val="83A7C3"/>
            </a:gs>
            <a:gs pos="13000">
              <a:srgbClr val="768FB9"/>
            </a:gs>
            <a:gs pos="21001">
              <a:srgbClr val="83A7C3"/>
            </a:gs>
            <a:gs pos="52000">
              <a:srgbClr val="FFFFFF"/>
            </a:gs>
            <a:gs pos="56000">
              <a:srgbClr val="CEB3B2"/>
            </a:gs>
            <a:gs pos="58000">
              <a:srgbClr val="C25752"/>
            </a:gs>
            <a:gs pos="71001">
              <a:srgbClr val="C0524E"/>
            </a:gs>
            <a:gs pos="94000">
              <a:srgbClr val="EBDAD4"/>
            </a:gs>
            <a:gs pos="100000">
              <a:srgbClr val="55261C"/>
            </a:gs>
          </a:gsLst>
          <a:lin ang="90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142984"/>
            <a:ext cx="5357850" cy="4500594"/>
          </a:xfrm>
        </p:spPr>
        <p:txBody>
          <a:bodyPr>
            <a:normAutofit/>
          </a:bodyPr>
          <a:lstStyle/>
          <a:p>
            <a:pPr eaLnBrk="1" fontAlgn="auto" hangingPunct="1">
              <a:spcAft>
                <a:spcPts val="0"/>
              </a:spcAft>
              <a:defRPr/>
            </a:pPr>
            <a:r>
              <a:rPr lang="ru-RU" sz="8000" i="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Сампилон</a:t>
            </a:r>
            <a:r>
              <a:rPr lang="ru-RU" sz="8000"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r>
            <a:br>
              <a:rPr lang="ru-RU" sz="8000"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br>
            <a:r>
              <a:rPr lang="ru-RU" sz="8000" i="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Жамбал</a:t>
            </a:r>
            <a:r>
              <a:rPr lang="ru-RU" sz="8000"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r>
            <a:br>
              <a:rPr lang="ru-RU" sz="8000"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br>
            <a:r>
              <a:rPr lang="ru-RU" sz="8000" i="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Доржиевич</a:t>
            </a:r>
            <a:r>
              <a:rPr lang="ru-RU" sz="2400" dirty="0" smtClean="0">
                <a:ln w="50800"/>
                <a:solidFill>
                  <a:schemeClr val="bg1">
                    <a:shade val="50000"/>
                  </a:schemeClr>
                </a:solidFill>
              </a:rPr>
              <a:t/>
            </a:r>
            <a:br>
              <a:rPr lang="ru-RU" sz="2400" dirty="0" smtClean="0">
                <a:ln w="50800"/>
                <a:solidFill>
                  <a:schemeClr val="bg1">
                    <a:shade val="50000"/>
                  </a:schemeClr>
                </a:solidFill>
              </a:rPr>
            </a:br>
            <a:endParaRPr lang="ru-RU" dirty="0"/>
          </a:p>
        </p:txBody>
      </p:sp>
      <p:pic>
        <p:nvPicPr>
          <p:cNvPr id="6" name="Рисунок 5" descr="самп.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4857752" y="500042"/>
            <a:ext cx="3900486" cy="4714908"/>
          </a:xfrm>
        </p:spPr>
      </p:pic>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Sasha\Картинки\Новая папка\Фото2954.jpg"/>
          <p:cNvPicPr>
            <a:picLocks noChangeAspect="1" noChangeArrowheads="1"/>
          </p:cNvPicPr>
          <p:nvPr/>
        </p:nvPicPr>
        <p:blipFill>
          <a:blip r:embed="rId2" cstate="email">
            <a:lum bright="10000" contrast="30000"/>
            <a:extLst>
              <a:ext uri="{28A0092B-C50C-407E-A947-70E740481C1C}">
                <a14:useLocalDpi xmlns:a14="http://schemas.microsoft.com/office/drawing/2010/main"/>
              </a:ext>
            </a:extLst>
          </a:blip>
          <a:srcRect/>
          <a:stretch>
            <a:fillRect/>
          </a:stretch>
        </p:blipFill>
        <p:spPr bwMode="auto">
          <a:xfrm>
            <a:off x="928662" y="571480"/>
            <a:ext cx="7559439" cy="51435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339" name="Text Box 4"/>
          <p:cNvSpPr txBox="1">
            <a:spLocks noChangeArrowheads="1"/>
          </p:cNvSpPr>
          <p:nvPr/>
        </p:nvSpPr>
        <p:spPr bwMode="auto">
          <a:xfrm>
            <a:off x="323850" y="5734050"/>
            <a:ext cx="8775700" cy="641350"/>
          </a:xfrm>
          <a:prstGeom prst="rect">
            <a:avLst/>
          </a:prstGeom>
          <a:noFill/>
          <a:ln w="9525">
            <a:noFill/>
            <a:miter lim="800000"/>
            <a:headEnd/>
            <a:tailEnd/>
          </a:ln>
        </p:spPr>
        <p:txBody>
          <a:bodyPr wrap="none">
            <a:spAutoFit/>
          </a:bodyPr>
          <a:lstStyle/>
          <a:p>
            <a:r>
              <a:rPr lang="ru-RU" sz="3600" i="1">
                <a:solidFill>
                  <a:srgbClr val="FFFF00"/>
                </a:solidFill>
              </a:rPr>
              <a:t>Проект постройки новой школы готов</a:t>
            </a:r>
          </a:p>
        </p:txBody>
      </p:sp>
    </p:spTree>
  </p:cSld>
  <p:clrMapOvr>
    <a:masterClrMapping/>
  </p:clrMapOvr>
  <p:transition spd="slow">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5400000"/>
        </a:gradFill>
        <a:effectLst/>
      </p:bgPr>
    </p:bg>
    <p:spTree>
      <p:nvGrpSpPr>
        <p:cNvPr id="1" name=""/>
        <p:cNvGrpSpPr/>
        <p:nvPr/>
      </p:nvGrpSpPr>
      <p:grpSpPr>
        <a:xfrm>
          <a:off x="0" y="0"/>
          <a:ext cx="0" cy="0"/>
          <a:chOff x="0" y="0"/>
          <a:chExt cx="0" cy="0"/>
        </a:xfrm>
      </p:grpSpPr>
      <p:pic>
        <p:nvPicPr>
          <p:cNvPr id="5122" name="Picture 2" descr="C:\Sasha\Картинки\Новая папка\Фото2956.jpg"/>
          <p:cNvPicPr>
            <a:picLocks noChangeAspect="1" noChangeArrowheads="1"/>
          </p:cNvPicPr>
          <p:nvPr/>
        </p:nvPicPr>
        <p:blipFill>
          <a:blip r:embed="rId2" cstate="email">
            <a:lum bright="10000" contrast="20000"/>
            <a:extLst>
              <a:ext uri="{28A0092B-C50C-407E-A947-70E740481C1C}">
                <a14:useLocalDpi xmlns:a14="http://schemas.microsoft.com/office/drawing/2010/main"/>
              </a:ext>
            </a:extLst>
          </a:blip>
          <a:srcRect/>
          <a:stretch>
            <a:fillRect/>
          </a:stretch>
        </p:blipFill>
        <p:spPr bwMode="auto">
          <a:xfrm>
            <a:off x="357188" y="357188"/>
            <a:ext cx="4857750" cy="3162300"/>
          </a:xfrm>
          <a:prstGeom prst="rect">
            <a:avLst/>
          </a:prstGeom>
          <a:ln>
            <a:noFill/>
          </a:ln>
          <a:effectLst>
            <a:outerShdw blurRad="292100" dist="139700" dir="2700000" algn="tl" rotWithShape="0">
              <a:srgbClr val="333333">
                <a:alpha val="65000"/>
              </a:srgbClr>
            </a:outerShdw>
          </a:effectLst>
        </p:spPr>
      </p:pic>
      <p:pic>
        <p:nvPicPr>
          <p:cNvPr id="3" name="Picture 2" descr="C:\Sasha\Картинки\Новая папка\Фото295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28688" y="3929063"/>
            <a:ext cx="7358062" cy="2743200"/>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5286380" y="642918"/>
            <a:ext cx="3857620" cy="1200329"/>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p>
            <a:pPr algn="ctr" fontAlgn="auto">
              <a:spcBef>
                <a:spcPts val="0"/>
              </a:spcBef>
              <a:spcAft>
                <a:spcPts val="0"/>
              </a:spcAft>
              <a:defRPr/>
            </a:pPr>
            <a:r>
              <a:rPr lang="ru-RU"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Строительство новой школы</a:t>
            </a:r>
          </a:p>
        </p:txBody>
      </p:sp>
    </p:spTree>
  </p:cSld>
  <p:clrMapOvr>
    <a:masterClrMapping/>
  </p:clrMapOvr>
  <p:transition spd="slow">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EFD1"/>
            </a:gs>
            <a:gs pos="64999">
              <a:srgbClr val="F0EBD5"/>
            </a:gs>
            <a:gs pos="100000">
              <a:srgbClr val="D1C39F"/>
            </a:gs>
          </a:gsLst>
          <a:lin ang="5400000"/>
        </a:gradFill>
        <a:effectLst/>
      </p:bgPr>
    </p:bg>
    <p:spTree>
      <p:nvGrpSpPr>
        <p:cNvPr id="1" name=""/>
        <p:cNvGrpSpPr/>
        <p:nvPr/>
      </p:nvGrpSpPr>
      <p:grpSpPr>
        <a:xfrm>
          <a:off x="0" y="0"/>
          <a:ext cx="0" cy="0"/>
          <a:chOff x="0" y="0"/>
          <a:chExt cx="0" cy="0"/>
        </a:xfrm>
      </p:grpSpPr>
      <p:pic>
        <p:nvPicPr>
          <p:cNvPr id="1026" name="Picture 2" descr="C:\Sasha\Картинки\Новая папка\Фото263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1538" y="500042"/>
            <a:ext cx="7128562" cy="40005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2000232" y="4929198"/>
            <a:ext cx="5580054" cy="830997"/>
          </a:xfrm>
          <a:prstGeom prst="rect">
            <a:avLst/>
          </a:prstGeom>
          <a:noFill/>
        </p:spPr>
        <p:txBody>
          <a:bodyPr wrap="none">
            <a:spAutoFit/>
          </a:bodyPr>
          <a:lstStyle/>
          <a:p>
            <a:pPr fontAlgn="auto">
              <a:spcBef>
                <a:spcPts val="0"/>
              </a:spcBef>
              <a:spcAft>
                <a:spcPts val="0"/>
              </a:spcAft>
              <a:defRPr/>
            </a:pPr>
            <a:r>
              <a:rPr lang="ru-RU"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rPr>
              <a:t>Начальная школа</a:t>
            </a:r>
          </a:p>
        </p:txBody>
      </p:sp>
    </p:spTree>
  </p:cSld>
  <p:clrMapOvr>
    <a:masterClrMapping/>
  </p:clrMapOvr>
  <p:transition spd="slow">
    <p:pull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42910" y="5000636"/>
            <a:ext cx="7930312" cy="707886"/>
          </a:xfrm>
          <a:prstGeom prst="rect">
            <a:avLst/>
          </a:prstGeom>
          <a:noFill/>
        </p:spPr>
        <p:txBody>
          <a:bodyPr wrap="none">
            <a:spAutoFit/>
          </a:bodyPr>
          <a:lstStyle/>
          <a:p>
            <a:pPr fontAlgn="auto">
              <a:spcBef>
                <a:spcPts val="0"/>
              </a:spcBef>
              <a:spcAft>
                <a:spcPts val="0"/>
              </a:spcAft>
              <a:defRPr/>
            </a:pPr>
            <a:r>
              <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rPr>
              <a:t>В 1968 году был открыт музей</a:t>
            </a:r>
          </a:p>
        </p:txBody>
      </p:sp>
      <p:pic>
        <p:nvPicPr>
          <p:cNvPr id="19459" name="Picture 3" descr="C:\Sasha\Картинки\Новая папка\SDC1261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4348" y="285728"/>
            <a:ext cx="7680000" cy="42862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spd="slow">
    <p:whee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8488C4"/>
            </a:gs>
            <a:gs pos="53000">
              <a:schemeClr val="bg2">
                <a:lumMod val="60000"/>
                <a:lumOff val="40000"/>
              </a:schemeClr>
            </a:gs>
            <a:gs pos="83000">
              <a:schemeClr val="bg2">
                <a:lumMod val="40000"/>
                <a:lumOff val="60000"/>
              </a:schemeClr>
            </a:gs>
            <a:gs pos="100000">
              <a:schemeClr val="bg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14348" y="428604"/>
            <a:ext cx="7429552" cy="1571636"/>
          </a:xfrm>
        </p:spPr>
        <p:style>
          <a:lnRef idx="0">
            <a:schemeClr val="accent4"/>
          </a:lnRef>
          <a:fillRef idx="3">
            <a:schemeClr val="accent4"/>
          </a:fillRef>
          <a:effectRef idx="3">
            <a:schemeClr val="accent4"/>
          </a:effectRef>
          <a:fontRef idx="minor">
            <a:schemeClr val="lt1"/>
          </a:fontRef>
        </p:style>
        <p:txBody>
          <a:bodyPr>
            <a:normAutofit/>
          </a:bodyPr>
          <a:lstStyle/>
          <a:p>
            <a:pPr algn="ctr" eaLnBrk="1" fontAlgn="auto" hangingPunct="1">
              <a:spcAft>
                <a:spcPts val="0"/>
              </a:spcAft>
              <a:defRPr/>
            </a:pPr>
            <a:r>
              <a:rPr lang="ru-RU" dirty="0" smtClean="0"/>
              <a:t>Сегодня музей включает следующие разделы</a:t>
            </a:r>
            <a:endParaRPr lang="ru-RU" dirty="0"/>
          </a:p>
        </p:txBody>
      </p:sp>
      <p:sp>
        <p:nvSpPr>
          <p:cNvPr id="20483" name="Текст 4"/>
          <p:cNvSpPr>
            <a:spLocks noGrp="1"/>
          </p:cNvSpPr>
          <p:nvPr>
            <p:ph type="body" idx="1"/>
          </p:nvPr>
        </p:nvSpPr>
        <p:spPr>
          <a:xfrm>
            <a:off x="214313" y="2071688"/>
            <a:ext cx="8643937" cy="3500437"/>
          </a:xfrm>
        </p:spPr>
        <p:txBody>
          <a:bodyPr/>
          <a:lstStyle/>
          <a:p>
            <a:pPr eaLnBrk="1" hangingPunct="1">
              <a:buFont typeface="Wingdings" pitchFamily="2" charset="2"/>
              <a:buChar char="Ø"/>
            </a:pPr>
            <a:r>
              <a:rPr lang="ru-RU" sz="4000" smtClean="0"/>
              <a:t>Дореволюционная культура и быт бурят</a:t>
            </a:r>
          </a:p>
          <a:p>
            <a:pPr eaLnBrk="1" hangingPunct="1">
              <a:buFont typeface="Wingdings" pitchFamily="2" charset="2"/>
              <a:buChar char="Ø"/>
            </a:pPr>
            <a:r>
              <a:rPr lang="ru-RU" sz="4000" smtClean="0"/>
              <a:t>Животный мир нашего края</a:t>
            </a:r>
          </a:p>
          <a:p>
            <a:pPr eaLnBrk="1" hangingPunct="1">
              <a:buFont typeface="Wingdings" pitchFamily="2" charset="2"/>
              <a:buChar char="Ø"/>
            </a:pPr>
            <a:r>
              <a:rPr lang="ru-RU" sz="4000" smtClean="0"/>
              <a:t>История села и колхоза</a:t>
            </a:r>
          </a:p>
          <a:p>
            <a:pPr eaLnBrk="1" hangingPunct="1">
              <a:buFont typeface="Wingdings" pitchFamily="2" charset="2"/>
              <a:buChar char="Ø"/>
            </a:pPr>
            <a:r>
              <a:rPr lang="ru-RU" sz="4000" smtClean="0"/>
              <a:t>Уголок боевой и трудовой славы</a:t>
            </a:r>
          </a:p>
        </p:txBody>
      </p:sp>
    </p:spTree>
  </p:cSld>
  <p:clrMapOvr>
    <a:masterClrMapping/>
  </p:clrMapOvr>
  <p:transition spd="slow">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descr="C:\Мама\школа № 56\Буддизм\j0280622.wmf"/>
          <p:cNvPicPr>
            <a:picLocks noChangeAspect="1" noChangeArrowheads="1"/>
          </p:cNvPicPr>
          <p:nvPr/>
        </p:nvPicPr>
        <p:blipFill>
          <a:blip r:embed="rId2" cstate="print"/>
          <a:srcRect/>
          <a:stretch>
            <a:fillRect/>
          </a:stretch>
        </p:blipFill>
        <p:spPr bwMode="auto">
          <a:xfrm>
            <a:off x="0" y="-214313"/>
            <a:ext cx="9426575" cy="7135813"/>
          </a:xfrm>
          <a:prstGeom prst="rect">
            <a:avLst/>
          </a:prstGeom>
          <a:noFill/>
          <a:ln w="9525">
            <a:noFill/>
            <a:miter lim="800000"/>
            <a:headEnd/>
            <a:tailEnd/>
          </a:ln>
        </p:spPr>
      </p:pic>
      <p:pic>
        <p:nvPicPr>
          <p:cNvPr id="2050" name="Picture 2" descr="C:\Sasha\Картинки\Новая папка\Фото263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14612" y="0"/>
            <a:ext cx="3929090" cy="50899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TextBox 2"/>
          <p:cNvSpPr txBox="1"/>
          <p:nvPr/>
        </p:nvSpPr>
        <p:spPr>
          <a:xfrm>
            <a:off x="1928794" y="5429264"/>
            <a:ext cx="5648982" cy="830997"/>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fontAlgn="auto">
              <a:spcBef>
                <a:spcPts val="0"/>
              </a:spcBef>
              <a:spcAft>
                <a:spcPts val="0"/>
              </a:spcAft>
              <a:defRPr/>
            </a:pPr>
            <a:r>
              <a:rPr lang="ru-RU" sz="4800" b="1" cap="all" dirty="0" err="1">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Молон</a:t>
            </a:r>
            <a:r>
              <a:rPr lang="ru-RU" sz="4800" b="1" cap="all" dirty="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 – </a:t>
            </a:r>
            <a:r>
              <a:rPr lang="ru-RU" sz="4800" b="1" cap="all" dirty="0" err="1">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багша</a:t>
            </a:r>
            <a:r>
              <a:rPr lang="ru-RU" sz="4800" b="1" cap="all" dirty="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 </a:t>
            </a:r>
          </a:p>
        </p:txBody>
      </p:sp>
    </p:spTree>
  </p:cSld>
  <p:clrMapOvr>
    <a:masterClrMapping/>
  </p:clrMapOvr>
  <p:transition spd="slow">
    <p:spli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3" descr="C:\Мама\школа № 56\Буддизм\j040271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pic>
        <p:nvPicPr>
          <p:cNvPr id="3074" name="Picture 2" descr="C:\Sasha\Картинки\Новая папка\Фото264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5720" y="785794"/>
            <a:ext cx="4000496" cy="50618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extBox 2"/>
          <p:cNvSpPr txBox="1"/>
          <p:nvPr/>
        </p:nvSpPr>
        <p:spPr>
          <a:xfrm>
            <a:off x="4071934" y="500042"/>
            <a:ext cx="5072066" cy="923330"/>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fontAlgn="auto">
              <a:spcBef>
                <a:spcPts val="0"/>
              </a:spcBef>
              <a:spcAft>
                <a:spcPts val="0"/>
              </a:spcAft>
              <a:defRPr/>
            </a:pPr>
            <a:r>
              <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Дари – </a:t>
            </a:r>
            <a:r>
              <a:rPr lang="ru-RU" sz="5400" b="1" dirty="0" err="1">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Хээтэй</a:t>
            </a:r>
            <a:r>
              <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p>
        </p:txBody>
      </p:sp>
    </p:spTree>
  </p:cSld>
  <p:clrMapOvr>
    <a:masterClrMapping/>
  </p:clrMapOvr>
  <p:transition spd="slow">
    <p:split orient="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descr="C:\Sasha\Картинки\Природа\Wallpaper12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pic>
        <p:nvPicPr>
          <p:cNvPr id="4098" name="Picture 2" descr="C:\Sasha\Картинки\Новая папка\Фото2659.jpg"/>
          <p:cNvPicPr>
            <a:picLocks noChangeAspect="1" noChangeArrowheads="1"/>
          </p:cNvPicPr>
          <p:nvPr/>
        </p:nvPicPr>
        <p:blipFill>
          <a:blip r:embed="rId3" cstate="email">
            <a:lum bright="10000"/>
            <a:extLst>
              <a:ext uri="{28A0092B-C50C-407E-A947-70E740481C1C}">
                <a14:useLocalDpi xmlns:a14="http://schemas.microsoft.com/office/drawing/2010/main"/>
              </a:ext>
            </a:extLst>
          </a:blip>
          <a:srcRect/>
          <a:stretch>
            <a:fillRect/>
          </a:stretch>
        </p:blipFill>
        <p:spPr bwMode="auto">
          <a:xfrm>
            <a:off x="1285852" y="357166"/>
            <a:ext cx="7557190" cy="5572164"/>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3" name="TextBox 2"/>
          <p:cNvSpPr txBox="1"/>
          <p:nvPr/>
        </p:nvSpPr>
        <p:spPr>
          <a:xfrm>
            <a:off x="0" y="4572008"/>
            <a:ext cx="3929058" cy="1938992"/>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defRPr/>
            </a:pPr>
            <a:r>
              <a:rPr lang="ru-RU"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Уголок природы</a:t>
            </a:r>
          </a:p>
        </p:txBody>
      </p:sp>
    </p:spTree>
  </p:cSld>
  <p:clrMapOvr>
    <a:masterClrMapping/>
  </p:clrMapOvr>
  <p:transition spd="slow">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7" descr="C:\Sasha\Картинки\Природа\Wallpaper13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pic>
        <p:nvPicPr>
          <p:cNvPr id="5122" name="Picture 2" descr="C:\Sasha\Картинки\Новая папка\Фото264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4347" y="2071678"/>
            <a:ext cx="3196851" cy="426246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123" name="Picture 3" descr="C:\Sasha\Картинки\Новая папка\Фото264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817346" y="3500438"/>
            <a:ext cx="3326654" cy="3143272"/>
          </a:xfrm>
          <a:prstGeom prst="rect">
            <a:avLst/>
          </a:prstGeom>
          <a:ln>
            <a:noFill/>
          </a:ln>
          <a:effectLst>
            <a:softEdge rad="112500"/>
          </a:effectLst>
        </p:spPr>
      </p:pic>
      <p:pic>
        <p:nvPicPr>
          <p:cNvPr id="5124" name="Picture 4" descr="C:\Sasha\Картинки\Новая папка\Фото264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214678" y="4197934"/>
            <a:ext cx="3255140" cy="266006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softEdge rad="317500"/>
          </a:effectLst>
        </p:spPr>
      </p:pic>
      <p:pic>
        <p:nvPicPr>
          <p:cNvPr id="5125" name="Picture 5" descr="C:\Sasha\Картинки\Новая папка\Фото2644.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143636" y="1357298"/>
            <a:ext cx="2500330" cy="2250000"/>
          </a:xfrm>
          <a:prstGeom prst="rect">
            <a:avLst/>
          </a:prstGeom>
          <a:noFill/>
          <a:effectLst>
            <a:softEdge rad="317500"/>
          </a:effectLst>
        </p:spPr>
      </p:pic>
      <p:pic>
        <p:nvPicPr>
          <p:cNvPr id="5126" name="Picture 6" descr="C:\Sasha\Картинки\Новая папка\Фото2645.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14347" y="4357694"/>
            <a:ext cx="1952639" cy="2928958"/>
          </a:xfrm>
          <a:prstGeom prst="rect">
            <a:avLst/>
          </a:prstGeom>
          <a:noFill/>
          <a:ln>
            <a:noFill/>
          </a:ln>
          <a:effectLst>
            <a:softEdge rad="317500"/>
          </a:effectLst>
        </p:spPr>
      </p:pic>
      <p:sp>
        <p:nvSpPr>
          <p:cNvPr id="8" name="TextBox 7"/>
          <p:cNvSpPr txBox="1"/>
          <p:nvPr/>
        </p:nvSpPr>
        <p:spPr>
          <a:xfrm>
            <a:off x="928662" y="571480"/>
            <a:ext cx="3275256" cy="923330"/>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fontAlgn="auto">
              <a:spcBef>
                <a:spcPts val="0"/>
              </a:spcBef>
              <a:spcAft>
                <a:spcPts val="0"/>
              </a:spcAft>
              <a:defRPr/>
            </a:pPr>
            <a:r>
              <a:rPr lang="ru-RU"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Хищники</a:t>
            </a:r>
          </a:p>
        </p:txBody>
      </p:sp>
    </p:spTree>
  </p:cSld>
  <p:clrMapOvr>
    <a:masterClrMapping/>
  </p:clrMapOvr>
  <p:transition spd="slow">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B050">
            <a:alpha val="83136"/>
          </a:srgbClr>
        </a:solidFill>
        <a:effectLst/>
      </p:bgPr>
    </p:bg>
    <p:spTree>
      <p:nvGrpSpPr>
        <p:cNvPr id="1" name=""/>
        <p:cNvGrpSpPr/>
        <p:nvPr/>
      </p:nvGrpSpPr>
      <p:grpSpPr>
        <a:xfrm>
          <a:off x="0" y="0"/>
          <a:ext cx="0" cy="0"/>
          <a:chOff x="0" y="0"/>
          <a:chExt cx="0" cy="0"/>
        </a:xfrm>
      </p:grpSpPr>
      <p:pic>
        <p:nvPicPr>
          <p:cNvPr id="25602" name="Picture 10" descr="C:\Sasha\Картинки\Природа\Растения\Wallpaper7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pic>
        <p:nvPicPr>
          <p:cNvPr id="7174" name="Picture 6" descr="C:\Sasha\Картинки\Новая папка\Фото265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595" y="3643315"/>
            <a:ext cx="3619493" cy="271462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175" name="Picture 7" descr="C:\Sasha\Картинки\Новая папка\Фото265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72066" y="3643314"/>
            <a:ext cx="3595681" cy="269676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176" name="Picture 8" descr="C:\Sasha\Картинки\Новая папка\Фото265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857884" y="357166"/>
            <a:ext cx="2868025" cy="278608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177" name="Picture 9" descr="C:\Sasha\Картинки\Новая папка\Фото2655.jpg"/>
          <p:cNvPicPr>
            <a:picLocks noChangeAspect="1" noChangeArrowheads="1"/>
          </p:cNvPicPr>
          <p:nvPr/>
        </p:nvPicPr>
        <p:blipFill>
          <a:blip r:embed="rId6" cstate="email">
            <a:extLst>
              <a:ext uri="{28A0092B-C50C-407E-A947-70E740481C1C}">
                <a14:useLocalDpi xmlns:a14="http://schemas.microsoft.com/office/drawing/2010/main"/>
              </a:ext>
            </a:extLst>
          </a:blip>
          <a:srcRect r="-542"/>
          <a:stretch>
            <a:fillRect/>
          </a:stretch>
        </p:blipFill>
        <p:spPr bwMode="auto">
          <a:xfrm>
            <a:off x="357158" y="285728"/>
            <a:ext cx="2357454" cy="291579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1" name="TextBox 10"/>
          <p:cNvSpPr txBox="1"/>
          <p:nvPr/>
        </p:nvSpPr>
        <p:spPr>
          <a:xfrm>
            <a:off x="3286116" y="2500306"/>
            <a:ext cx="1874231" cy="707886"/>
          </a:xfrm>
          <a:prstGeom prst="rect">
            <a:avLst/>
          </a:prstGeom>
          <a:noFill/>
        </p:spPr>
        <p:txBody>
          <a:bodyPr wrap="none">
            <a:spAutoFit/>
          </a:bodyPr>
          <a:lstStyle/>
          <a:p>
            <a:pPr fontAlgn="auto">
              <a:spcBef>
                <a:spcPts val="0"/>
              </a:spcBef>
              <a:spcAft>
                <a:spcPts val="0"/>
              </a:spcAft>
              <a:defRPr/>
            </a:pPr>
            <a:r>
              <a:rPr lang="ru-RU" sz="4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n-lt"/>
              </a:rPr>
              <a:t>Птицы</a:t>
            </a:r>
          </a:p>
        </p:txBody>
      </p:sp>
    </p:spTree>
  </p:cSld>
  <p:clrMapOvr>
    <a:masterClrMapping/>
  </p:clrMapOvr>
  <p:transition spd="slow">
    <p:strip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2"/>
          <p:cNvSpPr txBox="1">
            <a:spLocks/>
          </p:cNvSpPr>
          <p:nvPr/>
        </p:nvSpPr>
        <p:spPr>
          <a:xfrm>
            <a:off x="857250" y="2071688"/>
            <a:ext cx="7567613" cy="2725737"/>
          </a:xfrm>
          <a:prstGeom prst="rect">
            <a:avLst/>
          </a:prstGeom>
        </p:spPr>
        <p:txBody>
          <a:bodyPr tIns="0" rIns="45720" bIns="0" anchor="b">
            <a:scene3d>
              <a:camera prst="orthographicFront"/>
              <a:lightRig rig="balanced" dir="t">
                <a:rot lat="0" lon="0" rev="2100000"/>
              </a:lightRig>
            </a:scene3d>
            <a:sp3d extrusionH="57150" prstMaterial="metal">
              <a:bevelT w="38100" h="25400"/>
              <a:contourClr>
                <a:schemeClr val="bg2"/>
              </a:contourClr>
            </a:sp3d>
          </a:bodyPr>
          <a:lstStyle/>
          <a:p>
            <a:pPr algn="ctr" fontAlgn="auto">
              <a:spcBef>
                <a:spcPct val="20000"/>
              </a:spcBef>
              <a:spcAft>
                <a:spcPts val="0"/>
              </a:spcAft>
              <a:buClr>
                <a:schemeClr val="accent1"/>
              </a:buClr>
              <a:buSzPct val="80000"/>
              <a:buFont typeface="Wingdings 2"/>
              <a:buNone/>
              <a:defRPr/>
            </a:pPr>
            <a:endParaRPr lang="ru-RU" sz="8000" b="1" dirty="0">
              <a:ln w="50800"/>
              <a:solidFill>
                <a:schemeClr val="bg1">
                  <a:shade val="50000"/>
                </a:schemeClr>
              </a:solidFill>
              <a:latin typeface="+mn-lt"/>
            </a:endParaRPr>
          </a:p>
        </p:txBody>
      </p:sp>
      <p:sp>
        <p:nvSpPr>
          <p:cNvPr id="6" name="Заголовок 5"/>
          <p:cNvSpPr>
            <a:spLocks noGrp="1"/>
          </p:cNvSpPr>
          <p:nvPr>
            <p:ph type="title"/>
          </p:nvPr>
        </p:nvSpPr>
        <p:spPr>
          <a:xfrm>
            <a:off x="500034" y="1285860"/>
            <a:ext cx="7643866" cy="5357850"/>
          </a:xfrm>
        </p:spPr>
        <p:txBody>
          <a:bodyPr>
            <a:normAutofit fontScale="90000"/>
          </a:bodyPr>
          <a:lstStyle/>
          <a:p>
            <a:pPr algn="ctr" eaLnBrk="1" fontAlgn="auto" hangingPunct="1">
              <a:spcAft>
                <a:spcPts val="0"/>
              </a:spcAft>
              <a:defRPr/>
            </a:pPr>
            <a:r>
              <a:rPr lang="en-US" dirty="0" smtClean="0"/>
              <a:t/>
            </a:r>
            <a:br>
              <a:rPr lang="en-US" dirty="0" smtClean="0"/>
            </a:br>
            <a:r>
              <a:rPr lang="ru-RU" dirty="0" smtClean="0"/>
              <a:t> </a:t>
            </a:r>
            <a:r>
              <a:rPr lang="ru-RU" sz="3600" dirty="0" smtClean="0"/>
              <a:t>Цель данной работы – рассказать своим сверстникам о человеке, который прошел славный путь защитника Родины, о человеке, который многое сделал для нашего села. Это </a:t>
            </a:r>
            <a:r>
              <a:rPr lang="ru-RU" sz="3600" dirty="0" err="1" smtClean="0"/>
              <a:t>Сампилон</a:t>
            </a:r>
            <a:r>
              <a:rPr lang="ru-RU" sz="3600" dirty="0" smtClean="0"/>
              <a:t> </a:t>
            </a:r>
            <a:r>
              <a:rPr lang="ru-RU" sz="3600" dirty="0" err="1" smtClean="0"/>
              <a:t>Жамбал</a:t>
            </a:r>
            <a:r>
              <a:rPr lang="ru-RU" sz="3600" dirty="0" smtClean="0"/>
              <a:t> </a:t>
            </a:r>
            <a:r>
              <a:rPr lang="ru-RU" sz="3600" dirty="0" err="1" smtClean="0"/>
              <a:t>Доржиевич</a:t>
            </a:r>
            <a:r>
              <a:rPr lang="ru-RU" sz="3600" dirty="0" smtClean="0"/>
              <a:t>, ветеран Великой Отечественной войны, заслуженный работник культуры Бурятской АССР.</a:t>
            </a:r>
            <a:endParaRPr lang="ru-RU" dirty="0"/>
          </a:p>
        </p:txBody>
      </p:sp>
      <p:sp>
        <p:nvSpPr>
          <p:cNvPr id="7" name="Текст 6"/>
          <p:cNvSpPr>
            <a:spLocks noGrp="1"/>
          </p:cNvSpPr>
          <p:nvPr>
            <p:ph type="body" idx="1"/>
          </p:nvPr>
        </p:nvSpPr>
        <p:spPr>
          <a:xfrm>
            <a:off x="1428728" y="714356"/>
            <a:ext cx="6143668" cy="857256"/>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solidFill>
              <a:schemeClr val="accent6">
                <a:lumMod val="50000"/>
              </a:schemeClr>
            </a:solidFill>
          </a:ln>
        </p:spPr>
        <p:txBody>
          <a:bodyPr>
            <a:normAutofit/>
          </a:bodyPr>
          <a:lstStyle/>
          <a:p>
            <a:pPr algn="ctr" eaLnBrk="1" fontAlgn="auto" hangingPunct="1">
              <a:spcAft>
                <a:spcPts val="0"/>
              </a:spcAft>
              <a:buFont typeface="Wingdings 2"/>
              <a:buNone/>
              <a:defRPr/>
            </a:pPr>
            <a:r>
              <a:rPr lang="ru-RU"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Цель исследования</a:t>
            </a:r>
            <a:endParaRPr lang="ru-RU"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spd="slow">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C:\Sasha\Картинки\Природа\Wallpaper12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pic>
        <p:nvPicPr>
          <p:cNvPr id="6146" name="Picture 2" descr="C:\Sasha\Картинки\Новая папка\Фото265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571612"/>
            <a:ext cx="4929190" cy="3696894"/>
          </a:xfrm>
          <a:prstGeom prst="rect">
            <a:avLst/>
          </a:prstGeom>
          <a:noFill/>
          <a:effectLst>
            <a:softEdge rad="317500"/>
          </a:effectLst>
        </p:spPr>
      </p:pic>
      <p:pic>
        <p:nvPicPr>
          <p:cNvPr id="6147" name="Picture 3" descr="C:\Sasha\Картинки\Новая папка\Фото2658.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25482" y="3357538"/>
            <a:ext cx="4818518" cy="3500462"/>
          </a:xfrm>
          <a:prstGeom prst="rect">
            <a:avLst/>
          </a:prstGeom>
          <a:noFill/>
          <a:effectLst>
            <a:softEdge rad="317500"/>
          </a:effectLst>
        </p:spPr>
      </p:pic>
      <p:sp>
        <p:nvSpPr>
          <p:cNvPr id="5" name="TextBox 4"/>
          <p:cNvSpPr txBox="1"/>
          <p:nvPr/>
        </p:nvSpPr>
        <p:spPr>
          <a:xfrm>
            <a:off x="4110250" y="285728"/>
            <a:ext cx="3976923" cy="1107996"/>
          </a:xfrm>
          <a:prstGeom prst="rect">
            <a:avLst/>
          </a:prstGeom>
          <a:noFill/>
          <a:effectLst>
            <a:outerShdw blurRad="50800" dist="38100" dir="2700000" algn="tl" rotWithShape="0">
              <a:prstClr val="black">
                <a:alpha val="40000"/>
              </a:prstClr>
            </a:outerShdw>
          </a:effectLst>
        </p:spPr>
        <p:txBody>
          <a:bodyPr wrap="none">
            <a:spAutoFit/>
          </a:bodyPr>
          <a:lstStyle/>
          <a:p>
            <a:pPr fontAlgn="auto">
              <a:spcBef>
                <a:spcPts val="0"/>
              </a:spcBef>
              <a:spcAft>
                <a:spcPts val="0"/>
              </a:spcAft>
              <a:defRPr/>
            </a:pPr>
            <a:r>
              <a:rPr lang="ru-RU" sz="6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rPr>
              <a:t>Грызуны</a:t>
            </a:r>
          </a:p>
        </p:txBody>
      </p:sp>
    </p:spTree>
  </p:cSld>
  <p:clrMapOvr>
    <a:masterClrMapping/>
  </p:clrMapOvr>
  <p:transition spd="slow">
    <p:strips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 y="214290"/>
            <a:ext cx="9143999" cy="769441"/>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fontAlgn="auto">
              <a:spcBef>
                <a:spcPts val="0"/>
              </a:spcBef>
              <a:spcAft>
                <a:spcPts val="0"/>
              </a:spcAft>
              <a:defRPr/>
            </a:pPr>
            <a:r>
              <a:rPr lang="ru-RU"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Наш край в глубокой древности</a:t>
            </a:r>
          </a:p>
        </p:txBody>
      </p:sp>
      <p:pic>
        <p:nvPicPr>
          <p:cNvPr id="27651" name="Picture 3" descr="C:\Sasha\Картинки\Новая папка\Фото266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2875" y="1428750"/>
            <a:ext cx="4429125" cy="2214563"/>
          </a:xfrm>
          <a:prstGeom prst="rect">
            <a:avLst/>
          </a:prstGeom>
          <a:noFill/>
          <a:ln w="9525">
            <a:noFill/>
            <a:miter lim="800000"/>
            <a:headEnd/>
            <a:tailEnd/>
          </a:ln>
        </p:spPr>
      </p:pic>
      <p:pic>
        <p:nvPicPr>
          <p:cNvPr id="27652" name="Picture 4" descr="C:\Sasha\Картинки\Новая папка\Фото266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0625" y="1428750"/>
            <a:ext cx="4006850" cy="2214563"/>
          </a:xfrm>
          <a:prstGeom prst="rect">
            <a:avLst/>
          </a:prstGeom>
          <a:noFill/>
          <a:ln w="9525">
            <a:noFill/>
            <a:miter lim="800000"/>
            <a:headEnd/>
            <a:tailEnd/>
          </a:ln>
        </p:spPr>
      </p:pic>
      <p:pic>
        <p:nvPicPr>
          <p:cNvPr id="27653" name="Picture 5" descr="C:\Sasha\Картинки\Новая папка\Фото266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214563" y="4214813"/>
            <a:ext cx="4929187" cy="2162175"/>
          </a:xfrm>
          <a:prstGeom prst="rect">
            <a:avLst/>
          </a:prstGeom>
          <a:noFill/>
          <a:ln w="9525">
            <a:noFill/>
            <a:miter lim="800000"/>
            <a:headEnd/>
            <a:tailEnd/>
          </a:ln>
        </p:spPr>
      </p:pic>
      <p:sp>
        <p:nvSpPr>
          <p:cNvPr id="7" name="TextBox 6"/>
          <p:cNvSpPr txBox="1"/>
          <p:nvPr/>
        </p:nvSpPr>
        <p:spPr>
          <a:xfrm>
            <a:off x="1214414" y="3643314"/>
            <a:ext cx="2948179" cy="523220"/>
          </a:xfrm>
          <a:prstGeom prst="rect">
            <a:avLst/>
          </a:prstGeom>
        </p:spPr>
        <p:style>
          <a:lnRef idx="0">
            <a:schemeClr val="accent6"/>
          </a:lnRef>
          <a:fillRef idx="3">
            <a:schemeClr val="accent6"/>
          </a:fillRef>
          <a:effectRef idx="3">
            <a:schemeClr val="accent6"/>
          </a:effectRef>
          <a:fontRef idx="minor">
            <a:schemeClr val="lt1"/>
          </a:fontRef>
        </p:style>
        <p:txBody>
          <a:bodyPr wrap="none">
            <a:spAutoFit/>
          </a:bodyPr>
          <a:lstStyle/>
          <a:p>
            <a:pPr fontAlgn="auto">
              <a:spcBef>
                <a:spcPts val="0"/>
              </a:spcBef>
              <a:spcAft>
                <a:spcPts val="0"/>
              </a:spcAft>
              <a:defRPr/>
            </a:pPr>
            <a:r>
              <a:rPr lang="ru-RU" sz="2800" dirty="0">
                <a:ln w="18415" cmpd="sng">
                  <a:solidFill>
                    <a:srgbClr val="FFFFFF"/>
                  </a:solidFill>
                  <a:prstDash val="solid"/>
                </a:ln>
                <a:solidFill>
                  <a:srgbClr val="FFFFFF"/>
                </a:solidFill>
                <a:effectLst>
                  <a:outerShdw blurRad="63500" dir="3600000" algn="tl" rotWithShape="0">
                    <a:srgbClr val="000000">
                      <a:alpha val="70000"/>
                    </a:srgbClr>
                  </a:outerShdw>
                </a:effectLst>
              </a:rPr>
              <a:t>Бивень мамонта</a:t>
            </a:r>
          </a:p>
        </p:txBody>
      </p:sp>
      <p:sp>
        <p:nvSpPr>
          <p:cNvPr id="12" name="TextBox 11"/>
          <p:cNvSpPr txBox="1"/>
          <p:nvPr/>
        </p:nvSpPr>
        <p:spPr>
          <a:xfrm>
            <a:off x="4761069" y="3643314"/>
            <a:ext cx="4412683" cy="523220"/>
          </a:xfrm>
          <a:prstGeom prst="rect">
            <a:avLst/>
          </a:prstGeom>
        </p:spPr>
        <p:style>
          <a:lnRef idx="0">
            <a:schemeClr val="accent6"/>
          </a:lnRef>
          <a:fillRef idx="3">
            <a:schemeClr val="accent6"/>
          </a:fillRef>
          <a:effectRef idx="3">
            <a:schemeClr val="accent6"/>
          </a:effectRef>
          <a:fontRef idx="minor">
            <a:schemeClr val="lt1"/>
          </a:fontRef>
        </p:style>
        <p:txBody>
          <a:bodyPr wrap="none">
            <a:spAutoFit/>
          </a:bodyPr>
          <a:lstStyle/>
          <a:p>
            <a:pPr fontAlgn="auto">
              <a:spcBef>
                <a:spcPts val="0"/>
              </a:spcBef>
              <a:spcAft>
                <a:spcPts val="0"/>
              </a:spcAft>
              <a:defRPr/>
            </a:pPr>
            <a:r>
              <a:rPr lang="ru-RU" sz="2800" dirty="0">
                <a:ln w="18415" cmpd="sng">
                  <a:solidFill>
                    <a:srgbClr val="FFFFFF"/>
                  </a:solidFill>
                  <a:prstDash val="solid"/>
                </a:ln>
                <a:solidFill>
                  <a:srgbClr val="FFFFFF"/>
                </a:solidFill>
                <a:effectLst>
                  <a:outerShdw blurRad="63500" dir="3600000" algn="tl" rotWithShape="0">
                    <a:srgbClr val="000000">
                      <a:alpha val="70000"/>
                    </a:srgbClr>
                  </a:outerShdw>
                </a:effectLst>
              </a:rPr>
              <a:t>Кости вымершего бизона</a:t>
            </a:r>
          </a:p>
        </p:txBody>
      </p:sp>
      <p:sp>
        <p:nvSpPr>
          <p:cNvPr id="13" name="TextBox 12"/>
          <p:cNvSpPr txBox="1"/>
          <p:nvPr/>
        </p:nvSpPr>
        <p:spPr>
          <a:xfrm>
            <a:off x="2071670" y="6334780"/>
            <a:ext cx="5252079" cy="523220"/>
          </a:xfrm>
          <a:prstGeom prst="rect">
            <a:avLst/>
          </a:prstGeom>
        </p:spPr>
        <p:style>
          <a:lnRef idx="0">
            <a:schemeClr val="accent6"/>
          </a:lnRef>
          <a:fillRef idx="3">
            <a:schemeClr val="accent6"/>
          </a:fillRef>
          <a:effectRef idx="3">
            <a:schemeClr val="accent6"/>
          </a:effectRef>
          <a:fontRef idx="minor">
            <a:schemeClr val="lt1"/>
          </a:fontRef>
        </p:style>
        <p:txBody>
          <a:bodyPr wrap="none">
            <a:spAutoFit/>
          </a:bodyPr>
          <a:lstStyle/>
          <a:p>
            <a:pPr fontAlgn="auto">
              <a:spcBef>
                <a:spcPts val="0"/>
              </a:spcBef>
              <a:spcAft>
                <a:spcPts val="0"/>
              </a:spcAft>
              <a:defRPr/>
            </a:pPr>
            <a:r>
              <a:rPr lang="ru-RU" sz="2800" dirty="0">
                <a:ln w="18415" cmpd="sng">
                  <a:solidFill>
                    <a:srgbClr val="FFFFFF"/>
                  </a:solidFill>
                  <a:prstDash val="solid"/>
                </a:ln>
                <a:solidFill>
                  <a:srgbClr val="FFFFFF"/>
                </a:solidFill>
                <a:effectLst>
                  <a:outerShdw blurRad="63500" dir="3600000" algn="tl" rotWithShape="0">
                    <a:srgbClr val="000000">
                      <a:alpha val="70000"/>
                    </a:srgbClr>
                  </a:outerShdw>
                </a:effectLst>
              </a:rPr>
              <a:t>Кость неизвестного животного</a:t>
            </a:r>
          </a:p>
        </p:txBody>
      </p:sp>
    </p:spTree>
  </p:cSld>
  <p:clrMapOvr>
    <a:masterClrMapping/>
  </p:clrMapOvr>
  <p:transition spd="slow">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Sasha\Картинки\Новая папка\Фото2665.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28662" y="2071678"/>
            <a:ext cx="7715304" cy="38576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857224" y="285728"/>
            <a:ext cx="7858180" cy="1446550"/>
          </a:xfrm>
          <a:prstGeom prst="rect">
            <a:avLst/>
          </a:prstGeom>
        </p:spPr>
        <p:style>
          <a:lnRef idx="1">
            <a:schemeClr val="dk1"/>
          </a:lnRef>
          <a:fillRef idx="2">
            <a:schemeClr val="dk1"/>
          </a:fillRef>
          <a:effectRef idx="1">
            <a:schemeClr val="dk1"/>
          </a:effectRef>
          <a:fontRef idx="minor">
            <a:schemeClr val="dk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4400" b="1" dirty="0">
                <a:ln w="11430"/>
                <a:solidFill>
                  <a:srgbClr val="C00000"/>
                </a:solidFill>
                <a:effectLst>
                  <a:outerShdw blurRad="50800" dist="39000" dir="5460000" algn="tl">
                    <a:srgbClr val="000000">
                      <a:alpha val="38000"/>
                    </a:srgbClr>
                  </a:outerShdw>
                </a:effectLst>
              </a:rPr>
              <a:t>Археологические памятники в Бурятии</a:t>
            </a:r>
          </a:p>
        </p:txBody>
      </p:sp>
    </p:spTree>
  </p:cSld>
  <p:clrMapOvr>
    <a:masterClrMapping/>
  </p:clrMapOvr>
  <p:transition spd="slow">
    <p:diamon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0">
              <a:srgbClr val="03D4A8"/>
            </a:gs>
            <a:gs pos="25000">
              <a:srgbClr val="21D6E0"/>
            </a:gs>
            <a:gs pos="75000">
              <a:srgbClr val="00B0F0"/>
            </a:gs>
            <a:gs pos="100000">
              <a:srgbClr val="4FA3FF"/>
            </a:gs>
          </a:gsLst>
          <a:lin ang="5400000"/>
        </a:gradFill>
        <a:effectLst/>
      </p:bgPr>
    </p:bg>
    <p:spTree>
      <p:nvGrpSpPr>
        <p:cNvPr id="1" name=""/>
        <p:cNvGrpSpPr/>
        <p:nvPr/>
      </p:nvGrpSpPr>
      <p:grpSpPr>
        <a:xfrm>
          <a:off x="0" y="0"/>
          <a:ext cx="0" cy="0"/>
          <a:chOff x="0" y="0"/>
          <a:chExt cx="0" cy="0"/>
        </a:xfrm>
      </p:grpSpPr>
      <p:pic>
        <p:nvPicPr>
          <p:cNvPr id="9218" name="Picture 2" descr="C:\Sasha\Картинки\Новая папка\Фото266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42976" y="1857364"/>
            <a:ext cx="7072362" cy="3929090"/>
          </a:xfrm>
          <a:prstGeom prst="rect">
            <a:avLst/>
          </a:prstGeom>
          <a:ln w="127000" cap="sq">
            <a:solidFill>
              <a:srgbClr val="000000"/>
            </a:solidFill>
            <a:miter lim="800000"/>
          </a:ln>
          <a:effectLst>
            <a:innerShdw blurRad="63500" dist="50800">
              <a:prstClr val="black">
                <a:alpha val="50000"/>
              </a:prstClr>
            </a:innerShdw>
          </a:effectLst>
        </p:spPr>
      </p:pic>
      <p:sp>
        <p:nvSpPr>
          <p:cNvPr id="3" name="TextBox 2"/>
          <p:cNvSpPr txBox="1"/>
          <p:nvPr/>
        </p:nvSpPr>
        <p:spPr>
          <a:xfrm>
            <a:off x="1" y="285728"/>
            <a:ext cx="9144000" cy="707886"/>
          </a:xfrm>
          <a:prstGeom prst="rect">
            <a:avLst/>
          </a:prstGeom>
        </p:spPr>
        <p:style>
          <a:lnRef idx="0">
            <a:schemeClr val="accent4"/>
          </a:lnRef>
          <a:fillRef idx="3">
            <a:schemeClr val="accent4"/>
          </a:fillRef>
          <a:effectRef idx="3">
            <a:schemeClr val="accent4"/>
          </a:effectRef>
          <a:fontRef idx="minor">
            <a:schemeClr val="lt1"/>
          </a:fontRef>
        </p:style>
        <p:txBody>
          <a:bodyPr>
            <a:spAutoFit/>
          </a:bodyPr>
          <a:lstStyle/>
          <a:p>
            <a:pPr fontAlgn="auto">
              <a:spcBef>
                <a:spcPts val="0"/>
              </a:spcBef>
              <a:spcAft>
                <a:spcPts val="0"/>
              </a:spcAft>
              <a:defRPr/>
            </a:pPr>
            <a:r>
              <a:rPr lang="ru-RU" sz="4000" b="1" dirty="0">
                <a:ln w="17780" cmpd="sng">
                  <a:solidFill>
                    <a:srgbClr val="FFFFFF"/>
                  </a:solidFill>
                  <a:prstDash val="solid"/>
                  <a:miter lim="800000"/>
                </a:ln>
                <a:solidFill>
                  <a:srgbClr val="473EF4"/>
                </a:solidFill>
                <a:effectLst>
                  <a:outerShdw blurRad="50800" algn="tl" rotWithShape="0">
                    <a:srgbClr val="000000"/>
                  </a:outerShdw>
                </a:effectLst>
              </a:rPr>
              <a:t>Наскальные рисунки в Шара - Тале</a:t>
            </a:r>
          </a:p>
        </p:txBody>
      </p:sp>
    </p:spTree>
  </p:cSld>
  <p:clrMapOvr>
    <a:masterClrMapping/>
  </p:clrMapOvr>
  <p:transition spd="slow">
    <p:plus/>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5400000"/>
        </a:gradFill>
        <a:effectLst/>
      </p:bgPr>
    </p:bg>
    <p:spTree>
      <p:nvGrpSpPr>
        <p:cNvPr id="1" name=""/>
        <p:cNvGrpSpPr/>
        <p:nvPr/>
      </p:nvGrpSpPr>
      <p:grpSpPr>
        <a:xfrm>
          <a:off x="0" y="0"/>
          <a:ext cx="0" cy="0"/>
          <a:chOff x="0" y="0"/>
          <a:chExt cx="0" cy="0"/>
        </a:xfrm>
      </p:grpSpPr>
      <p:pic>
        <p:nvPicPr>
          <p:cNvPr id="10242" name="Picture 2" descr="C:\Sasha\Картинки\Новая папка\Фото266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313" y="1357313"/>
            <a:ext cx="4286250" cy="32146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43" name="Picture 3" descr="C:\Sasha\Картинки\Новая папка\Фото267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43438" y="2571750"/>
            <a:ext cx="4286250" cy="32146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142844" y="214290"/>
            <a:ext cx="9001156" cy="1200329"/>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fontAlgn="auto">
              <a:spcBef>
                <a:spcPts val="0"/>
              </a:spcBef>
              <a:spcAft>
                <a:spcPts val="0"/>
              </a:spcAft>
              <a:defRPr/>
            </a:pPr>
            <a:r>
              <a:rPr lang="ru-RU"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Быт и культура дореволюционных бурят</a:t>
            </a:r>
          </a:p>
        </p:txBody>
      </p:sp>
      <p:sp>
        <p:nvSpPr>
          <p:cNvPr id="7" name="TextBox 6"/>
          <p:cNvSpPr txBox="1"/>
          <p:nvPr/>
        </p:nvSpPr>
        <p:spPr>
          <a:xfrm>
            <a:off x="928662" y="4714884"/>
            <a:ext cx="2184701" cy="830997"/>
          </a:xfrm>
          <a:prstGeom prst="rect">
            <a:avLst/>
          </a:prstGeom>
        </p:spPr>
        <p:style>
          <a:lnRef idx="0">
            <a:schemeClr val="accent6"/>
          </a:lnRef>
          <a:fillRef idx="3">
            <a:schemeClr val="accent6"/>
          </a:fillRef>
          <a:effectRef idx="3">
            <a:schemeClr val="accent6"/>
          </a:effectRef>
          <a:fontRef idx="minor">
            <a:schemeClr val="lt1"/>
          </a:fontRef>
        </p:style>
        <p:txBody>
          <a:bodyPr wrap="none">
            <a:spAutoFit/>
          </a:bodyPr>
          <a:lstStyle/>
          <a:p>
            <a:pPr fontAlgn="auto">
              <a:spcBef>
                <a:spcPts val="0"/>
              </a:spcBef>
              <a:spcAft>
                <a:spcPts val="0"/>
              </a:spcAft>
              <a:defRPr/>
            </a:pPr>
            <a:r>
              <a:rPr lang="ru-RU" sz="4800" dirty="0">
                <a:ln w="10160">
                  <a:solidFill>
                    <a:schemeClr val="accent1"/>
                  </a:solidFill>
                  <a:prstDash val="solid"/>
                </a:ln>
                <a:solidFill>
                  <a:srgbClr val="FFFFFF"/>
                </a:solidFill>
                <a:effectLst>
                  <a:outerShdw blurRad="38100" dist="32000" dir="5400000" algn="tl">
                    <a:srgbClr val="000000">
                      <a:alpha val="30000"/>
                    </a:srgbClr>
                  </a:outerShdw>
                </a:effectLst>
              </a:rPr>
              <a:t>Утварь</a:t>
            </a:r>
          </a:p>
        </p:txBody>
      </p:sp>
      <p:sp>
        <p:nvSpPr>
          <p:cNvPr id="8" name="TextBox 7"/>
          <p:cNvSpPr txBox="1"/>
          <p:nvPr/>
        </p:nvSpPr>
        <p:spPr>
          <a:xfrm>
            <a:off x="4421297" y="5929330"/>
            <a:ext cx="4722703" cy="769441"/>
          </a:xfrm>
          <a:prstGeom prst="rect">
            <a:avLst/>
          </a:prstGeom>
        </p:spPr>
        <p:style>
          <a:lnRef idx="0">
            <a:schemeClr val="accent6"/>
          </a:lnRef>
          <a:fillRef idx="3">
            <a:schemeClr val="accent6"/>
          </a:fillRef>
          <a:effectRef idx="3">
            <a:schemeClr val="accent6"/>
          </a:effectRef>
          <a:fontRef idx="minor">
            <a:schemeClr val="lt1"/>
          </a:fontRef>
        </p:style>
        <p:txBody>
          <a:bodyPr wrap="none">
            <a:spAutoFit/>
          </a:bodyPr>
          <a:lstStyle/>
          <a:p>
            <a:pPr fontAlgn="auto">
              <a:spcBef>
                <a:spcPts val="0"/>
              </a:spcBef>
              <a:spcAft>
                <a:spcPts val="0"/>
              </a:spcAft>
              <a:defRPr/>
            </a:pPr>
            <a:r>
              <a:rPr lang="ru-RU" sz="4400" dirty="0">
                <a:ln w="10160">
                  <a:solidFill>
                    <a:schemeClr val="accent1"/>
                  </a:solidFill>
                  <a:prstDash val="solid"/>
                </a:ln>
                <a:solidFill>
                  <a:srgbClr val="FFFFFF"/>
                </a:solidFill>
                <a:effectLst>
                  <a:outerShdw blurRad="38100" dist="32000" dir="5400000" algn="tl">
                    <a:srgbClr val="000000">
                      <a:alpha val="30000"/>
                    </a:srgbClr>
                  </a:outerShdw>
                </a:effectLst>
              </a:rPr>
              <a:t>Пароконный плуг</a:t>
            </a:r>
          </a:p>
        </p:txBody>
      </p:sp>
    </p:spTree>
  </p:cSld>
  <p:clrMapOvr>
    <a:masterClrMapping/>
  </p:clrMapOvr>
  <p:transition spd="slow">
    <p:zoom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Sasha\Картинки\Новая папка\Фото2674.jpg"/>
          <p:cNvPicPr>
            <a:picLocks noChangeAspect="1" noChangeArrowheads="1"/>
          </p:cNvPicPr>
          <p:nvPr/>
        </p:nvPicPr>
        <p:blipFill>
          <a:blip r:embed="rId2" cstate="email">
            <a:lum contrast="40000"/>
            <a:extLst>
              <a:ext uri="{28A0092B-C50C-407E-A947-70E740481C1C}">
                <a14:useLocalDpi xmlns:a14="http://schemas.microsoft.com/office/drawing/2010/main"/>
              </a:ext>
            </a:extLst>
          </a:blip>
          <a:srcRect/>
          <a:stretch>
            <a:fillRect/>
          </a:stretch>
        </p:blipFill>
        <p:spPr bwMode="auto">
          <a:xfrm>
            <a:off x="357158" y="357166"/>
            <a:ext cx="3429064" cy="47863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267" name="Picture 3" descr="C:\Sasha\Картинки\Новая папка\Фото2672.jpg"/>
          <p:cNvPicPr>
            <a:picLocks noChangeAspect="1" noChangeArrowheads="1"/>
          </p:cNvPicPr>
          <p:nvPr/>
        </p:nvPicPr>
        <p:blipFill>
          <a:blip r:embed="rId3" cstate="email">
            <a:lum contrast="40000"/>
            <a:extLst>
              <a:ext uri="{28A0092B-C50C-407E-A947-70E740481C1C}">
                <a14:useLocalDpi xmlns:a14="http://schemas.microsoft.com/office/drawing/2010/main"/>
              </a:ext>
            </a:extLst>
          </a:blip>
          <a:srcRect/>
          <a:stretch>
            <a:fillRect/>
          </a:stretch>
        </p:blipFill>
        <p:spPr bwMode="auto">
          <a:xfrm>
            <a:off x="4071934" y="2928934"/>
            <a:ext cx="4800000" cy="360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Box 3"/>
          <p:cNvSpPr txBox="1"/>
          <p:nvPr/>
        </p:nvSpPr>
        <p:spPr>
          <a:xfrm>
            <a:off x="4357686" y="285728"/>
            <a:ext cx="4357718" cy="2308324"/>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fontAlgn="auto">
              <a:spcBef>
                <a:spcPts val="0"/>
              </a:spcBef>
              <a:spcAft>
                <a:spcPts val="0"/>
              </a:spcAft>
              <a:defRPr/>
            </a:pPr>
            <a:r>
              <a:rPr lang="ru-RU" sz="4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Старинная бурятская одежда</a:t>
            </a:r>
          </a:p>
        </p:txBody>
      </p:sp>
    </p:spTree>
  </p:cSld>
  <p:clrMapOvr>
    <a:masterClrMapping/>
  </p:clrMapOvr>
  <p:transition spd="slow">
    <p:wheel spokes="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Sasha\Картинки\Новая папка\Фото267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57224" y="571480"/>
            <a:ext cx="7500990" cy="37862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TextBox 3"/>
          <p:cNvSpPr txBox="1"/>
          <p:nvPr/>
        </p:nvSpPr>
        <p:spPr>
          <a:xfrm>
            <a:off x="1285852" y="4857760"/>
            <a:ext cx="6858048" cy="1446550"/>
          </a:xfrm>
          <a:prstGeom prst="rect">
            <a:avLst/>
          </a:prstGeom>
        </p:spPr>
        <p:style>
          <a:lnRef idx="1">
            <a:schemeClr val="accent5"/>
          </a:lnRef>
          <a:fillRef idx="3">
            <a:schemeClr val="accent5"/>
          </a:fillRef>
          <a:effectRef idx="2">
            <a:schemeClr val="accent5"/>
          </a:effectRef>
          <a:fontRef idx="minor">
            <a:schemeClr val="lt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Организаторы колхозного движения</a:t>
            </a:r>
          </a:p>
        </p:txBody>
      </p:sp>
    </p:spTree>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tint val="78000"/>
                <a:satMod val="220000"/>
              </a:schemeClr>
            </a:gs>
            <a:gs pos="100000">
              <a:schemeClr val="bg2">
                <a:shade val="35000"/>
                <a:satMod val="155000"/>
              </a:schemeClr>
            </a:gs>
          </a:gsLst>
          <a:path path="shape">
            <a:fillToRect l="50000" t="50000" r="50000" b="50000"/>
          </a:path>
          <a:tileRect/>
        </a:gradFill>
        <a:effectLst/>
      </p:bgPr>
    </p:bg>
    <p:spTree>
      <p:nvGrpSpPr>
        <p:cNvPr id="1" name=""/>
        <p:cNvGrpSpPr/>
        <p:nvPr/>
      </p:nvGrpSpPr>
      <p:grpSpPr>
        <a:xfrm>
          <a:off x="0" y="0"/>
          <a:ext cx="0" cy="0"/>
          <a:chOff x="0" y="0"/>
          <a:chExt cx="0" cy="0"/>
        </a:xfrm>
      </p:grpSpPr>
      <p:pic>
        <p:nvPicPr>
          <p:cNvPr id="2050" name="Picture 2" descr="C:\Sasha\Картинки\Новая папка\Фото2679.jpg"/>
          <p:cNvPicPr>
            <a:picLocks noChangeAspect="1" noChangeArrowheads="1"/>
          </p:cNvPicPr>
          <p:nvPr/>
        </p:nvPicPr>
        <p:blipFill>
          <a:blip r:embed="rId2" cstate="email">
            <a:lum bright="10000" contrast="-10000"/>
            <a:extLst>
              <a:ext uri="{28A0092B-C50C-407E-A947-70E740481C1C}">
                <a14:useLocalDpi xmlns:a14="http://schemas.microsoft.com/office/drawing/2010/main"/>
              </a:ext>
            </a:extLst>
          </a:blip>
          <a:srcRect/>
          <a:stretch>
            <a:fillRect/>
          </a:stretch>
        </p:blipFill>
        <p:spPr bwMode="auto">
          <a:xfrm>
            <a:off x="4500561" y="500042"/>
            <a:ext cx="4339859" cy="578647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TextBox 2"/>
          <p:cNvSpPr txBox="1"/>
          <p:nvPr/>
        </p:nvSpPr>
        <p:spPr>
          <a:xfrm>
            <a:off x="214282" y="1214422"/>
            <a:ext cx="3857620" cy="2123658"/>
          </a:xfrm>
          <a:prstGeom prst="rect">
            <a:avLst/>
          </a:prstGeom>
        </p:spPr>
        <p:style>
          <a:lnRef idx="1">
            <a:schemeClr val="accent5"/>
          </a:lnRef>
          <a:fillRef idx="3">
            <a:schemeClr val="accent5"/>
          </a:fillRef>
          <a:effectRef idx="2">
            <a:schemeClr val="accent5"/>
          </a:effectRef>
          <a:fontRef idx="minor">
            <a:schemeClr val="lt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Кубки по конному спорту</a:t>
            </a:r>
          </a:p>
        </p:txBody>
      </p:sp>
    </p:spTree>
  </p:cSld>
  <p:clrMapOvr>
    <a:masterClrMapping/>
  </p:clrMapOvr>
  <p:transition spd="slow">
    <p:wipe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Sasha\Картинки\Новая папка\Фото267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1928802"/>
            <a:ext cx="3571900" cy="4714908"/>
          </a:xfrm>
          <a:prstGeom prst="rect">
            <a:avLst/>
          </a:prstGeom>
          <a:ln w="88900" cap="sq" cmpd="thickThin">
            <a:solidFill>
              <a:srgbClr val="000000"/>
            </a:solidFill>
            <a:prstDash val="solid"/>
            <a:miter lim="800000"/>
          </a:ln>
          <a:effectLst>
            <a:innerShdw blurRad="76200">
              <a:srgbClr val="000000"/>
            </a:innerShdw>
          </a:effectLst>
        </p:spPr>
      </p:pic>
      <p:sp>
        <p:nvSpPr>
          <p:cNvPr id="2" name="TextBox 1"/>
          <p:cNvSpPr txBox="1"/>
          <p:nvPr/>
        </p:nvSpPr>
        <p:spPr>
          <a:xfrm>
            <a:off x="2006405" y="0"/>
            <a:ext cx="7137595" cy="646331"/>
          </a:xfrm>
          <a:prstGeom prst="rect">
            <a:avLst/>
          </a:prstGeom>
        </p:spPr>
        <p:style>
          <a:lnRef idx="1">
            <a:schemeClr val="accent5"/>
          </a:lnRef>
          <a:fillRef idx="3">
            <a:schemeClr val="accent5"/>
          </a:fillRef>
          <a:effectRef idx="2">
            <a:schemeClr val="accent5"/>
          </a:effectRef>
          <a:fontRef idx="minor">
            <a:schemeClr val="lt1"/>
          </a:fontRef>
        </p:style>
        <p:txBody>
          <a:bodyPr wrap="none">
            <a:spAutoFit/>
          </a:bodyPr>
          <a:lstStyle/>
          <a:p>
            <a:pPr fontAlgn="auto">
              <a:spcBef>
                <a:spcPts val="0"/>
              </a:spcBef>
              <a:spcAft>
                <a:spcPts val="0"/>
              </a:spcAft>
              <a:defRPr/>
            </a:pPr>
            <a:r>
              <a:rPr lang="ru-RU" sz="36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Зал боевой и трудовой славы</a:t>
            </a:r>
          </a:p>
        </p:txBody>
      </p:sp>
      <p:pic>
        <p:nvPicPr>
          <p:cNvPr id="3075" name="Picture 3" descr="C:\Sasha\Картинки\Новая папка\Фото268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72066" y="2285992"/>
            <a:ext cx="3670814" cy="2766411"/>
          </a:xfrm>
          <a:prstGeom prst="rect">
            <a:avLst/>
          </a:prstGeom>
          <a:ln w="88900" cap="sq" cmpd="thickThin">
            <a:solidFill>
              <a:srgbClr val="000000"/>
            </a:solidFill>
            <a:prstDash val="solid"/>
            <a:miter lim="800000"/>
          </a:ln>
          <a:effectLst>
            <a:innerShdw blurRad="76200">
              <a:srgbClr val="000000"/>
            </a:innerShdw>
          </a:effectLst>
        </p:spPr>
      </p:pic>
      <p:pic>
        <p:nvPicPr>
          <p:cNvPr id="3076" name="Picture 4" descr="C:\Sasha\Картинки\Новая папка\Фото268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00530" y="5357826"/>
            <a:ext cx="4643470" cy="1357322"/>
          </a:xfrm>
          <a:prstGeom prst="rect">
            <a:avLst/>
          </a:prstGeom>
          <a:ln w="88900" cap="sq" cmpd="thickThin">
            <a:solidFill>
              <a:srgbClr val="000000"/>
            </a:solidFill>
            <a:prstDash val="solid"/>
            <a:miter lim="800000"/>
          </a:ln>
          <a:effectLst>
            <a:innerShdw blurRad="76200">
              <a:srgbClr val="000000"/>
            </a:innerShdw>
          </a:effectLst>
        </p:spPr>
      </p:pic>
      <p:pic>
        <p:nvPicPr>
          <p:cNvPr id="3077" name="Picture 5" descr="C:\Sasha\Картинки\Новая папка\Фото2684.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4282" y="714356"/>
            <a:ext cx="3571900" cy="1142984"/>
          </a:xfrm>
          <a:prstGeom prst="rect">
            <a:avLst/>
          </a:prstGeom>
          <a:ln w="88900" cap="sq" cmpd="thickThin">
            <a:solidFill>
              <a:srgbClr val="000000"/>
            </a:solidFill>
            <a:prstDash val="solid"/>
            <a:miter lim="800000"/>
          </a:ln>
          <a:effectLst>
            <a:innerShdw blurRad="76200">
              <a:srgbClr val="000000"/>
            </a:innerShdw>
          </a:effectLst>
        </p:spPr>
      </p:pic>
      <p:sp>
        <p:nvSpPr>
          <p:cNvPr id="7" name="TextBox 6"/>
          <p:cNvSpPr txBox="1"/>
          <p:nvPr/>
        </p:nvSpPr>
        <p:spPr>
          <a:xfrm>
            <a:off x="4286248" y="928670"/>
            <a:ext cx="4643438" cy="1077218"/>
          </a:xfrm>
          <a:prstGeom prst="rect">
            <a:avLst/>
          </a:prstGeom>
        </p:spPr>
        <p:style>
          <a:lnRef idx="3">
            <a:schemeClr val="lt1"/>
          </a:lnRef>
          <a:fillRef idx="1">
            <a:schemeClr val="accent4"/>
          </a:fillRef>
          <a:effectRef idx="1">
            <a:schemeClr val="accent4"/>
          </a:effectRef>
          <a:fontRef idx="minor">
            <a:schemeClr val="lt1"/>
          </a:fontRef>
        </p:style>
        <p:txBody>
          <a:bodyPr>
            <a:spAutoFit/>
          </a:bodyPr>
          <a:lstStyle/>
          <a:p>
            <a:pPr algn="ctr" fontAlgn="auto">
              <a:spcBef>
                <a:spcPts val="0"/>
              </a:spcBef>
              <a:spcAft>
                <a:spcPts val="0"/>
              </a:spcAft>
              <a:defRPr/>
            </a:pP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Труженицы тыла и воины–</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ульдургинцы</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p>
        </p:txBody>
      </p:sp>
    </p:spTree>
  </p:cSld>
  <p:clrMapOvr>
    <a:masterClrMapping/>
  </p:clrMapOvr>
  <p:transition spd="slow">
    <p:pull dir="l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19000">
              <a:schemeClr val="tx2">
                <a:lumMod val="75000"/>
              </a:schemeClr>
            </a:gs>
            <a:gs pos="19000">
              <a:schemeClr val="tx2">
                <a:lumMod val="75000"/>
              </a:schemeClr>
            </a:gs>
            <a:gs pos="19000">
              <a:schemeClr val="tx2">
                <a:lumMod val="60000"/>
                <a:lumOff val="40000"/>
              </a:schemeClr>
            </a:gs>
            <a:gs pos="13000">
              <a:schemeClr val="tx2">
                <a:lumMod val="60000"/>
                <a:lumOff val="40000"/>
              </a:schemeClr>
            </a:gs>
            <a:gs pos="28000">
              <a:schemeClr val="tx2">
                <a:lumMod val="60000"/>
                <a:lumOff val="40000"/>
              </a:schemeClr>
            </a:gs>
            <a:gs pos="42999">
              <a:schemeClr val="bg2">
                <a:lumMod val="60000"/>
                <a:lumOff val="40000"/>
              </a:schemeClr>
            </a:gs>
            <a:gs pos="58000">
              <a:schemeClr val="tx2">
                <a:lumMod val="75000"/>
              </a:schemeClr>
            </a:gs>
            <a:gs pos="72000">
              <a:schemeClr val="bg2">
                <a:lumMod val="75000"/>
              </a:schemeClr>
            </a:gs>
            <a:gs pos="87000">
              <a:schemeClr val="bg2">
                <a:lumMod val="60000"/>
                <a:lumOff val="40000"/>
              </a:schemeClr>
            </a:gs>
            <a:gs pos="100000">
              <a:schemeClr val="bg2">
                <a:lumMod val="5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pic>
        <p:nvPicPr>
          <p:cNvPr id="4098" name="Picture 2" descr="C:\Sasha\Картинки\Новая папка\Фото2686.jpg"/>
          <p:cNvPicPr>
            <a:picLocks noChangeAspect="1" noChangeArrowheads="1"/>
          </p:cNvPicPr>
          <p:nvPr/>
        </p:nvPicPr>
        <p:blipFill>
          <a:blip r:embed="rId2" cstate="email">
            <a:lum bright="30000"/>
            <a:extLst>
              <a:ext uri="{28A0092B-C50C-407E-A947-70E740481C1C}">
                <a14:useLocalDpi xmlns:a14="http://schemas.microsoft.com/office/drawing/2010/main"/>
              </a:ext>
            </a:extLst>
          </a:blip>
          <a:srcRect/>
          <a:stretch>
            <a:fillRect/>
          </a:stretch>
        </p:blipFill>
        <p:spPr bwMode="auto">
          <a:xfrm>
            <a:off x="357158" y="571480"/>
            <a:ext cx="4143404" cy="578350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TextBox 2"/>
          <p:cNvSpPr txBox="1"/>
          <p:nvPr/>
        </p:nvSpPr>
        <p:spPr>
          <a:xfrm>
            <a:off x="4786314" y="1008861"/>
            <a:ext cx="3857652" cy="3416320"/>
          </a:xfrm>
          <a:prstGeom prst="rect">
            <a:avLst/>
          </a:prstGeom>
          <a:solidFill>
            <a:schemeClr val="accent5"/>
          </a:solidFill>
          <a:ln>
            <a:solidFill>
              <a:schemeClr val="accent2">
                <a:lumMod val="75000"/>
              </a:schemeClr>
            </a:solidFill>
          </a:ln>
        </p:spPr>
        <p:style>
          <a:lnRef idx="3">
            <a:schemeClr val="lt1"/>
          </a:lnRef>
          <a:fillRef idx="1">
            <a:schemeClr val="accent6"/>
          </a:fillRef>
          <a:effectRef idx="1">
            <a:schemeClr val="accent6"/>
          </a:effectRef>
          <a:fontRef idx="minor">
            <a:schemeClr val="lt1"/>
          </a:fontRef>
        </p:style>
        <p:txBody>
          <a:bodyPr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Приказ о присвоении почетного звания «Народный музей»</a:t>
            </a:r>
          </a:p>
        </p:txBody>
      </p:sp>
    </p:spTree>
  </p:cSld>
  <p:clrMapOvr>
    <a:masterClrMapping/>
  </p:clrMapOvr>
  <p:transition spd="slow">
    <p:pull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000108"/>
            <a:ext cx="8572560" cy="5643602"/>
          </a:xfrm>
        </p:spPr>
        <p:txBody>
          <a:bodyPr>
            <a:normAutofit fontScale="90000"/>
          </a:bodyPr>
          <a:lstStyle/>
          <a:p>
            <a:pPr eaLnBrk="1" fontAlgn="auto" hangingPunct="1">
              <a:spcAft>
                <a:spcPts val="0"/>
              </a:spcAft>
              <a:defRPr/>
            </a:pPr>
            <a:r>
              <a:rPr lang="ru-RU" sz="3600" dirty="0" smtClean="0"/>
              <a:t>   В 2011 году исполнилось 100 лет со дня </a:t>
            </a:r>
            <a:r>
              <a:rPr lang="ru-RU" sz="3600" dirty="0" err="1" smtClean="0"/>
              <a:t>рожднения</a:t>
            </a:r>
            <a:r>
              <a:rPr lang="ru-RU" sz="3600" dirty="0" smtClean="0"/>
              <a:t> </a:t>
            </a:r>
            <a:r>
              <a:rPr lang="ru-RU" sz="3600" dirty="0" err="1" smtClean="0"/>
              <a:t>Сампилона</a:t>
            </a:r>
            <a:r>
              <a:rPr lang="ru-RU" sz="3600" dirty="0" smtClean="0"/>
              <a:t> </a:t>
            </a:r>
            <a:r>
              <a:rPr lang="ru-RU" sz="3600" dirty="0" err="1" smtClean="0"/>
              <a:t>Жамбала</a:t>
            </a:r>
            <a:r>
              <a:rPr lang="ru-RU" sz="3600" dirty="0" smtClean="0"/>
              <a:t> </a:t>
            </a:r>
            <a:r>
              <a:rPr lang="ru-RU" sz="3600" dirty="0" err="1" smtClean="0"/>
              <a:t>Доржиевича</a:t>
            </a:r>
            <a:r>
              <a:rPr lang="ru-RU" sz="3600" dirty="0" smtClean="0"/>
              <a:t>. И я хотела бы рассказать о неизмеримо ценных результатах его работы. Сегодняшнее поколение забывает историю. Они не понимают, сколько сил было отдано для процветания нашей родины. Они оставили для нас столько ценного, интересного, познавательного, поучительного. Для современного поколения это должно стать примером для подражания.</a:t>
            </a:r>
            <a:r>
              <a:rPr lang="ru-RU" dirty="0" smtClean="0"/>
              <a:t/>
            </a:r>
            <a:br>
              <a:rPr lang="ru-RU" dirty="0" smtClean="0"/>
            </a:br>
            <a:endParaRPr lang="ru-RU" dirty="0"/>
          </a:p>
        </p:txBody>
      </p:sp>
      <p:sp>
        <p:nvSpPr>
          <p:cNvPr id="3" name="TextBox 2"/>
          <p:cNvSpPr txBox="1"/>
          <p:nvPr/>
        </p:nvSpPr>
        <p:spPr>
          <a:xfrm>
            <a:off x="1643042" y="214290"/>
            <a:ext cx="5796138" cy="707886"/>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pPr fontAlgn="auto">
              <a:spcBef>
                <a:spcPts val="0"/>
              </a:spcBef>
              <a:spcAft>
                <a:spcPts val="0"/>
              </a:spcAft>
              <a:defRPr/>
            </a:pPr>
            <a:r>
              <a:rPr lang="ru-RU"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Актуальность работы</a:t>
            </a:r>
          </a:p>
        </p:txBody>
      </p:sp>
    </p:spTree>
  </p:cSld>
  <p:clrMapOvr>
    <a:masterClrMapping/>
  </p:clrMapOvr>
  <p:transition spd="slow">
    <p:pull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0">
              <a:srgbClr val="CCCCFF"/>
            </a:gs>
            <a:gs pos="17999">
              <a:srgbClr val="99CCFF"/>
            </a:gs>
            <a:gs pos="36000">
              <a:srgbClr val="9966FF"/>
            </a:gs>
            <a:gs pos="61000">
              <a:srgbClr val="CC99FF"/>
            </a:gs>
            <a:gs pos="82001">
              <a:srgbClr val="99CCFF"/>
            </a:gs>
            <a:gs pos="100000">
              <a:srgbClr val="CCCCFF"/>
            </a:gs>
          </a:gsLst>
          <a:lin ang="5400000"/>
        </a:gradFill>
        <a:effectLst/>
      </p:bgPr>
    </p:bg>
    <p:spTree>
      <p:nvGrpSpPr>
        <p:cNvPr id="1" name=""/>
        <p:cNvGrpSpPr/>
        <p:nvPr/>
      </p:nvGrpSpPr>
      <p:grpSpPr>
        <a:xfrm>
          <a:off x="0" y="0"/>
          <a:ext cx="0" cy="0"/>
          <a:chOff x="0" y="0"/>
          <a:chExt cx="0" cy="0"/>
        </a:xfrm>
      </p:grpSpPr>
      <p:pic>
        <p:nvPicPr>
          <p:cNvPr id="5122" name="Picture 2" descr="C:\Sasha\Картинки\Новая папка\Фото2689.jpg"/>
          <p:cNvPicPr>
            <a:picLocks noChangeAspect="1" noChangeArrowheads="1"/>
          </p:cNvPicPr>
          <p:nvPr/>
        </p:nvPicPr>
        <p:blipFill>
          <a:blip r:embed="rId2" cstate="email">
            <a:lum contrast="10000"/>
            <a:extLst>
              <a:ext uri="{28A0092B-C50C-407E-A947-70E740481C1C}">
                <a14:useLocalDpi xmlns:a14="http://schemas.microsoft.com/office/drawing/2010/main"/>
              </a:ext>
            </a:extLst>
          </a:blip>
          <a:srcRect/>
          <a:stretch>
            <a:fillRect/>
          </a:stretch>
        </p:blipFill>
        <p:spPr bwMode="auto">
          <a:xfrm>
            <a:off x="357158" y="1571612"/>
            <a:ext cx="3071834" cy="4195676"/>
          </a:xfrm>
          <a:prstGeom prst="rect">
            <a:avLst/>
          </a:prstGeom>
          <a:ln>
            <a:noFill/>
          </a:ln>
          <a:effectLst>
            <a:softEdge rad="112500"/>
          </a:effectLst>
        </p:spPr>
      </p:pic>
      <p:pic>
        <p:nvPicPr>
          <p:cNvPr id="5123" name="Picture 3" descr="C:\Sasha\Картинки\Новая папка\Фото2690.jpg"/>
          <p:cNvPicPr>
            <a:picLocks noChangeAspect="1" noChangeArrowheads="1"/>
          </p:cNvPicPr>
          <p:nvPr/>
        </p:nvPicPr>
        <p:blipFill>
          <a:blip r:embed="rId3" cstate="email">
            <a:lum bright="10000" contrast="40000"/>
            <a:extLst>
              <a:ext uri="{28A0092B-C50C-407E-A947-70E740481C1C}">
                <a14:useLocalDpi xmlns:a14="http://schemas.microsoft.com/office/drawing/2010/main"/>
              </a:ext>
            </a:extLst>
          </a:blip>
          <a:srcRect/>
          <a:stretch>
            <a:fillRect/>
          </a:stretch>
        </p:blipFill>
        <p:spPr bwMode="auto">
          <a:xfrm>
            <a:off x="4119667" y="2428868"/>
            <a:ext cx="4881489" cy="3286148"/>
          </a:xfrm>
          <a:prstGeom prst="rect">
            <a:avLst/>
          </a:prstGeom>
          <a:noFill/>
          <a:effectLst>
            <a:softEdge rad="127000"/>
          </a:effectLst>
        </p:spPr>
      </p:pic>
      <p:sp>
        <p:nvSpPr>
          <p:cNvPr id="4" name="TextBox 3"/>
          <p:cNvSpPr txBox="1"/>
          <p:nvPr/>
        </p:nvSpPr>
        <p:spPr>
          <a:xfrm>
            <a:off x="2000232" y="285728"/>
            <a:ext cx="5079147" cy="923330"/>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fontAlgn="auto">
              <a:spcBef>
                <a:spcPts val="0"/>
              </a:spcBef>
              <a:spcAft>
                <a:spcPts val="0"/>
              </a:spcAft>
              <a:defRPr/>
            </a:pPr>
            <a:r>
              <a:rPr lang="ru-RU" sz="5400" b="1" dirty="0">
                <a:ln w="17780" cmpd="sng">
                  <a:solidFill>
                    <a:srgbClr val="FFFFFF"/>
                  </a:solidFill>
                  <a:prstDash val="solid"/>
                  <a:miter lim="800000"/>
                </a:ln>
                <a:solidFill>
                  <a:schemeClr val="bg2">
                    <a:lumMod val="50000"/>
                  </a:schemeClr>
                </a:solidFill>
                <a:effectLst>
                  <a:outerShdw blurRad="50800" algn="tl" rotWithShape="0">
                    <a:srgbClr val="000000"/>
                  </a:outerShdw>
                </a:effectLst>
              </a:rPr>
              <a:t>Книга записей</a:t>
            </a:r>
          </a:p>
        </p:txBody>
      </p:sp>
    </p:spTree>
  </p:cSld>
  <p:clrMapOvr>
    <a:masterClrMapping/>
  </p:clrMapOvr>
  <p:transition spd="slow">
    <p:pull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shadeToTitle="1">
        <a:gradFill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shape">
            <a:fillToRect l="50000" t="50000" r="50000" b="50000"/>
          </a:path>
        </a:gradFill>
        <a:effectLst/>
      </p:bgPr>
    </p:bg>
    <p:spTree>
      <p:nvGrpSpPr>
        <p:cNvPr id="1" name=""/>
        <p:cNvGrpSpPr/>
        <p:nvPr/>
      </p:nvGrpSpPr>
      <p:grpSpPr>
        <a:xfrm>
          <a:off x="0" y="0"/>
          <a:ext cx="0" cy="0"/>
          <a:chOff x="0" y="0"/>
          <a:chExt cx="0" cy="0"/>
        </a:xfrm>
      </p:grpSpPr>
      <p:pic>
        <p:nvPicPr>
          <p:cNvPr id="6146" name="Picture 2" descr="C:\Sasha\Картинки\Новая папка\Фото268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43000" y="857250"/>
            <a:ext cx="6980238" cy="4500563"/>
          </a:xfrm>
          <a:prstGeom prst="rect">
            <a:avLst/>
          </a:prstGeom>
          <a:ln>
            <a:noFill/>
          </a:ln>
          <a:effectLst>
            <a:outerShdw blurRad="190500" algn="tl" rotWithShape="0">
              <a:srgbClr val="000000">
                <a:alpha val="70000"/>
              </a:srgbClr>
            </a:out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2000" fill="hold"/>
                                        <p:tgtEl>
                                          <p:spTgt spid="6146"/>
                                        </p:tgtEl>
                                        <p:attrNameLst>
                                          <p:attrName>ppt_w</p:attrName>
                                        </p:attrNameLst>
                                      </p:cBhvr>
                                      <p:tavLst>
                                        <p:tav tm="0">
                                          <p:val>
                                            <p:fltVal val="0"/>
                                          </p:val>
                                        </p:tav>
                                        <p:tav tm="100000">
                                          <p:val>
                                            <p:strVal val="#ppt_w"/>
                                          </p:val>
                                        </p:tav>
                                      </p:tavLst>
                                    </p:anim>
                                    <p:anim calcmode="lin" valueType="num">
                                      <p:cBhvr>
                                        <p:cTn id="8" dur="2000" fill="hold"/>
                                        <p:tgtEl>
                                          <p:spTgt spid="6146"/>
                                        </p:tgtEl>
                                        <p:attrNameLst>
                                          <p:attrName>ppt_h</p:attrName>
                                        </p:attrNameLst>
                                      </p:cBhvr>
                                      <p:tavLst>
                                        <p:tav tm="0">
                                          <p:val>
                                            <p:fltVal val="0"/>
                                          </p:val>
                                        </p:tav>
                                        <p:tav tm="100000">
                                          <p:val>
                                            <p:strVal val="#ppt_h"/>
                                          </p:val>
                                        </p:tav>
                                      </p:tavLst>
                                    </p:anim>
                                    <p:anim calcmode="lin" valueType="num">
                                      <p:cBhvr>
                                        <p:cTn id="9" dur="2000" fill="hold"/>
                                        <p:tgtEl>
                                          <p:spTgt spid="6146"/>
                                        </p:tgtEl>
                                        <p:attrNameLst>
                                          <p:attrName>style.rotation</p:attrName>
                                        </p:attrNameLst>
                                      </p:cBhvr>
                                      <p:tavLst>
                                        <p:tav tm="0">
                                          <p:val>
                                            <p:fltVal val="360"/>
                                          </p:val>
                                        </p:tav>
                                        <p:tav tm="100000">
                                          <p:val>
                                            <p:fltVal val="0"/>
                                          </p:val>
                                        </p:tav>
                                      </p:tavLst>
                                    </p:anim>
                                    <p:animEffect transition="in" filter="fade">
                                      <p:cBhvr>
                                        <p:cTn id="10"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shadeToTitle="1">
        <a:gradFill rotWithShape="1">
          <a:gsLst>
            <a:gs pos="0">
              <a:srgbClr val="5E9EFF"/>
            </a:gs>
            <a:gs pos="39999">
              <a:srgbClr val="85C2FF"/>
            </a:gs>
            <a:gs pos="70000">
              <a:srgbClr val="C4D6EB"/>
            </a:gs>
            <a:gs pos="100000">
              <a:srgbClr val="FFEBFA"/>
            </a:gs>
          </a:gsLst>
          <a:path path="shape">
            <a:fillToRect l="50000" t="50000" r="50000" b="50000"/>
          </a:path>
        </a:gradFill>
        <a:effectLst/>
      </p:bgPr>
    </p:bg>
    <p:spTree>
      <p:nvGrpSpPr>
        <p:cNvPr id="1" name=""/>
        <p:cNvGrpSpPr/>
        <p:nvPr/>
      </p:nvGrpSpPr>
      <p:grpSpPr>
        <a:xfrm>
          <a:off x="0" y="0"/>
          <a:ext cx="0" cy="0"/>
          <a:chOff x="0" y="0"/>
          <a:chExt cx="0" cy="0"/>
        </a:xfrm>
      </p:grpSpPr>
      <p:sp>
        <p:nvSpPr>
          <p:cNvPr id="2" name="TextBox 1"/>
          <p:cNvSpPr txBox="1"/>
          <p:nvPr/>
        </p:nvSpPr>
        <p:spPr>
          <a:xfrm>
            <a:off x="1000100" y="1428736"/>
            <a:ext cx="7215238" cy="2800767"/>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8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rPr>
              <a:t>Спасибо за внимание!</a:t>
            </a:r>
          </a:p>
        </p:txBody>
      </p:sp>
    </p:spTree>
  </p:cSld>
  <p:clrMapOvr>
    <a:masterClrMapping/>
  </p:clrMapOvr>
  <p:transition spd="slow">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shadeToTitle="1">
        <a:gradFill rotWithShape="1">
          <a:gsLst>
            <a:gs pos="0">
              <a:srgbClr val="5E9EFF"/>
            </a:gs>
            <a:gs pos="39999">
              <a:srgbClr val="85C2FF"/>
            </a:gs>
            <a:gs pos="70000">
              <a:srgbClr val="C4D6EB"/>
            </a:gs>
            <a:gs pos="100000">
              <a:srgbClr val="FFEBFA"/>
            </a:gs>
          </a:gsLst>
          <a:path path="shape">
            <a:fillToRect l="50000" t="50000" r="50000" b="50000"/>
          </a:path>
        </a:gra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71472" y="714356"/>
            <a:ext cx="7929618" cy="4714908"/>
          </a:xfrm>
        </p:spPr>
        <p:txBody>
          <a:bodyPr>
            <a:normAutofit fontScale="90000"/>
          </a:bodyPr>
          <a:lstStyle/>
          <a:p>
            <a:pPr eaLnBrk="1" fontAlgn="auto" hangingPunct="1">
              <a:spcAft>
                <a:spcPts val="0"/>
              </a:spcAft>
              <a:defRPr/>
            </a:pPr>
            <a:r>
              <a:rPr lang="ru-RU" u="sng" dirty="0" smtClean="0"/>
              <a:t>Объект исследования: </a:t>
            </a:r>
            <a:r>
              <a:rPr lang="ru-RU" dirty="0" smtClean="0"/>
              <a:t> жизнь старшего поколения, их влияние на жизнь современного и будущего поколений.</a:t>
            </a:r>
            <a:br>
              <a:rPr lang="ru-RU" dirty="0" smtClean="0"/>
            </a:br>
            <a:r>
              <a:rPr lang="ru-RU" dirty="0" smtClean="0"/>
              <a:t>   </a:t>
            </a:r>
            <a:r>
              <a:rPr lang="ru-RU" u="sng" dirty="0" smtClean="0"/>
              <a:t>Предмет исследования</a:t>
            </a:r>
            <a:r>
              <a:rPr lang="ru-RU" dirty="0" smtClean="0"/>
              <a:t>: жизнь и деятельность </a:t>
            </a:r>
            <a:r>
              <a:rPr lang="ru-RU" dirty="0" err="1" smtClean="0"/>
              <a:t>Сампилона</a:t>
            </a:r>
            <a:r>
              <a:rPr lang="ru-RU" dirty="0" smtClean="0"/>
              <a:t> </a:t>
            </a:r>
            <a:r>
              <a:rPr lang="ru-RU" dirty="0" err="1" smtClean="0"/>
              <a:t>Жамбала</a:t>
            </a:r>
            <a:r>
              <a:rPr lang="ru-RU" dirty="0" smtClean="0"/>
              <a:t> </a:t>
            </a:r>
            <a:r>
              <a:rPr lang="ru-RU" dirty="0" err="1" smtClean="0"/>
              <a:t>Доржиевича</a:t>
            </a:r>
            <a:r>
              <a:rPr lang="ru-RU" dirty="0" smtClean="0"/>
              <a:t/>
            </a:r>
            <a:br>
              <a:rPr lang="ru-RU" dirty="0" smtClean="0"/>
            </a:br>
            <a:r>
              <a:rPr lang="en-US" dirty="0" smtClean="0"/>
              <a:t>  </a:t>
            </a:r>
            <a:r>
              <a:rPr lang="ru-RU" dirty="0" smtClean="0"/>
              <a:t/>
            </a:r>
            <a:br>
              <a:rPr lang="ru-RU" dirty="0" smtClean="0"/>
            </a:br>
            <a:endParaRPr lang="ru-RU" dirty="0"/>
          </a:p>
        </p:txBody>
      </p:sp>
    </p:spTree>
  </p:cSld>
  <p:clrMapOvr>
    <a:masterClrMapping/>
  </p:clrMapOvr>
  <p:transition spd="slow">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Sasha\Картинки\Новая папка\Фото263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14480" y="428604"/>
            <a:ext cx="5958445" cy="42120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TextBox 2"/>
          <p:cNvSpPr txBox="1"/>
          <p:nvPr/>
        </p:nvSpPr>
        <p:spPr>
          <a:xfrm>
            <a:off x="1142976" y="5000636"/>
            <a:ext cx="7215238" cy="1569660"/>
          </a:xfrm>
          <a:prstGeom prst="rect">
            <a:avLst/>
          </a:prstGeom>
          <a:noFill/>
        </p:spPr>
        <p:txBody>
          <a:bodyPr>
            <a:spAutoFit/>
          </a:bodyPr>
          <a:lstStyle/>
          <a:p>
            <a:pPr algn="ctr" fontAlgn="auto">
              <a:spcBef>
                <a:spcPts val="0"/>
              </a:spcBef>
              <a:spcAft>
                <a:spcPts val="0"/>
              </a:spcAft>
              <a:defRPr/>
            </a:pPr>
            <a:r>
              <a:rPr lang="ru-RU" sz="4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rPr>
              <a:t>Семилетняя школа в </a:t>
            </a:r>
            <a:r>
              <a:rPr lang="ru-RU" sz="4800" b="1" dirty="0" err="1">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rPr>
              <a:t>Хоринске</a:t>
            </a:r>
            <a:endParaRPr lang="ru-RU" sz="4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ndParaRPr>
          </a:p>
        </p:txBody>
      </p:sp>
    </p:spTree>
  </p:cSld>
  <p:clrMapOvr>
    <a:masterClrMapping/>
  </p:clrMapOvr>
  <p:transition spd="slow">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shadeToTitle="1">
        <a:gradFill rotWithShape="1">
          <a:gsLst>
            <a:gs pos="0">
              <a:srgbClr val="5E9EFF"/>
            </a:gs>
            <a:gs pos="39999">
              <a:srgbClr val="85C2FF"/>
            </a:gs>
            <a:gs pos="70000">
              <a:srgbClr val="C4D6EB"/>
            </a:gs>
            <a:gs pos="100000">
              <a:srgbClr val="FFEBFA"/>
            </a:gs>
          </a:gsLst>
          <a:path path="shape">
            <a:fillToRect l="50000" t="50000" r="50000" b="50000"/>
          </a:path>
        </a:gradFill>
        <a:effectLst/>
      </p:bgPr>
    </p:bg>
    <p:spTree>
      <p:nvGrpSpPr>
        <p:cNvPr id="1" name=""/>
        <p:cNvGrpSpPr/>
        <p:nvPr/>
      </p:nvGrpSpPr>
      <p:grpSpPr>
        <a:xfrm>
          <a:off x="0" y="0"/>
          <a:ext cx="0" cy="0"/>
          <a:chOff x="0" y="0"/>
          <a:chExt cx="0" cy="0"/>
        </a:xfrm>
      </p:grpSpPr>
      <p:pic>
        <p:nvPicPr>
          <p:cNvPr id="1026" name="Picture 2" descr="C:\Sasha\Картинки\Новая папка\Фото2959.jpg"/>
          <p:cNvPicPr>
            <a:picLocks noChangeAspect="1" noChangeArrowheads="1"/>
          </p:cNvPicPr>
          <p:nvPr/>
        </p:nvPicPr>
        <p:blipFill>
          <a:blip r:embed="rId2" cstate="email">
            <a:lum bright="10000" contrast="30000"/>
            <a:extLst>
              <a:ext uri="{28A0092B-C50C-407E-A947-70E740481C1C}">
                <a14:useLocalDpi xmlns:a14="http://schemas.microsoft.com/office/drawing/2010/main"/>
              </a:ext>
            </a:extLst>
          </a:blip>
          <a:srcRect/>
          <a:stretch>
            <a:fillRect/>
          </a:stretch>
        </p:blipFill>
        <p:spPr bwMode="auto">
          <a:xfrm>
            <a:off x="2357438" y="500063"/>
            <a:ext cx="3857625" cy="5602287"/>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spd="slow">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Sasha\Картинки\Новая папка\Фото295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43000" y="714375"/>
            <a:ext cx="6931025" cy="49291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315" name="Text Box 4"/>
          <p:cNvSpPr txBox="1">
            <a:spLocks noChangeArrowheads="1"/>
          </p:cNvSpPr>
          <p:nvPr/>
        </p:nvSpPr>
        <p:spPr bwMode="auto">
          <a:xfrm>
            <a:off x="2463800" y="5753100"/>
            <a:ext cx="184150" cy="366713"/>
          </a:xfrm>
          <a:prstGeom prst="rect">
            <a:avLst/>
          </a:prstGeom>
          <a:noFill/>
          <a:ln w="9525">
            <a:noFill/>
            <a:miter lim="800000"/>
            <a:headEnd/>
            <a:tailEnd/>
          </a:ln>
        </p:spPr>
        <p:txBody>
          <a:bodyPr wrap="none">
            <a:spAutoFit/>
          </a:bodyPr>
          <a:lstStyle/>
          <a:p>
            <a:endParaRPr lang="ru-RU"/>
          </a:p>
        </p:txBody>
      </p:sp>
    </p:spTree>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Ульдурга\Рабочий стол\Фото4584.jpg"/>
          <p:cNvPicPr>
            <a:picLocks noChangeAspect="1" noChangeArrowheads="1"/>
          </p:cNvPicPr>
          <p:nvPr/>
        </p:nvPicPr>
        <p:blipFill>
          <a:blip r:embed="rId2" cstate="email">
            <a:lum bright="-10000" contrast="40000"/>
            <a:extLst>
              <a:ext uri="{28A0092B-C50C-407E-A947-70E740481C1C}">
                <a14:useLocalDpi xmlns:a14="http://schemas.microsoft.com/office/drawing/2010/main"/>
              </a:ext>
            </a:extLst>
          </a:blip>
          <a:srcRect/>
          <a:stretch>
            <a:fillRect/>
          </a:stretch>
        </p:blipFill>
        <p:spPr bwMode="auto">
          <a:xfrm>
            <a:off x="428596" y="500042"/>
            <a:ext cx="8255058" cy="585791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сканирование.jpg"/>
          <p:cNvPicPr>
            <a:picLocks noChangeAspect="1" noChangeArrowheads="1"/>
          </p:cNvPicPr>
          <p:nvPr/>
        </p:nvPicPr>
        <p:blipFill>
          <a:blip r:embed="rId2" cstate="email">
            <a:lum bright="-30000" contrast="30000"/>
            <a:extLst>
              <a:ext uri="{28A0092B-C50C-407E-A947-70E740481C1C}">
                <a14:useLocalDpi xmlns:a14="http://schemas.microsoft.com/office/drawing/2010/main"/>
              </a:ext>
            </a:extLst>
          </a:blip>
          <a:srcRect/>
          <a:stretch>
            <a:fillRect/>
          </a:stretch>
        </p:blipFill>
        <p:spPr bwMode="auto">
          <a:xfrm>
            <a:off x="714348" y="857232"/>
            <a:ext cx="7783340" cy="5214974"/>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хническая">
  <a:themeElements>
    <a:clrScheme name="Другая 4">
      <a:dk1>
        <a:srgbClr val="3B3B3B"/>
      </a:dk1>
      <a:lt1>
        <a:srgbClr val="7030A0"/>
      </a:lt1>
      <a:dk2>
        <a:srgbClr val="C86EF0"/>
      </a:dk2>
      <a:lt2>
        <a:srgbClr val="DA9EF5"/>
      </a:lt2>
      <a:accent1>
        <a:srgbClr val="F4D631"/>
      </a:accent1>
      <a:accent2>
        <a:srgbClr val="F6DE55"/>
      </a:accent2>
      <a:accent3>
        <a:srgbClr val="F9E98E"/>
      </a:accent3>
      <a:accent4>
        <a:srgbClr val="FFFFFF"/>
      </a:accent4>
      <a:accent5>
        <a:srgbClr val="BAB8C8"/>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737</TotalTime>
  <Words>208</Words>
  <Application>Microsoft Office PowerPoint</Application>
  <PresentationFormat>Экран (4:3)</PresentationFormat>
  <Paragraphs>40</Paragraphs>
  <Slides>32</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32</vt:i4>
      </vt:variant>
    </vt:vector>
  </HeadingPairs>
  <TitlesOfParts>
    <vt:vector size="39" baseType="lpstr">
      <vt:lpstr>Arial</vt:lpstr>
      <vt:lpstr>Calibri</vt:lpstr>
      <vt:lpstr>Comic Sans MS</vt:lpstr>
      <vt:lpstr>Franklin Gothic Book</vt:lpstr>
      <vt:lpstr>Wingdings</vt:lpstr>
      <vt:lpstr>Wingdings 2</vt:lpstr>
      <vt:lpstr>Техническая</vt:lpstr>
      <vt:lpstr>Сампилон Жамбал Доржиевич </vt:lpstr>
      <vt:lpstr>  Цель данной работы – рассказать своим сверстникам о человеке, который прошел славный путь защитника Родины, о человеке, который многое сделал для нашего села. Это Сампилон Жамбал Доржиевич, ветеран Великой Отечественной войны, заслуженный работник культуры Бурятской АССР.</vt:lpstr>
      <vt:lpstr>   В 2011 году исполнилось 100 лет со дня рожднения Сампилона Жамбала Доржиевича. И я хотела бы рассказать о неизмеримо ценных результатах его работы. Сегодняшнее поколение забывает историю. Они не понимают, сколько сил было отдано для процветания нашей родины. Они оставили для нас столько ценного, интересного, познавательного, поучительного. Для современного поколения это должно стать примером для подражания. </vt:lpstr>
      <vt:lpstr>Объект исследования:  жизнь старшего поколения, их влияние на жизнь современного и будущего поколений.    Предмет исследования: жизнь и деятельность Сампилона Жамбала Доржиевича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Сегодня музей включает следующие разделы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WolfishLair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Татьяна</cp:lastModifiedBy>
  <cp:revision>75</cp:revision>
  <dcterms:created xsi:type="dcterms:W3CDTF">2011-04-04T18:13:53Z</dcterms:created>
  <dcterms:modified xsi:type="dcterms:W3CDTF">2019-11-25T12:48:17Z</dcterms:modified>
</cp:coreProperties>
</file>