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14"/>
  </p:handout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5B9BD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67" d="100"/>
          <a:sy n="67" d="100"/>
        </p:scale>
        <p:origin x="1092" y="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0" d="100"/>
          <a:sy n="80" d="100"/>
        </p:scale>
        <p:origin x="1998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79A03EA-D00C-434F-9602-723CED001E91}" type="datetimeFigureOut">
              <a:rPr lang="ru-RU" smtClean="0"/>
              <a:t>25.11.2019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892644F-475E-46AC-9F52-9AB5CC8AB3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920799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C9D762-B9D7-4D0D-9832-00BB5E99146C}" type="datetimeFigureOut">
              <a:rPr lang="ru-RU" smtClean="0"/>
              <a:t>25.11.2019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57073D-6DDF-4A7B-BA73-8FAE96B175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90247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C9D762-B9D7-4D0D-9832-00BB5E99146C}" type="datetimeFigureOut">
              <a:rPr lang="ru-RU" smtClean="0"/>
              <a:t>25.11.2019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57073D-6DDF-4A7B-BA73-8FAE96B175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77829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C9D762-B9D7-4D0D-9832-00BB5E99146C}" type="datetimeFigureOut">
              <a:rPr lang="ru-RU" smtClean="0"/>
              <a:t>25.11.2019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57073D-6DDF-4A7B-BA73-8FAE96B175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74455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C9D762-B9D7-4D0D-9832-00BB5E99146C}" type="datetimeFigureOut">
              <a:rPr lang="ru-RU" smtClean="0"/>
              <a:t>25.11.2019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57073D-6DDF-4A7B-BA73-8FAE96B175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20937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C9D762-B9D7-4D0D-9832-00BB5E99146C}" type="datetimeFigureOut">
              <a:rPr lang="ru-RU" smtClean="0"/>
              <a:t>25.11.2019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57073D-6DDF-4A7B-BA73-8FAE96B175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69125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C9D762-B9D7-4D0D-9832-00BB5E99146C}" type="datetimeFigureOut">
              <a:rPr lang="ru-RU" smtClean="0"/>
              <a:t>25.11.2019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57073D-6DDF-4A7B-BA73-8FAE96B175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82109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C9D762-B9D7-4D0D-9832-00BB5E99146C}" type="datetimeFigureOut">
              <a:rPr lang="ru-RU" smtClean="0"/>
              <a:t>25.11.2019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57073D-6DDF-4A7B-BA73-8FAE96B175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95134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C9D762-B9D7-4D0D-9832-00BB5E99146C}" type="datetimeFigureOut">
              <a:rPr lang="ru-RU" smtClean="0"/>
              <a:t>25.11.2019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57073D-6DDF-4A7B-BA73-8FAE96B175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44081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C9D762-B9D7-4D0D-9832-00BB5E99146C}" type="datetimeFigureOut">
              <a:rPr lang="ru-RU" smtClean="0"/>
              <a:t>25.11.2019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57073D-6DDF-4A7B-BA73-8FAE96B175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78141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C9D762-B9D7-4D0D-9832-00BB5E99146C}" type="datetimeFigureOut">
              <a:rPr lang="ru-RU" smtClean="0"/>
              <a:t>25.11.2019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57073D-6DDF-4A7B-BA73-8FAE96B175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39432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C9D762-B9D7-4D0D-9832-00BB5E99146C}" type="datetimeFigureOut">
              <a:rPr lang="ru-RU" smtClean="0"/>
              <a:t>25.11.2019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57073D-6DDF-4A7B-BA73-8FAE96B175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91498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Капля 6"/>
          <p:cNvSpPr/>
          <p:nvPr userDrawn="1"/>
        </p:nvSpPr>
        <p:spPr>
          <a:xfrm flipH="1">
            <a:off x="-1" y="0"/>
            <a:ext cx="8980227" cy="6721476"/>
          </a:xfrm>
          <a:prstGeom prst="teardrop">
            <a:avLst/>
          </a:prstGeom>
          <a:gradFill>
            <a:gsLst>
              <a:gs pos="9000">
                <a:schemeClr val="accent1">
                  <a:lumMod val="20000"/>
                  <a:lumOff val="80000"/>
                </a:schemeClr>
              </a:gs>
              <a:gs pos="39000">
                <a:schemeClr val="accent5">
                  <a:satMod val="103000"/>
                  <a:lumMod val="102000"/>
                  <a:tint val="94000"/>
                  <a:alpha val="56000"/>
                </a:schemeClr>
              </a:gs>
              <a:gs pos="63000">
                <a:schemeClr val="accent5">
                  <a:satMod val="110000"/>
                  <a:lumMod val="100000"/>
                  <a:shade val="100000"/>
                </a:schemeClr>
              </a:gs>
              <a:gs pos="87000">
                <a:schemeClr val="accent1">
                  <a:lumMod val="20000"/>
                  <a:lumOff val="80000"/>
                </a:schemeClr>
              </a:gs>
            </a:gsLst>
            <a:lin ang="6600000" scaled="0"/>
          </a:gradFill>
          <a:scene3d>
            <a:camera prst="orthographicFront"/>
            <a:lightRig rig="threePt" dir="t"/>
          </a:scene3d>
          <a:sp3d extrusionH="76200" contourW="171450">
            <a:bevelT w="203200" prst="cross"/>
            <a:bevelB w="69850" h="95250"/>
            <a:extrusionClr>
              <a:srgbClr val="00B0F0"/>
            </a:extrusionClr>
            <a:contourClr>
              <a:schemeClr val="accent1">
                <a:lumMod val="40000"/>
                <a:lumOff val="6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" name="Рисунок 8"/>
          <p:cNvPicPr>
            <a:picLocks noChangeAspect="1"/>
          </p:cNvPicPr>
          <p:nvPr userDrawn="1"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7736">
            <a:off x="5994520" y="-125513"/>
            <a:ext cx="760150" cy="760150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 userDrawn="1"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6441381">
            <a:off x="6744730" y="5822311"/>
            <a:ext cx="760150" cy="7601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pic>
        <p:nvPicPr>
          <p:cNvPr id="8" name="Рисунок 7"/>
          <p:cNvPicPr>
            <a:picLocks noChangeAspect="1"/>
          </p:cNvPicPr>
          <p:nvPr userDrawn="1"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1013154">
            <a:off x="-171115" y="4328158"/>
            <a:ext cx="2536036" cy="2561652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pic>
        <p:nvPicPr>
          <p:cNvPr id="10" name="Рисунок 9"/>
          <p:cNvPicPr>
            <a:picLocks noChangeAspect="1"/>
          </p:cNvPicPr>
          <p:nvPr userDrawn="1"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33629">
            <a:off x="6744167" y="190897"/>
            <a:ext cx="760150" cy="76015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C9D762-B9D7-4D0D-9832-00BB5E99146C}" type="datetimeFigureOut">
              <a:rPr lang="ru-RU" smtClean="0"/>
              <a:t>25.11.2019</a:t>
            </a:fld>
            <a:endParaRPr lang="ru-RU"/>
          </a:p>
        </p:txBody>
      </p:sp>
      <p:pic>
        <p:nvPicPr>
          <p:cNvPr id="12" name="Рисунок 11"/>
          <p:cNvPicPr>
            <a:picLocks noChangeAspect="1"/>
          </p:cNvPicPr>
          <p:nvPr userDrawn="1"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431747">
            <a:off x="7929377" y="1151962"/>
            <a:ext cx="760150" cy="760150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 userDrawn="1"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806266">
            <a:off x="7384742" y="627484"/>
            <a:ext cx="760150" cy="760150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pic>
        <p:nvPicPr>
          <p:cNvPr id="14" name="Рисунок 13"/>
          <p:cNvPicPr>
            <a:picLocks noChangeAspect="1"/>
          </p:cNvPicPr>
          <p:nvPr userDrawn="1"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6441381">
            <a:off x="5969860" y="6178150"/>
            <a:ext cx="760150" cy="76015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57073D-6DDF-4A7B-BA73-8FAE96B175A5}" type="slidenum">
              <a:rPr lang="ru-RU" smtClean="0"/>
              <a:t>‹#›</a:t>
            </a:fld>
            <a:endParaRPr lang="ru-RU"/>
          </a:p>
        </p:txBody>
      </p:sp>
      <p:pic>
        <p:nvPicPr>
          <p:cNvPr id="13" name="Рисунок 12"/>
          <p:cNvPicPr>
            <a:picLocks noChangeAspect="1"/>
          </p:cNvPicPr>
          <p:nvPr userDrawn="1"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579691">
            <a:off x="8367713" y="1793490"/>
            <a:ext cx="760150" cy="760150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 userDrawn="1"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4816314">
            <a:off x="8066712" y="4721843"/>
            <a:ext cx="760150" cy="760150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 userDrawn="1"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774161">
            <a:off x="7462039" y="5337503"/>
            <a:ext cx="760150" cy="760150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 userDrawn="1"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8452514" y="3902935"/>
            <a:ext cx="760150" cy="760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6405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6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D0%96%D0%B8%D0%B2%D0%BE%D1%82%D0%BD%D1%8B%D0%B5" TargetMode="External"/><Relationship Id="rId2" Type="http://schemas.openxmlformats.org/officeDocument/2006/relationships/hyperlink" Target="https://ru.wikipedia.org/wiki/%D0%A2%D0%B8%D0%BF_(%D0%B1%D0%B8%D0%BE%D0%BB%D0%BE%D0%B3%D0%B8%D1%8F)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g"/><Relationship Id="rId5" Type="http://schemas.openxmlformats.org/officeDocument/2006/relationships/hyperlink" Target="https://ru.wikipedia.org/wiki/%D0%9B%D0%B0%D1%82%D0%B8%D0%BD%D1%81%D0%BA%D0%B8%D0%B9_%D1%8F%D0%B7%D1%8B%D0%BA" TargetMode="External"/><Relationship Id="rId4" Type="http://schemas.openxmlformats.org/officeDocument/2006/relationships/hyperlink" Target="https://ru.wikipedia.org/wiki/%D0%9E%D0%BA%D0%B5%D0%B0%D0%BD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1.jpg"/><Relationship Id="rId4" Type="http://schemas.openxmlformats.org/officeDocument/2006/relationships/image" Target="../media/image2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5490" y="678282"/>
            <a:ext cx="8412018" cy="1847417"/>
          </a:xfrm>
        </p:spPr>
        <p:txBody>
          <a:bodyPr>
            <a:normAutofit fontScale="90000"/>
          </a:bodyPr>
          <a:lstStyle/>
          <a:p>
            <a:r>
              <a:rPr lang="ru-RU" sz="80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dist="38100" dir="2700000" algn="tl" rotWithShape="0">
                    <a:schemeClr val="accent2"/>
                  </a:outerShdw>
                </a:effectLst>
              </a:rPr>
              <a:t>Сходства и отличия 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79781" y="3089612"/>
            <a:ext cx="4179313" cy="3486679"/>
          </a:xfrm>
          <a:prstGeom prst="rect">
            <a:avLst/>
          </a:prstGeom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07654" y="2645279"/>
            <a:ext cx="6858000" cy="1655762"/>
          </a:xfrm>
        </p:spPr>
        <p:txBody>
          <a:bodyPr>
            <a:normAutofit/>
          </a:bodyPr>
          <a:lstStyle/>
          <a:p>
            <a:r>
              <a:rPr lang="ru-RU" sz="3600" b="1" spc="50" dirty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морских звезд и </a:t>
            </a:r>
            <a:r>
              <a:rPr lang="ru-RU" sz="3600" b="1" spc="50" dirty="0" err="1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офиур</a:t>
            </a:r>
            <a:endParaRPr lang="ru-RU" sz="3600" b="1" spc="50" dirty="0">
              <a:ln w="9525" cmpd="sng">
                <a:solidFill>
                  <a:schemeClr val="accent1"/>
                </a:solidFill>
                <a:prstDash val="solid"/>
              </a:ln>
              <a:solidFill>
                <a:srgbClr val="70AD47">
                  <a:tint val="1000"/>
                </a:srgbClr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01412128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32918" y="-101601"/>
            <a:ext cx="9276918" cy="6959601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00181" y="5415018"/>
            <a:ext cx="8603674" cy="1200329"/>
          </a:xfrm>
          <a:prstGeom prst="rect">
            <a:avLst/>
          </a:prstGeom>
          <a:solidFill>
            <a:schemeClr val="lt1">
              <a:alpha val="46000"/>
            </a:schemeClr>
          </a:solidFill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400" b="1" spc="50" dirty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Многие морские звезды питаются, выворачивая свой желудок наружу, что очень удобно для видов, питающихся моллюсками. </a:t>
            </a:r>
          </a:p>
        </p:txBody>
      </p:sp>
    </p:spTree>
    <p:extLst>
      <p:ext uri="{BB962C8B-B14F-4D97-AF65-F5344CB8AC3E}">
        <p14:creationId xmlns:p14="http://schemas.microsoft.com/office/powerpoint/2010/main" val="124378912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87746" y="-87024"/>
            <a:ext cx="9231745" cy="6945024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-9238" y="277091"/>
            <a:ext cx="9074728" cy="1200329"/>
          </a:xfrm>
          <a:prstGeom prst="rect">
            <a:avLst/>
          </a:prstGeom>
          <a:solidFill>
            <a:schemeClr val="lt1">
              <a:alpha val="43000"/>
            </a:schemeClr>
          </a:solidFill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4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Многие из них являются успешными мусорщиками и хищниками, поедающими разнообразных червей, улиток и ракообразных. </a:t>
            </a:r>
          </a:p>
        </p:txBody>
      </p:sp>
    </p:spTree>
    <p:extLst>
      <p:ext uri="{BB962C8B-B14F-4D97-AF65-F5344CB8AC3E}">
        <p14:creationId xmlns:p14="http://schemas.microsoft.com/office/powerpoint/2010/main" val="152057120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122381" y="2127899"/>
            <a:ext cx="8910783" cy="1847417"/>
          </a:xfrm>
          <a:prstGeom prst="rect">
            <a:avLst/>
          </a:prstGeom>
        </p:spPr>
        <p:txBody>
          <a:bodyPr>
            <a:prstTxWarp prst="textWave2">
              <a:avLst/>
            </a:prstTxWarp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66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dist="38100" dir="2700000" algn="tl" rotWithShape="0">
                    <a:schemeClr val="accent2"/>
                  </a:outerShdw>
                </a:effectLst>
              </a:rPr>
              <a:t>Спасибо за внимание!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24776" y="3879495"/>
            <a:ext cx="2905991" cy="2812249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48509" y="214745"/>
            <a:ext cx="2419928" cy="230077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461772">
            <a:off x="5377638" y="626175"/>
            <a:ext cx="1626313" cy="16263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11575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92364" y="-1"/>
            <a:ext cx="9236363" cy="685800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8934972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65019" y="528889"/>
            <a:ext cx="7943273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dist="38100" dir="2700000" algn="tl" rotWithShape="0">
                    <a:schemeClr val="accent2"/>
                  </a:outerShdw>
                </a:effectLst>
              </a:rPr>
              <a:t>Многие </a:t>
            </a:r>
            <a:r>
              <a:rPr lang="ru-RU" sz="3200" b="1" dirty="0" err="1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dist="38100" dir="2700000" algn="tl" rotWithShape="0">
                    <a:schemeClr val="accent2"/>
                  </a:outerShdw>
                </a:effectLst>
              </a:rPr>
              <a:t>офиуры</a:t>
            </a:r>
            <a:r>
              <a:rPr lang="ru-RU" sz="32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dist="38100" dir="2700000" algn="tl" rotWithShape="0">
                    <a:schemeClr val="accent2"/>
                  </a:outerShdw>
                </a:effectLst>
              </a:rPr>
              <a:t> внешне напоминают морских звезд.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77999" y="1804750"/>
            <a:ext cx="4580563" cy="39033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600" y="1804752"/>
            <a:ext cx="4376399" cy="390332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8435723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7910" y="817446"/>
            <a:ext cx="8527472" cy="1200329"/>
          </a:xfrm>
          <a:prstGeom prst="rect">
            <a:avLst/>
          </a:prstGeom>
          <a:solidFill>
            <a:schemeClr val="lt1">
              <a:alpha val="57000"/>
            </a:schemeClr>
          </a:solidFill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4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Arial" panose="020B0604020202020204" pitchFamily="34" charset="0"/>
                <a:hlinkClick r:id="rId2" tooltip="Тип (биология)"/>
              </a:rPr>
              <a:t>Тип</a:t>
            </a:r>
            <a:r>
              <a:rPr lang="ru-RU" sz="24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Arial" panose="020B0604020202020204" pitchFamily="34" charset="0"/>
              </a:rPr>
              <a:t> исключительно морских донных </a:t>
            </a:r>
            <a:r>
              <a:rPr lang="ru-RU" sz="24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Arial" panose="020B0604020202020204" pitchFamily="34" charset="0"/>
                <a:hlinkClick r:id="rId3" tooltip="Животные"/>
              </a:rPr>
              <a:t>животных</a:t>
            </a:r>
            <a:r>
              <a:rPr lang="ru-RU" sz="24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Arial" panose="020B0604020202020204" pitchFamily="34" charset="0"/>
              </a:rPr>
              <a:t>, большей частью свободноживущих, реже сидячих, встречающихся на любых глубинах </a:t>
            </a:r>
            <a:r>
              <a:rPr lang="ru-RU" sz="2400" b="1" u="sng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Arial" panose="020B0604020202020204" pitchFamily="34" charset="0"/>
                <a:hlinkClick r:id="rId4"/>
              </a:rPr>
              <a:t>Мирового океана</a:t>
            </a:r>
            <a:r>
              <a:rPr lang="ru-RU" sz="24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Arial" panose="020B0604020202020204" pitchFamily="34" charset="0"/>
              </a:rPr>
              <a:t>. 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227281" y="6150114"/>
            <a:ext cx="6788727" cy="707886"/>
          </a:xfrm>
          <a:prstGeom prst="rect">
            <a:avLst/>
          </a:prstGeom>
          <a:solidFill>
            <a:schemeClr val="lt1">
              <a:alpha val="45000"/>
            </a:schemeClr>
          </a:solidFill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0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Внешний вид этих животных напоминает цветок, звезду, огурец, шар и т. п.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840508" y="109560"/>
            <a:ext cx="7705436" cy="584775"/>
          </a:xfrm>
          <a:prstGeom prst="rect">
            <a:avLst/>
          </a:prstGeom>
          <a:solidFill>
            <a:schemeClr val="lt1">
              <a:alpha val="60000"/>
            </a:schemeClr>
          </a:solidFill>
          <a:ln>
            <a:noFill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32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Arial" panose="020B0604020202020204" pitchFamily="34" charset="0"/>
              </a:rPr>
              <a:t>Тип </a:t>
            </a:r>
            <a:r>
              <a:rPr lang="ru-RU" sz="3200" b="1" dirty="0" err="1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Arial" panose="020B0604020202020204" pitchFamily="34" charset="0"/>
              </a:rPr>
              <a:t>Иглоко́жие</a:t>
            </a:r>
            <a:r>
              <a:rPr lang="ru-RU" sz="32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Arial" panose="020B0604020202020204" pitchFamily="34" charset="0"/>
              </a:rPr>
              <a:t>  (</a:t>
            </a:r>
            <a:r>
              <a:rPr lang="ru-RU" sz="32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Arial" panose="020B0604020202020204" pitchFamily="34" charset="0"/>
                <a:hlinkClick r:id="rId5" tooltip="Латинский язык"/>
              </a:rPr>
              <a:t>лат.</a:t>
            </a:r>
            <a:r>
              <a:rPr lang="ru-RU" sz="32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Arial" panose="020B0604020202020204" pitchFamily="34" charset="0"/>
              </a:rPr>
              <a:t> </a:t>
            </a:r>
            <a:r>
              <a:rPr lang="ru-RU" sz="3200" b="1" dirty="0" err="1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Arial" panose="020B0604020202020204" pitchFamily="34" charset="0"/>
              </a:rPr>
              <a:t>Echinodermata</a:t>
            </a:r>
            <a:r>
              <a:rPr lang="ru-RU" sz="32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Arial" panose="020B0604020202020204" pitchFamily="34" charset="0"/>
              </a:rPr>
              <a:t>)</a:t>
            </a:r>
            <a:r>
              <a:rPr lang="ru-RU" sz="20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Arial" panose="020B0604020202020204" pitchFamily="34" charset="0"/>
              </a:rPr>
              <a:t> </a:t>
            </a:r>
            <a:endParaRPr lang="ru-RU" sz="2000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1760" y="1995273"/>
            <a:ext cx="7879771" cy="421937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5037411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74180" y="0"/>
            <a:ext cx="9218180" cy="69411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2311072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807317" y="11699"/>
            <a:ext cx="7781636" cy="1384995"/>
          </a:xfrm>
          <a:prstGeom prst="rect">
            <a:avLst/>
          </a:prstGeom>
          <a:solidFill>
            <a:schemeClr val="lt1">
              <a:alpha val="92000"/>
            </a:schemeClr>
          </a:solidFill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8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Лучевое тело иглокожих можно разделить на пять примерно равных частей, или кратное пяти количество.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537" y="4230255"/>
            <a:ext cx="4415714" cy="26793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536" y="1469652"/>
            <a:ext cx="4350445" cy="30402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80251" y="1469652"/>
            <a:ext cx="4436214" cy="29251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62764" y="4152558"/>
            <a:ext cx="4481931" cy="275705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768589" y="2989774"/>
            <a:ext cx="3295095" cy="237174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6040334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64655"/>
            <a:ext cx="9267152" cy="6922655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701310" y="3673319"/>
            <a:ext cx="4442690" cy="318468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73890" y="4411375"/>
            <a:ext cx="4627420" cy="2246769"/>
          </a:xfrm>
          <a:prstGeom prst="rect">
            <a:avLst/>
          </a:prstGeom>
          <a:solidFill>
            <a:schemeClr val="lt1">
              <a:alpha val="34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0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Все иглокожие также имеют уникальную </a:t>
            </a:r>
            <a:r>
              <a:rPr lang="ru-RU" sz="2000" b="1" dirty="0" err="1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амбулакральную</a:t>
            </a:r>
            <a:r>
              <a:rPr lang="ru-RU" sz="20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 систему – сложную систему из мышц, каналов, карманов (мешочков), полостей, трубочек и присосок, которая позволяет им перемещаться и/или питаться. </a:t>
            </a:r>
          </a:p>
        </p:txBody>
      </p:sp>
    </p:spTree>
    <p:extLst>
      <p:ext uri="{BB962C8B-B14F-4D97-AF65-F5344CB8AC3E}">
        <p14:creationId xmlns:p14="http://schemas.microsoft.com/office/powerpoint/2010/main" val="184018955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4231" y="101600"/>
            <a:ext cx="8822749" cy="65670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442583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8133" y="279461"/>
            <a:ext cx="655403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spc="50" dirty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Морские звезды и </a:t>
            </a:r>
            <a:r>
              <a:rPr lang="ru-RU" sz="3600" b="1" spc="50" dirty="0" err="1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офиуры</a:t>
            </a:r>
            <a:endParaRPr lang="ru-RU" sz="3600" b="1" spc="50" dirty="0">
              <a:ln w="9525" cmpd="sng">
                <a:solidFill>
                  <a:schemeClr val="accent1"/>
                </a:solidFill>
                <a:prstDash val="solid"/>
              </a:ln>
              <a:solidFill>
                <a:srgbClr val="70AD47">
                  <a:tint val="1000"/>
                </a:srgbClr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</a:effectLst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079280" y="925792"/>
            <a:ext cx="4002049" cy="287051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39545" y="925792"/>
            <a:ext cx="3839734" cy="287051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9545" y="3796310"/>
            <a:ext cx="3839734" cy="278153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79281" y="3796310"/>
            <a:ext cx="3928646" cy="278153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45407145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imes New Roman/Arial">
      <a:majorFont>
        <a:latin typeface="Times New Roman" panose="02020603050405020304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ветящийся край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340</TotalTime>
  <Words>152</Words>
  <Application>Microsoft Office PowerPoint</Application>
  <PresentationFormat>Экран (4:3)</PresentationFormat>
  <Paragraphs>12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6" baseType="lpstr">
      <vt:lpstr>Arial</vt:lpstr>
      <vt:lpstr>Calibri</vt:lpstr>
      <vt:lpstr>Times New Roman</vt:lpstr>
      <vt:lpstr>Тема Office</vt:lpstr>
      <vt:lpstr>Сходства и отличия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Артём Кулаков</dc:creator>
  <cp:lastModifiedBy>Марина Cерова</cp:lastModifiedBy>
  <cp:revision>23</cp:revision>
  <dcterms:created xsi:type="dcterms:W3CDTF">2014-06-21T15:18:20Z</dcterms:created>
  <dcterms:modified xsi:type="dcterms:W3CDTF">2019-11-25T15:06:09Z</dcterms:modified>
</cp:coreProperties>
</file>