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56" r:id="rId17"/>
    <p:sldId id="263" r:id="rId18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0" d="100"/>
          <a:sy n="40" d="100"/>
        </p:scale>
        <p:origin x="-90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9A948-798F-490C-8D0D-62FDA95BF269}" type="datetimeFigureOut">
              <a:rPr lang="ru-RU" smtClean="0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4816B-8D36-44E4-A604-628BFDAA9A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1723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C533D-32B1-458B-92F8-ACC99F2A2E0C}" type="datetimeFigureOut">
              <a:rPr lang="ru-RU" smtClean="0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59DFC-6BEC-440F-8C2A-53C67E9070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4634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88018-840D-4AFD-B7EB-ECC66E5F5DD6}" type="datetimeFigureOut">
              <a:rPr lang="ru-RU" smtClean="0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A6DBD-FE5E-4FEF-B261-25A13AFCC1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1274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997C5-1CF6-4B10-BBA3-037D788050E6}" type="datetimeFigureOut">
              <a:rPr lang="ru-RU" smtClean="0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D01D4-86C5-4A24-AFCB-FD9D80571E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1177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AAC95-5AEA-4FF5-8890-E3318992AB69}" type="datetimeFigureOut">
              <a:rPr lang="ru-RU" smtClean="0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97FDA-7EC8-43D4-8633-7928BD039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2887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DBBDF-3180-46EA-95D4-E75A291BC61D}" type="datetimeFigureOut">
              <a:rPr lang="ru-RU" smtClean="0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4984E-D658-4A26-B517-4A76545102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1917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C9804-3DFA-4A79-AD48-1466A91E63DA}" type="datetimeFigureOut">
              <a:rPr lang="ru-RU" smtClean="0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CEDC7-9E0A-4683-9742-711455AB9F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51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0D35D-E990-4A82-AB56-320499D12A6F}" type="datetimeFigureOut">
              <a:rPr lang="ru-RU" smtClean="0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DA54E-6BE5-499A-98C3-5A16A487D8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112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E4132-4272-4F4C-B757-802A6A10770C}" type="datetimeFigureOut">
              <a:rPr lang="ru-RU" smtClean="0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44B1B-23E1-48A7-A4A3-19721D173B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3747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BC46-17AC-4C3C-88E3-DA706E912370}" type="datetimeFigureOut">
              <a:rPr lang="ru-RU" smtClean="0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05060-791F-4329-93E9-989FC3B96C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3689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FF030-6F89-4055-B041-CD35671FEB83}" type="datetimeFigureOut">
              <a:rPr lang="ru-RU" smtClean="0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2C6FE-D432-4C06-AAFD-7E3893BEF1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0783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371416-5CE6-43E1-9E36-9E522DA3C418}" type="datetimeFigureOut">
              <a:rPr lang="ru-RU" smtClean="0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40A8DF-5D3F-482C-9135-5ECAA10274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700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%D0%BD%D0%B5%D0%B9%D0%BB%D0%BE%D0%BD%20%D1%82%D0%BA%D0%B0%D0%BD%D1%8C&amp;from=tabbar&amp;pos=2&amp;img_url=https%3A%2F%2Fwww.oxford-fabric.com%2Fwp-content%2Fuploads%2F2016%2F03%2FNylon-420D-Oxford.jpg&amp;rpt=simage" TargetMode="External"/><Relationship Id="rId7" Type="http://schemas.openxmlformats.org/officeDocument/2006/relationships/hyperlink" Target="https://yandex.ru/images/search?text=%D0%B4%D0%B6%D0%B5%D0%BC&amp;from=tabbar&amp;pos=1&amp;img_url=https%3A%2F%2Fst.depositphotos.com%2F1000141%2F3028%2Fi%2F950%2Fdepositphotos_30282473-stock-photo-raspberry-jam.jpg&amp;rpt=simage" TargetMode="External"/><Relationship Id="rId2" Type="http://schemas.openxmlformats.org/officeDocument/2006/relationships/hyperlink" Target="https://yandex.ru/images/search?text=%D0%BA%D0%B5%D0%BC%D0%BF%D0%B8%D0%BD%D0%B3&amp;from=tabbar&amp;pos=4&amp;img_url=https%3A%2F%2Fversiya.info%2Fuploads%2Fposts%2F2018-10%2F1540358048_0005.jpg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text=%D0%BC%D0%BE%D1%82%D0%BE%D1%80%D0%BE%D0%BB%D0%BB%D0%B5%D1%80&amp;from=tabbar&amp;pos=0&amp;img_url=https%3A%2F%2Fgo64.ru%2Fupload%2Fquickly%2Fmotocikly-motorollery-vespa-1204431.jpg&amp;rpt=simage" TargetMode="External"/><Relationship Id="rId5" Type="http://schemas.openxmlformats.org/officeDocument/2006/relationships/hyperlink" Target="https://yandex.ru/images/search?text=%D1%88%D0%BB%D1%8F%D0%B3%D0%B5%D1%80&amp;from=tabbar&amp;pos=9&amp;img_url=https%3A%2F%2Fwww.vl.ru%2Fafisha%2Fuploads%2Fevents%2Feec%2F39557_big.jpeg%3Fv%3D1492760745&amp;rpt=simage" TargetMode="External"/><Relationship Id="rId4" Type="http://schemas.openxmlformats.org/officeDocument/2006/relationships/hyperlink" Target="https://yandex.ru/images/search?text=%D1%85%D0%BE%D0%B1%D0%B1%D0%B8&amp;from=tabbar&amp;pos=1&amp;img_url=https%3A%2F%2Fwww.witc.edu%2Fsites%2Fdefault%2Ffiles%2Fwatercolor_0.jpg&amp;rpt=simage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text=%D0%B0%D1%81%D1%82%D1%80%D0%B0%20%D0%B3%D0%BB%D0%B0%D0%B4%D0%B8%D0%BE%D0%BB%D1%83%D1%81&amp;from=tabbar&amp;pos=0&amp;img_url=https%3A%2F%2Fph0.qna.center%2Fstorage%2Fphotos%2Fklavaivanova17%2F1411513.jpg&amp;rpt=simage" TargetMode="External"/><Relationship Id="rId3" Type="http://schemas.openxmlformats.org/officeDocument/2006/relationships/hyperlink" Target="https://yandex.ru/images/search?text=%D0%B3%D0%B0%D0%B7%D0%B5%D1%82%D0%B0&amp;from=tabbar&amp;pos=0&amp;img_url=https%3A%2F%2Fi.pinimg.com%2Foriginals%2F98%2F81%2Fbc%2F9881bc1fcdc040584548efb2bdfe6d30.jpg&amp;rpt=simage" TargetMode="External"/><Relationship Id="rId7" Type="http://schemas.openxmlformats.org/officeDocument/2006/relationships/hyperlink" Target="https://yandex.ru/images/search?text=%D0%BA%D0%B0%D0%B1%D0%B0%D0%BD&amp;from=tabbar&amp;pos=15&amp;img_url=https%3A%2F%2Feco-tv.com.ua%2Fassets%2Fuploads%2Fimages%2Ftiny%2Fphoto_kabana_02.jpg&amp;rpt=simage" TargetMode="External"/><Relationship Id="rId2" Type="http://schemas.openxmlformats.org/officeDocument/2006/relationships/hyperlink" Target="https://yandex.ru/images/search?text=%D0%BA%D0%BE%D0%BD%D1%84%D0%B8%D1%82%D1%8E%D1%80&amp;from=tabbar&amp;pos=3&amp;img_url=https%3A%2F%2Fbuhta3a9.ru%2Fpictures%2Fproduct%2Fbig%2F6655_big.jpg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text=%D0%B1%D0%B0%D1%80%D1%81%D1%83%D0%BA%20%D0%BA%D0%B0%D0%B1%D0%B0%D0%BD%20%D1%81%D1%83%D1%80%D0%BE%D0%BA&amp;from=tabbar&amp;pos=0&amp;img_url=https%3A%2F%2Fupload.wikimedia.org%2Fwikipedia%2Fcommons%2F4%2F41%2FM%25C3%25A4yr%25C3%25A4_%25C3%2584ht%25C3%25A4ri_4.jpg&amp;rpt=simage" TargetMode="External"/><Relationship Id="rId5" Type="http://schemas.openxmlformats.org/officeDocument/2006/relationships/hyperlink" Target="https://yandex.ru/images/search?text=%D0%B1%D0%B0%D1%80%D1%81%D1%83%D0%BA%20%D0%BA%D0%B0%D0%B1%D0%B0%D0%BD%20%D1%81%D1%83%D1%80%D0%BE%D0%BA&amp;from=tabbar&amp;pos=6&amp;img_url=https%3A%2F%2Fstatic.stnet.ch%2Foffers%2Fimages%2F208a536d-5d94-4c80-8882-c1172d2510f8-o.jpg&amp;rpt=simage" TargetMode="External"/><Relationship Id="rId10" Type="http://schemas.openxmlformats.org/officeDocument/2006/relationships/hyperlink" Target="https://yandex.ru/images/search?text=%D1%82%D1%8E%D0%BB%D1%8C%D0%BF%D0%B0%D0%BD&amp;from=tabbar&amp;pos=2&amp;img_url=https%3A%2F%2Fi2.wp.com%2Fkrrot.net%2Fwp-content%2Fuploads%2F2018%2F01%2Fimage003-3-1024x1024.jpg&amp;rpt=simage" TargetMode="External"/><Relationship Id="rId4" Type="http://schemas.openxmlformats.org/officeDocument/2006/relationships/hyperlink" Target="https://yandex.ru/images/search?text=%D0%BA%D0%B0%D0%BD%D0%B8%D0%BA%D1%83%D0%BB%D1%8B&amp;from=tabbar&amp;pos=0&amp;img_url=https%3A%2F%2Fpbs.twimg.com%2Fmedia%2FD8MHYRmWsAAcSF9.jpg%3Alarge&amp;rpt=simage" TargetMode="External"/><Relationship Id="rId9" Type="http://schemas.openxmlformats.org/officeDocument/2006/relationships/hyperlink" Target="https://yandex.ru/images/search?text=%D0%B0%D1%81%D1%82%D1%80%D0%B0%20&amp;from=tabbar&amp;pos=7&amp;img_url=https%3A%2F%2Favatars.mds.yandex.net%2Fget-pdb%2F69339%2F5b4a619f-4e91-47e2-b2ae-9454a50719fb%2Fs1200%3Fwebp%3Dfalse&amp;rpt=simag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0"/>
            <a:ext cx="11362544" cy="1715247"/>
          </a:xfrm>
        </p:spPr>
        <p:txBody>
          <a:bodyPr anchor="ctr"/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- пришельцы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8409" y="2045030"/>
            <a:ext cx="9144000" cy="1655762"/>
          </a:xfrm>
        </p:spPr>
        <p:txBody>
          <a:bodyPr/>
          <a:lstStyle/>
          <a:p>
            <a:pPr algn="just">
              <a:spcBef>
                <a:spcPct val="0"/>
              </a:spcBef>
            </a:pPr>
            <a:r>
              <a:rPr lang="ru-RU" sz="3600" dirty="0" smtClean="0">
                <a:latin typeface="Gabriola" panose="04040605051002020D02" pitchFamily="82" charset="0"/>
                <a:ea typeface="+mj-ea"/>
                <a:cs typeface="+mj-cs"/>
              </a:rPr>
              <a:t>	</a:t>
            </a:r>
            <a:r>
              <a:rPr lang="ru-RU" sz="3600" dirty="0" smtClean="0">
                <a:latin typeface="Gabriola" panose="04040605051002020D02" pitchFamily="82" charset="0"/>
                <a:ea typeface="+mj-ea"/>
                <a:cs typeface="+mj-cs"/>
              </a:rPr>
              <a:t>Внеурочное занятие по курсу «Секреты речи»</a:t>
            </a:r>
            <a:endParaRPr lang="ru-RU" sz="3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873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qna.center/storage/photos/klavaivanova17/11722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0022" y="0"/>
            <a:ext cx="4973052" cy="66307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991728" y="416403"/>
            <a:ext cx="656924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 латинского слова 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гладиус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(меч, шпага) 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произошло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название 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цветка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гладиолус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i2.wp.com/krrot.net/wp-content/uploads/2018/01/image003-3-1024x10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7514" y="649705"/>
            <a:ext cx="5823282" cy="582328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609348" y="1060467"/>
            <a:ext cx="6096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Название цветка 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тюльпан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пришло к нам из Франции, а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французы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позаимствовали его 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Персии.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Цветок 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тюльпана напоминает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повязку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голове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—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тюрбан.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Как узнать слова-пришельцы?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7853" y="1203158"/>
            <a:ext cx="9885946" cy="5654842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Многие слова-пришельцы мы можем узнать по разным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признакам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Например, русских слов, которые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начинались бы с буквы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очень мало (ах, ахать, аи,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ау), остальные слова,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начинающиеся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а, пришли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indent="-60325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нам из других языков.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встретите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слове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букву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то знайте, что это слово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нерусское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фонарь, фрукт, лифт, арифметика, кефир, фикус, графин и др.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Буква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встречается тоже в основном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словах нерусского происхождения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этаж, экран, экскаватор. Русскими будут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слова: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эх, эй,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эхать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9907"/>
          </a:xfrm>
        </p:spPr>
        <p:txBody>
          <a:bodyPr/>
          <a:lstStyle/>
          <a:p>
            <a:pPr algn="ctr"/>
            <a:r>
              <a:rPr lang="ru-RU" b="1" dirty="0" smtClean="0"/>
              <a:t>Задания из «</a:t>
            </a:r>
            <a:r>
              <a:rPr lang="ru-RU" b="1" dirty="0" err="1" smtClean="0"/>
              <a:t>Угадайки</a:t>
            </a:r>
            <a:r>
              <a:rPr lang="ru-RU" b="1" dirty="0" smtClean="0"/>
              <a:t>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2232" y="962526"/>
            <a:ext cx="9741568" cy="5214437"/>
          </a:xfrm>
        </p:spPr>
        <p:txBody>
          <a:bodyPr/>
          <a:lstStyle/>
          <a:p>
            <a:pPr lvl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 Шесть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шесть.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Весна, дерево, аист, арбуз, лес, фиалка, эхо, филин, берёза, дрова, апельсин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Среди этих слов шесть слов нерусского происхождения. Назовите их.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2. Как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 понимаете?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означают слова: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соло, дуэт, трио, квартет?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95663" y="0"/>
            <a:ext cx="9982201" cy="6176963"/>
          </a:xfrm>
        </p:spPr>
        <p:txBody>
          <a:bodyPr/>
          <a:lstStyle/>
          <a:p>
            <a:pPr lvl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 По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какому признаку?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Слово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вермишель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пришло к нам из Италии. В итальянском языке «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вермичелло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 означает «червячок».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Почему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вермишель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получила такое название?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4. Почему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так называется?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Латинское слово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«кап»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означало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«голова».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Родственными этому слову по происхождению будут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капор, капюшон, капуста.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Почему они так называются?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577516"/>
            <a:ext cx="10515600" cy="5599447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5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 Из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каких языков заимствованно твоё имя?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45947" y="1203158"/>
            <a:ext cx="8838685" cy="5725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Титова </a:t>
            </a:r>
            <a:r>
              <a:rPr lang="ru-RU" sz="1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Екатерина Николаевна, </a:t>
            </a:r>
            <a:r>
              <a:rPr lang="ru-RU" alt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МБОУ «СОШ №89»</a:t>
            </a:r>
            <a:r>
              <a:rPr 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</a:t>
            </a:r>
            <a:r>
              <a:rPr lang="ru-RU" sz="1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учитель русского языка и </a:t>
            </a:r>
            <a:r>
              <a:rPr lang="ru-RU" altLang="ru-RU" sz="1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литературы</a:t>
            </a:r>
            <a:r>
              <a:rPr lang="ru-RU" sz="1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название сайта «http://pedsovet.su</a:t>
            </a:r>
            <a:r>
              <a:rPr lang="ru-RU" sz="16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/»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Сценарий классного часа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«Слова-пришельцы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тематическая неделя русского языка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Кнейс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Елена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Александровна Учитель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начальных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классов</a:t>
            </a:r>
            <a:endParaRPr lang="ru-RU" sz="16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600" dirty="0" smtClean="0">
                <a:hlinkClick r:id="rId2"/>
              </a:rPr>
              <a:t>https://yandex.ru/images/search?text=%</a:t>
            </a:r>
            <a:r>
              <a:rPr lang="en-US" sz="1600" dirty="0" smtClean="0">
                <a:hlinkClick r:id="rId2"/>
              </a:rPr>
              <a:t>D0%BA%D0%B5%D0%BC%D0%BF%D0%B8%D0%BD%D0%B3&amp;from=tabbar&amp;pos=4&amp;img_url=https%3A%2F%2Fversiya.info%2Fuploads%2Fposts%2F2018-10%2F1540358048_0005.jpg&amp;rpt=simage</a:t>
            </a:r>
            <a:endParaRPr lang="ru-RU" sz="16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1600" dirty="0" smtClean="0">
                <a:hlinkClick r:id="rId3"/>
              </a:rPr>
              <a:t>https://yandex.ru/images/search?text=%</a:t>
            </a:r>
            <a:r>
              <a:rPr lang="en-US" sz="1600" dirty="0" smtClean="0">
                <a:hlinkClick r:id="rId3"/>
              </a:rPr>
              <a:t>D0%BD%D0%B5%D0%B9%D0%BB%D0%BE%D0%BD%20%D1%82%D0%BA%D0%B0%D0%BD%D1%8C&amp;from=tabbar&amp;pos=2&amp;img_url=https%3A%2F%2Fwww.oxford-fabric.com%2Fwp-content%2Fuploads%2F2016%2F03%2FNylon-420D-Oxford.jpg&amp;rpt=simage</a:t>
            </a:r>
            <a:endParaRPr lang="ru-RU" sz="16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1600" dirty="0" smtClean="0">
                <a:hlinkClick r:id="rId4"/>
              </a:rPr>
              <a:t>https://yandex.ru/images/search?text=%</a:t>
            </a:r>
            <a:r>
              <a:rPr lang="en-US" sz="1600" dirty="0" smtClean="0">
                <a:hlinkClick r:id="rId4"/>
              </a:rPr>
              <a:t>D1%85%D0%BE%D0%B1%D0%B1%D0%B8&amp;from=tabbar&amp;pos=1&amp;img_url=https%3A%2F%2Fwww.witc.edu%2Fsites%2Fdefault%2Ffiles%2Fwatercolor_0.jpg&amp;rpt=simage</a:t>
            </a:r>
            <a:endParaRPr lang="ru-RU" sz="16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1600" dirty="0" smtClean="0">
                <a:hlinkClick r:id="rId5"/>
              </a:rPr>
              <a:t>https://yandex.ru/images/search?text=%</a:t>
            </a:r>
            <a:r>
              <a:rPr lang="en-US" sz="1600" dirty="0" smtClean="0">
                <a:hlinkClick r:id="rId5"/>
              </a:rPr>
              <a:t>D1%88%D0%BB%D1%8F%D0%B3%D0%B5%D1%80&amp;from=tabbar&amp;pos=9&amp;img_url=https%3A%2F%2Fwww.vl.ru%2Fafisha%2Fuploads%2Fevents%2Feec%2F39557_big.jpeg%3Fv%3D1492760745&amp;rpt=simage</a:t>
            </a:r>
            <a:endParaRPr lang="ru-RU" sz="16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1600" dirty="0" smtClean="0">
                <a:hlinkClick r:id="rId6"/>
              </a:rPr>
              <a:t>https://yandex.ru/images/search?text=%</a:t>
            </a:r>
            <a:r>
              <a:rPr lang="en-US" sz="1600" dirty="0" smtClean="0">
                <a:hlinkClick r:id="rId6"/>
              </a:rPr>
              <a:t>D0%BC%D0%BE%D1%82%D0%BE%D1%80%D0%BE%D0%BB%D0%BB%D0%B5%D1%80&amp;from=tabbar&amp;pos=0&amp;img_url=https%3A%2F%2Fgo64.ru%2Fupload%2Fquickly%2Fmotocikly-motorollery-vespa-1204431.jpg&amp;rpt=simage</a:t>
            </a:r>
            <a:endParaRPr lang="ru-RU" sz="16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1600" dirty="0" smtClean="0">
                <a:hlinkClick r:id="rId7"/>
              </a:rPr>
              <a:t>https://yandex.ru/images/search?text=%D0%B4%D0%B6%D0%B5%D0%BC&amp;from=tabbar&amp;pos=1&amp;img_url=https%3A%2F%2Fst.depositphotos.com%2F1000141%2F3028%2Fi%2F950%2Fdepositphotos_30282473-stock-photo-raspberry-jam.jpg&amp;rpt=simage</a:t>
            </a:r>
            <a:endParaRPr lang="ru-RU" sz="16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0"/>
            <a:ext cx="10515600" cy="6176963"/>
          </a:xfrm>
        </p:spPr>
        <p:txBody>
          <a:bodyPr/>
          <a:lstStyle/>
          <a:p>
            <a:r>
              <a:rPr lang="en-US" sz="1400" dirty="0" smtClean="0">
                <a:hlinkClick r:id="rId2"/>
              </a:rPr>
              <a:t>https://yandex.ru/images/search?text=%</a:t>
            </a:r>
            <a:r>
              <a:rPr lang="en-US" sz="1400" dirty="0" smtClean="0">
                <a:hlinkClick r:id="rId2"/>
              </a:rPr>
              <a:t>D0%BA%D0%BE%D0%BD%D1%84%D0%B8%D1%82%D1%8E%D1%80&amp;from=tabbar&amp;pos=3&amp;img_url=https%3A%2F%2Fbuhta3a9.ru%2Fpictures%2Fproduct%2Fbig%2F6655_big.jpg&amp;rpt=simage</a:t>
            </a:r>
            <a:endParaRPr lang="ru-RU" sz="1400" dirty="0" smtClean="0"/>
          </a:p>
          <a:p>
            <a:r>
              <a:rPr lang="en-US" sz="1400" dirty="0" smtClean="0">
                <a:hlinkClick r:id="rId3"/>
              </a:rPr>
              <a:t>https://yandex.ru/images/search?text=%</a:t>
            </a:r>
            <a:r>
              <a:rPr lang="en-US" sz="1400" dirty="0" smtClean="0">
                <a:hlinkClick r:id="rId3"/>
              </a:rPr>
              <a:t>D0%B3%D0%B0%D0%B7%D0%B5%D1%82%D0%B0&amp;from=tabbar&amp;pos=0&amp;img_url=https%3A%2F%2Fi.pinimg.com%2Foriginals%2F98%2F81%2Fbc%2F9881bc1fcdc040584548efb2bdfe6d30.jpg&amp;rpt=simage</a:t>
            </a:r>
            <a:endParaRPr lang="ru-RU" sz="1400" dirty="0" smtClean="0"/>
          </a:p>
          <a:p>
            <a:r>
              <a:rPr lang="en-US" sz="1400" dirty="0" smtClean="0">
                <a:hlinkClick r:id="rId4"/>
              </a:rPr>
              <a:t>https://yandex.ru/images/search?text=%</a:t>
            </a:r>
            <a:r>
              <a:rPr lang="en-US" sz="1400" dirty="0" smtClean="0">
                <a:hlinkClick r:id="rId4"/>
              </a:rPr>
              <a:t>D0%BA%D0%B0%D0%BD%D0%B8%D0%BA%D1%83%D0%BB%D1%8B&amp;from=tabbar&amp;pos=0&amp;img_url=https%3A%2F%2Fpbs.twimg.com%2Fmedia%2FD8MHYRmWsAAcSF9.jpg%3Alarge&amp;rpt=simage</a:t>
            </a:r>
            <a:endParaRPr lang="ru-RU" sz="1400" dirty="0" smtClean="0"/>
          </a:p>
          <a:p>
            <a:r>
              <a:rPr lang="en-US" sz="1400" dirty="0" smtClean="0">
                <a:hlinkClick r:id="rId5"/>
              </a:rPr>
              <a:t>https://yandex.ru/images/search?text=%</a:t>
            </a:r>
            <a:r>
              <a:rPr lang="en-US" sz="1400" dirty="0" smtClean="0">
                <a:hlinkClick r:id="rId5"/>
              </a:rPr>
              <a:t>D0%B1%D0%B0%D1%80%D1%81%D1%83%D0%BA%20%D0%BA%D0%B0%D0%B1%D0%B0%D0%BD%20%D1%81%D1%83%D1%80%D0%BE%D0%BA&amp;from=tabbar&amp;pos=6&amp;img_url=https%3A%2F%2Fstatic.stnet.ch%2Foffers%2Fimages%2F208a536d-5d94-4c80-8882-c1172d2510f8-o.jpg&amp;rpt=simage</a:t>
            </a:r>
            <a:endParaRPr lang="ru-RU" sz="1400" dirty="0" smtClean="0"/>
          </a:p>
          <a:p>
            <a:r>
              <a:rPr lang="en-US" sz="1400" dirty="0" smtClean="0">
                <a:hlinkClick r:id="rId6"/>
              </a:rPr>
              <a:t>https://yandex.ru/images/search?text=%D0%B1%D0%B0%D1%80%D1%81%D1%83%D0%BA%20%D0%BA%D0%B0%D0%B1%D0%B0%D0%BD%20%D1%81%D1%83%D1%80%D0%BE%D0%BA&amp;from=tabbar&amp;pos=0&amp;img_url=https%3A%2F%2Fupload.wikimedia.org%2Fwikipedia%2Fcommons%2F4%2F41%2FM%25C3%25A4yr%25C3%25A4_%</a:t>
            </a:r>
            <a:r>
              <a:rPr lang="en-US" sz="1400" dirty="0" smtClean="0">
                <a:hlinkClick r:id="rId6"/>
              </a:rPr>
              <a:t>25C3%2584ht%25C3%25A4ri_4.jpg&amp;rpt=simage</a:t>
            </a:r>
            <a:endParaRPr lang="ru-RU" sz="1400" dirty="0" smtClean="0"/>
          </a:p>
          <a:p>
            <a:r>
              <a:rPr lang="en-US" sz="1400" dirty="0" smtClean="0">
                <a:hlinkClick r:id="rId7"/>
              </a:rPr>
              <a:t>https://yandex.ru/images/search?text=%</a:t>
            </a:r>
            <a:r>
              <a:rPr lang="en-US" sz="1400" dirty="0" smtClean="0">
                <a:hlinkClick r:id="rId7"/>
              </a:rPr>
              <a:t>D0%BA%D0%B0%D0%B1%D0%B0%D0%BD&amp;from=tabbar&amp;pos=15&amp;img_url=https%3A%2F%2Feco-tv.com.ua%2Fassets%2Fuploads%2Fimages%2Ftiny%2Fphoto_kabana_02.jpg&amp;rpt=simage</a:t>
            </a:r>
            <a:endParaRPr lang="ru-RU" sz="1400" dirty="0" smtClean="0"/>
          </a:p>
          <a:p>
            <a:r>
              <a:rPr lang="en-US" sz="1400" dirty="0" smtClean="0">
                <a:hlinkClick r:id="rId8"/>
              </a:rPr>
              <a:t>https://yandex.ru/images/search?text=%</a:t>
            </a:r>
            <a:r>
              <a:rPr lang="en-US" sz="1400" dirty="0" smtClean="0">
                <a:hlinkClick r:id="rId8"/>
              </a:rPr>
              <a:t>D0%B0%D1%81%D1%82%D1%80%D0%B0%20%D0%B3%D0%BB%D0%B0%D0%B4%D0%B8%D0%BE%D0%BB%D1%83%D1%81&amp;from=tabbar&amp;pos=0&amp;img_url=https%3A%2F%2Fph0.qna.center%2Fstorage%2Fphotos%2Fklavaivanova17%2F1411513.jpg&amp;rpt=simage</a:t>
            </a:r>
            <a:endParaRPr lang="ru-RU" sz="1400" dirty="0" smtClean="0"/>
          </a:p>
          <a:p>
            <a:r>
              <a:rPr lang="en-US" sz="1400" dirty="0" smtClean="0">
                <a:hlinkClick r:id="rId9"/>
              </a:rPr>
              <a:t>https://yandex.ru/images/search?text=%</a:t>
            </a:r>
            <a:r>
              <a:rPr lang="en-US" sz="1400" dirty="0" smtClean="0">
                <a:hlinkClick r:id="rId9"/>
              </a:rPr>
              <a:t>D0%B0%D1%81%D1%82%D1%80%D0%B0%20&amp;from=tabbar&amp;pos=7&amp;img_url=https%3A%2F%2Favatars.mds.yandex.net%2Fget-pdb%2F69339%2F5b4a619f-4e91-47e2-b2ae-9454a50719fb%2Fs1200%3Fwebp%3Dfalse&amp;rpt=simage</a:t>
            </a:r>
            <a:endParaRPr lang="ru-RU" sz="1400" dirty="0" smtClean="0"/>
          </a:p>
          <a:p>
            <a:r>
              <a:rPr lang="en-US" sz="1400" dirty="0" smtClean="0">
                <a:hlinkClick r:id="rId10"/>
              </a:rPr>
              <a:t>https://yandex.ru/images/search?text=%D1%82%D1%8E%D0%BB%D1%8C%D0%BF%D0%B0%D0%BD&amp;from=tabbar&amp;pos=2&amp;img_url=https%3A%2F%2Fi2.wp.com%2Fkrrot.net%2Fwp-content%2Fuploads%2F2018%2F01%2Fimage003-3-1024x1024.jpg&amp;rpt=simage</a:t>
            </a:r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1284" y="360947"/>
            <a:ext cx="9744397" cy="6015790"/>
          </a:xfrm>
        </p:spPr>
        <p:txBody>
          <a:bodyPr/>
          <a:lstStyle/>
          <a:p>
            <a:pPr marL="571500" indent="584200" algn="l"/>
            <a:r>
              <a:rPr lang="ru-RU" sz="4800" dirty="0" smtClean="0">
                <a:latin typeface="AnastasiaScript" pitchFamily="2" charset="0"/>
              </a:rPr>
              <a:t>Любые новые предметы, явления объективной </a:t>
            </a:r>
            <a:r>
              <a:rPr lang="ru-RU" sz="4800" dirty="0" smtClean="0">
                <a:latin typeface="AnastasiaScript" pitchFamily="2" charset="0"/>
              </a:rPr>
              <a:t>действительности </a:t>
            </a:r>
            <a:r>
              <a:rPr lang="ru-RU" sz="4800" dirty="0" smtClean="0">
                <a:latin typeface="AnastasiaScript" pitchFamily="2" charset="0"/>
              </a:rPr>
              <a:t>вызывают к жизни новые </a:t>
            </a:r>
            <a:r>
              <a:rPr lang="ru-RU" sz="4800" dirty="0" smtClean="0">
                <a:latin typeface="AnastasiaScript" pitchFamily="2" charset="0"/>
              </a:rPr>
              <a:t>слова. </a:t>
            </a:r>
            <a:r>
              <a:rPr lang="ru-RU" sz="4800" dirty="0" smtClean="0">
                <a:latin typeface="AnastasiaScript" pitchFamily="2" charset="0"/>
              </a:rPr>
              <a:t>Однако эти новые </a:t>
            </a:r>
            <a:r>
              <a:rPr lang="ru-RU" sz="4800" dirty="0" smtClean="0">
                <a:latin typeface="AnastasiaScript" pitchFamily="2" charset="0"/>
              </a:rPr>
              <a:t>наименования </a:t>
            </a:r>
            <a:r>
              <a:rPr lang="ru-RU" sz="4800" dirty="0" smtClean="0">
                <a:latin typeface="AnastasiaScript" pitchFamily="2" charset="0"/>
              </a:rPr>
              <a:t>не только создаются на базе собственного </a:t>
            </a:r>
            <a:r>
              <a:rPr lang="ru-RU" sz="4800" dirty="0" smtClean="0">
                <a:latin typeface="AnastasiaScript" pitchFamily="2" charset="0"/>
              </a:rPr>
              <a:t>строительного </a:t>
            </a:r>
            <a:r>
              <a:rPr lang="ru-RU" sz="4800" dirty="0" smtClean="0">
                <a:latin typeface="AnastasiaScript" pitchFamily="2" charset="0"/>
              </a:rPr>
              <a:t>материала (лунник, прилуниться, приводниться, </a:t>
            </a:r>
            <a:r>
              <a:rPr lang="ru-RU" sz="4800" dirty="0" smtClean="0">
                <a:latin typeface="AnastasiaScript" pitchFamily="2" charset="0"/>
              </a:rPr>
              <a:t>вертолетчик </a:t>
            </a:r>
            <a:r>
              <a:rPr lang="ru-RU" sz="4800" dirty="0" smtClean="0">
                <a:latin typeface="AnastasiaScript" pitchFamily="2" charset="0"/>
              </a:rPr>
              <a:t>и др.), но и заимствуются </a:t>
            </a:r>
          </a:p>
          <a:p>
            <a:pPr marL="571500" indent="-42863" algn="l"/>
            <a:r>
              <a:rPr lang="ru-RU" sz="4800" dirty="0" smtClean="0">
                <a:latin typeface="AnastasiaScript" pitchFamily="2" charset="0"/>
              </a:rPr>
              <a:t>из </a:t>
            </a:r>
            <a:r>
              <a:rPr lang="ru-RU" sz="4800" dirty="0" smtClean="0">
                <a:latin typeface="AnastasiaScript" pitchFamily="2" charset="0"/>
              </a:rPr>
              <a:t>других </a:t>
            </a:r>
            <a:r>
              <a:rPr lang="ru-RU" sz="4800" dirty="0" smtClean="0">
                <a:latin typeface="AnastasiaScript" pitchFamily="2" charset="0"/>
              </a:rPr>
              <a:t> языков</a:t>
            </a:r>
            <a:r>
              <a:rPr lang="ru-RU" sz="4800" dirty="0" smtClean="0">
                <a:latin typeface="Agatha-Modern" pitchFamily="34" charset="0"/>
              </a:rPr>
              <a:t>..</a:t>
            </a:r>
            <a:endParaRPr lang="ru-RU" sz="4800" dirty="0">
              <a:latin typeface="Agatha-Modern" pitchFamily="34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2325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visitsiberia.info/assets/images/resources/1664/file-1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0337" y="409073"/>
            <a:ext cx="4547937" cy="3031958"/>
          </a:xfrm>
          <a:prstGeom prst="rect">
            <a:avLst/>
          </a:prstGeom>
          <a:noFill/>
        </p:spPr>
      </p:pic>
      <p:pic>
        <p:nvPicPr>
          <p:cNvPr id="3076" name="Picture 4" descr="https://www.oxford-fabric.com/wp-content/uploads/2016/03/Nylon-420D-Oxfor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64905" y="385011"/>
            <a:ext cx="3128212" cy="3128212"/>
          </a:xfrm>
          <a:prstGeom prst="rect">
            <a:avLst/>
          </a:prstGeom>
          <a:noFill/>
        </p:spPr>
      </p:pic>
      <p:pic>
        <p:nvPicPr>
          <p:cNvPr id="3078" name="Picture 6" descr="https://viline.tv/puteshestvie/yii2images/images/image-by-item-and-alias?item=Article1523&amp;amp;dirtyAlias=761fe6e5d8-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65049" y="3466717"/>
            <a:ext cx="4608930" cy="307846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45958" y="3537284"/>
            <a:ext cx="27913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002060"/>
                </a:solidFill>
              </a:rPr>
              <a:t>Кэмпинг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91728" y="649705"/>
            <a:ext cx="25266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Нейлон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42421" y="5005137"/>
            <a:ext cx="24544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Хобби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yt3.ggpht.com/a/AGF-l7_Sp2XgFNsxKdJKW5UQE02tdi01KZ0ikxbLrg=s900-c-k-c0xffffffff-no-rj-m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6525" y="385012"/>
            <a:ext cx="3862972" cy="3862972"/>
          </a:xfrm>
          <a:prstGeom prst="rect">
            <a:avLst/>
          </a:prstGeom>
          <a:noFill/>
        </p:spPr>
      </p:pic>
      <p:pic>
        <p:nvPicPr>
          <p:cNvPr id="2052" name="Picture 4" descr="http://sladkovoart.ru/assets/images/institution/MAYK-Ovation/news/2017/11-17/20-11-17/s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48881" y="2177716"/>
            <a:ext cx="4286250" cy="42862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371600" y="4283242"/>
            <a:ext cx="38741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Мотороллер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82063" y="1155032"/>
            <a:ext cx="38260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Шлягер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olife.ru.com/wp-content/uploads/2019/06/varen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26352" y="417011"/>
            <a:ext cx="4404069" cy="494907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43200" y="5727032"/>
            <a:ext cx="28635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Джем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030" name="Picture 6" descr="https://buhta3a9.ru/pictures/product/big/6655_bi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43553" y="465222"/>
            <a:ext cx="4876799" cy="487679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521116" y="5606716"/>
            <a:ext cx="42351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Конфитюр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9705" y="0"/>
            <a:ext cx="5370095" cy="6176963"/>
          </a:xfrm>
        </p:spPr>
        <p:txBody>
          <a:bodyPr/>
          <a:lstStyle/>
          <a:p>
            <a:pPr indent="-60325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 ночей и дней в неделе.</a:t>
            </a:r>
          </a:p>
          <a:p>
            <a:pPr indent="-60325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вещей у вас в портфеле:</a:t>
            </a:r>
          </a:p>
          <a:p>
            <a:pPr indent="-60325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Промокашка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тетрадь,</a:t>
            </a:r>
          </a:p>
          <a:p>
            <a:pPr indent="-60325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перо, чтобы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писать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indent="-60325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резинка, чтобы пятна </a:t>
            </a:r>
          </a:p>
          <a:p>
            <a:pPr indent="-60325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Подчищала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аккуратно, </a:t>
            </a:r>
          </a:p>
          <a:p>
            <a:pPr indent="-60325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пенал, и карандаш, </a:t>
            </a:r>
          </a:p>
          <a:p>
            <a:pPr indent="-60325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букварь — приятель ваш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-60325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	С.Я.Маршак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Agatha-Modern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19537" y="0"/>
            <a:ext cx="5434263" cy="6858000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Тетрадь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— слово не русское, а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греческое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и означает оно «сложенный вчетверо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Пенал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тоже нерусское слово, пришло оно к нам из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латин­ского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языка. Слово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перо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по-латыни будет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пенна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карандаш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произошло от тюркского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кара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что означает «черный», и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таш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— камень».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avatars.mds.yandex.net/get-zen_doc/1906877/pub_5d85f9c579c26e00adf2a9c6_5d85feb99515ee00ad30f597/scale_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6207" y="0"/>
            <a:ext cx="5775158" cy="385010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66273" y="3898231"/>
            <a:ext cx="5342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газета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пришло из Италии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s://schegl.vsevobr.ru/images/articles/2018-2019/%D0%A3%D1%80%D0%B0_%D0%BA%D0%B0%D0%BD%D0%B8%D0%BA%D1%83%D0%BB%D1%8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76299" y="0"/>
            <a:ext cx="5433625" cy="38260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256421" y="3811012"/>
            <a:ext cx="498107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Слово «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каникулы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»—по-латыни — «собачка, щенок». Если перевести это слово на русский язык, то получатся «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собачьи дни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avatars.mds.yandex.net/get-pdb/963327/ed4b0302-6597-43b5-a4f3-24a84bdb9e34/s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65191"/>
            <a:ext cx="4344236" cy="2896157"/>
          </a:xfrm>
          <a:prstGeom prst="rect">
            <a:avLst/>
          </a:prstGeom>
          <a:noFill/>
        </p:spPr>
      </p:pic>
      <p:sp>
        <p:nvSpPr>
          <p:cNvPr id="25604" name="AutoShape 4" descr="https://static.stnet.ch/offers/images/208a536d-5d94-4c80-8882-c1172d2510f8-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https://static.stnet.ch/offers/images/208a536d-5d94-4c80-8882-c1172d2510f8-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8" name="Picture 8" descr="https://obj.altapress.ru/picture/264093/936x5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96557" y="657560"/>
            <a:ext cx="4788228" cy="2711283"/>
          </a:xfrm>
          <a:prstGeom prst="rect">
            <a:avLst/>
          </a:prstGeom>
          <a:noFill/>
        </p:spPr>
      </p:pic>
      <p:pic>
        <p:nvPicPr>
          <p:cNvPr id="25610" name="Picture 10" descr="http://img.animal-photos.ru/wildboars/wildboar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53851" y="2775283"/>
            <a:ext cx="4211053" cy="280736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67263" y="0"/>
            <a:ext cx="6689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 тюркских народов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011" y="3509028"/>
            <a:ext cx="34531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Барсук от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тюрс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.«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борсук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», что означает «серый зверек»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930127" y="3436839"/>
            <a:ext cx="391042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Сурок означает </a:t>
            </a: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свистун»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3606" y="5650650"/>
            <a:ext cx="60435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Кабан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дикая свинья»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s://avatars.mds.yandex.net/get-pdb/1381440/c92d0a6b-1336-4c34-9c10-038c57965ce7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86589" y="649705"/>
            <a:ext cx="5534526" cy="55345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792253" y="1030525"/>
            <a:ext cx="412439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Астра (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греческое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слово)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означает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«звезда». 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uss_lang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uss_lang.potx" id="{66FD8C36-6A30-4EF1-8AAA-B465512219E1}" vid="{BB98C949-C53E-482F-866F-36550AE01F8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464</Words>
  <Application>Microsoft Office PowerPoint</Application>
  <PresentationFormat>Произвольный</PresentationFormat>
  <Paragraphs>82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Russ_lang</vt:lpstr>
      <vt:lpstr>Слова - пришельцы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Как узнать слова-пришельцы? </vt:lpstr>
      <vt:lpstr>Задания из «Угадайки». </vt:lpstr>
      <vt:lpstr>Слайд 14</vt:lpstr>
      <vt:lpstr>Слайд 15</vt:lpstr>
      <vt:lpstr>Источники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Алфавит: от кириллицы до наших дней</dc:title>
  <dc:creator>Титов Роман Васильевич</dc:creator>
  <cp:lastModifiedBy>user</cp:lastModifiedBy>
  <cp:revision>12</cp:revision>
  <dcterms:created xsi:type="dcterms:W3CDTF">2014-08-09T18:04:02Z</dcterms:created>
  <dcterms:modified xsi:type="dcterms:W3CDTF">2019-11-25T15:47:20Z</dcterms:modified>
</cp:coreProperties>
</file>