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1"/>
  </p:sldMasterIdLst>
  <p:sldIdLst>
    <p:sldId id="256" r:id="rId2"/>
    <p:sldId id="257" r:id="rId3"/>
    <p:sldId id="278" r:id="rId4"/>
    <p:sldId id="258" r:id="rId5"/>
    <p:sldId id="259" r:id="rId6"/>
    <p:sldId id="260" r:id="rId7"/>
    <p:sldId id="261" r:id="rId8"/>
    <p:sldId id="262" r:id="rId9"/>
    <p:sldId id="264" r:id="rId10"/>
    <p:sldId id="267" r:id="rId11"/>
    <p:sldId id="269" r:id="rId12"/>
    <p:sldId id="273" r:id="rId13"/>
    <p:sldId id="274" r:id="rId14"/>
    <p:sldId id="276" r:id="rId15"/>
    <p:sldId id="277"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44" autoAdjust="0"/>
    <p:restoredTop sz="94660"/>
  </p:normalViewPr>
  <p:slideViewPr>
    <p:cSldViewPr snapToGrid="0">
      <p:cViewPr varScale="1">
        <p:scale>
          <a:sx n="41" d="100"/>
          <a:sy n="41" d="100"/>
        </p:scale>
        <p:origin x="98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ru-RU"/>
              <a:t>Образец заголовка</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DDF25F59-34AD-491A-8779-B94D1EF85692}" type="datetimeFigureOut">
              <a:rPr lang="ru-RU" smtClean="0"/>
              <a:t>12.11.2019</a:t>
            </a:fld>
            <a:endParaRPr lang="ru-RU"/>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ru-RU"/>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C14C6E32-14D4-4F16-9986-C1AC8C14BF0C}" type="slidenum">
              <a:rPr lang="ru-RU" smtClean="0"/>
              <a:t>‹#›</a:t>
            </a:fld>
            <a:endParaRPr lang="ru-RU"/>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315941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DDF25F59-34AD-491A-8779-B94D1EF85692}" type="datetimeFigureOut">
              <a:rPr lang="ru-RU" smtClean="0"/>
              <a:t>12.11.2019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14C6E32-14D4-4F16-9986-C1AC8C14BF0C}" type="slidenum">
              <a:rPr lang="ru-RU" smtClean="0"/>
              <a:t>‹#›</a:t>
            </a:fld>
            <a:endParaRPr lang="ru-RU"/>
          </a:p>
        </p:txBody>
      </p:sp>
    </p:spTree>
    <p:extLst>
      <p:ext uri="{BB962C8B-B14F-4D97-AF65-F5344CB8AC3E}">
        <p14:creationId xmlns:p14="http://schemas.microsoft.com/office/powerpoint/2010/main" val="1356686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ru-RU"/>
              <a:t>Образец заголовка</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DDF25F59-34AD-491A-8779-B94D1EF85692}" type="datetimeFigureOut">
              <a:rPr lang="ru-RU" smtClean="0"/>
              <a:t>12.11.2019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14C6E32-14D4-4F16-9986-C1AC8C14BF0C}" type="slidenum">
              <a:rPr lang="ru-RU" smtClean="0"/>
              <a:t>‹#›</a:t>
            </a:fld>
            <a:endParaRPr lang="ru-RU"/>
          </a:p>
        </p:txBody>
      </p:sp>
    </p:spTree>
    <p:extLst>
      <p:ext uri="{BB962C8B-B14F-4D97-AF65-F5344CB8AC3E}">
        <p14:creationId xmlns:p14="http://schemas.microsoft.com/office/powerpoint/2010/main" val="2505497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ru-RU"/>
              <a:t>Образец заголовка</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DDF25F59-34AD-491A-8779-B94D1EF85692}" type="datetimeFigureOut">
              <a:rPr lang="ru-RU" smtClean="0"/>
              <a:t>12.11.2019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14C6E32-14D4-4F16-9986-C1AC8C14BF0C}" type="slidenum">
              <a:rPr lang="ru-RU" smtClean="0"/>
              <a:t>‹#›</a:t>
            </a:fld>
            <a:endParaRPr lang="ru-RU"/>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6935523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ru-RU"/>
              <a:t>Образец заголовка</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DDF25F59-34AD-491A-8779-B94D1EF85692}" type="datetimeFigureOut">
              <a:rPr lang="ru-RU" smtClean="0"/>
              <a:t>12.11.2019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14C6E32-14D4-4F16-9986-C1AC8C14BF0C}" type="slidenum">
              <a:rPr lang="ru-RU" smtClean="0"/>
              <a:t>‹#›</a:t>
            </a:fld>
            <a:endParaRPr lang="ru-RU"/>
          </a:p>
        </p:txBody>
      </p:sp>
    </p:spTree>
    <p:extLst>
      <p:ext uri="{BB962C8B-B14F-4D97-AF65-F5344CB8AC3E}">
        <p14:creationId xmlns:p14="http://schemas.microsoft.com/office/powerpoint/2010/main" val="23450584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ru-RU"/>
              <a:t>Образец заголовка</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DDF25F59-34AD-491A-8779-B94D1EF85692}" type="datetimeFigureOut">
              <a:rPr lang="ru-RU" smtClean="0"/>
              <a:t>12.11.2019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14C6E32-14D4-4F16-9986-C1AC8C14BF0C}" type="slidenum">
              <a:rPr lang="ru-RU" smtClean="0"/>
              <a:t>‹#›</a:t>
            </a:fld>
            <a:endParaRPr lang="ru-RU"/>
          </a:p>
        </p:txBody>
      </p:sp>
    </p:spTree>
    <p:extLst>
      <p:ext uri="{BB962C8B-B14F-4D97-AF65-F5344CB8AC3E}">
        <p14:creationId xmlns:p14="http://schemas.microsoft.com/office/powerpoint/2010/main" val="17157256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ru-RU"/>
              <a:t>Образец заголовка</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DDF25F59-34AD-491A-8779-B94D1EF85692}" type="datetimeFigureOut">
              <a:rPr lang="ru-RU" smtClean="0"/>
              <a:t>12.11.2019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14C6E32-14D4-4F16-9986-C1AC8C14BF0C}" type="slidenum">
              <a:rPr lang="ru-RU" smtClean="0"/>
              <a:t>‹#›</a:t>
            </a:fld>
            <a:endParaRPr lang="ru-RU"/>
          </a:p>
        </p:txBody>
      </p:sp>
    </p:spTree>
    <p:extLst>
      <p:ext uri="{BB962C8B-B14F-4D97-AF65-F5344CB8AC3E}">
        <p14:creationId xmlns:p14="http://schemas.microsoft.com/office/powerpoint/2010/main" val="10378126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ru-RU"/>
              <a:t>Образец заголовка</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DDF25F59-34AD-491A-8779-B94D1EF85692}" type="datetimeFigureOut">
              <a:rPr lang="ru-RU" smtClean="0"/>
              <a:t>12.11.2019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14C6E32-14D4-4F16-9986-C1AC8C14BF0C}" type="slidenum">
              <a:rPr lang="ru-RU" smtClean="0"/>
              <a:t>‹#›</a:t>
            </a:fld>
            <a:endParaRPr lang="ru-RU"/>
          </a:p>
        </p:txBody>
      </p:sp>
    </p:spTree>
    <p:extLst>
      <p:ext uri="{BB962C8B-B14F-4D97-AF65-F5344CB8AC3E}">
        <p14:creationId xmlns:p14="http://schemas.microsoft.com/office/powerpoint/2010/main" val="21431416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ru-RU"/>
              <a:t>Образец заголовка</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DDF25F59-34AD-491A-8779-B94D1EF85692}" type="datetimeFigureOut">
              <a:rPr lang="ru-RU" smtClean="0"/>
              <a:t>12.11.2019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14C6E32-14D4-4F16-9986-C1AC8C14BF0C}" type="slidenum">
              <a:rPr lang="ru-RU" smtClean="0"/>
              <a:t>‹#›</a:t>
            </a:fld>
            <a:endParaRPr lang="ru-RU"/>
          </a:p>
        </p:txBody>
      </p:sp>
    </p:spTree>
    <p:extLst>
      <p:ext uri="{BB962C8B-B14F-4D97-AF65-F5344CB8AC3E}">
        <p14:creationId xmlns:p14="http://schemas.microsoft.com/office/powerpoint/2010/main" val="23373506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4C75EAD-DA91-4493-B3B3-F6B6A8791467}"/>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D880A504-0FA8-46E3-8368-43FEA9F2DC0F}"/>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BE5F37C6-51D6-4C9F-B1EA-D7EED2DEDC00}"/>
              </a:ext>
            </a:extLst>
          </p:cNvPr>
          <p:cNvSpPr>
            <a:spLocks noGrp="1"/>
          </p:cNvSpPr>
          <p:nvPr>
            <p:ph type="dt" sz="half" idx="10"/>
          </p:nvPr>
        </p:nvSpPr>
        <p:spPr/>
        <p:txBody>
          <a:bodyPr/>
          <a:lstStyle/>
          <a:p>
            <a:fld id="{DDF25F59-34AD-491A-8779-B94D1EF85692}" type="datetimeFigureOut">
              <a:rPr lang="ru-RU" smtClean="0"/>
              <a:t>12.11.2019</a:t>
            </a:fld>
            <a:endParaRPr lang="ru-RU"/>
          </a:p>
        </p:txBody>
      </p:sp>
      <p:sp>
        <p:nvSpPr>
          <p:cNvPr id="5" name="Нижний колонтитул 4">
            <a:extLst>
              <a:ext uri="{FF2B5EF4-FFF2-40B4-BE49-F238E27FC236}">
                <a16:creationId xmlns:a16="http://schemas.microsoft.com/office/drawing/2014/main" id="{E784C7C6-5828-4B6F-8253-FE61272B990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B3B6EC8D-A794-4DFD-AA9F-19CE99C511EB}"/>
              </a:ext>
            </a:extLst>
          </p:cNvPr>
          <p:cNvSpPr>
            <a:spLocks noGrp="1"/>
          </p:cNvSpPr>
          <p:nvPr>
            <p:ph type="sldNum" sz="quarter" idx="12"/>
          </p:nvPr>
        </p:nvSpPr>
        <p:spPr/>
        <p:txBody>
          <a:bodyPr/>
          <a:lstStyle/>
          <a:p>
            <a:fld id="{C14C6E32-14D4-4F16-9986-C1AC8C14BF0C}" type="slidenum">
              <a:rPr lang="ru-RU" smtClean="0"/>
              <a:t>‹#›</a:t>
            </a:fld>
            <a:endParaRPr lang="ru-RU"/>
          </a:p>
        </p:txBody>
      </p:sp>
    </p:spTree>
    <p:extLst>
      <p:ext uri="{BB962C8B-B14F-4D97-AF65-F5344CB8AC3E}">
        <p14:creationId xmlns:p14="http://schemas.microsoft.com/office/powerpoint/2010/main" val="36706078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DDF25F59-34AD-491A-8779-B94D1EF85692}" type="datetimeFigureOut">
              <a:rPr lang="ru-RU" smtClean="0"/>
              <a:t>12.11.2019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14C6E32-14D4-4F16-9986-C1AC8C14BF0C}" type="slidenum">
              <a:rPr lang="ru-RU" smtClean="0"/>
              <a:t>‹#›</a:t>
            </a:fld>
            <a:endParaRPr lang="ru-RU"/>
          </a:p>
        </p:txBody>
      </p:sp>
    </p:spTree>
    <p:extLst>
      <p:ext uri="{BB962C8B-B14F-4D97-AF65-F5344CB8AC3E}">
        <p14:creationId xmlns:p14="http://schemas.microsoft.com/office/powerpoint/2010/main" val="1854384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ru-RU"/>
              <a:t>Образец заголовка</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DDF25F59-34AD-491A-8779-B94D1EF85692}" type="datetimeFigureOut">
              <a:rPr lang="ru-RU" smtClean="0"/>
              <a:t>12.11.2019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14C6E32-14D4-4F16-9986-C1AC8C14BF0C}" type="slidenum">
              <a:rPr lang="ru-RU" smtClean="0"/>
              <a:t>‹#›</a:t>
            </a:fld>
            <a:endParaRPr lang="ru-RU"/>
          </a:p>
        </p:txBody>
      </p:sp>
    </p:spTree>
    <p:extLst>
      <p:ext uri="{BB962C8B-B14F-4D97-AF65-F5344CB8AC3E}">
        <p14:creationId xmlns:p14="http://schemas.microsoft.com/office/powerpoint/2010/main" val="200710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ru-RU"/>
              <a:t>Образец заголовка</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DDF25F59-34AD-491A-8779-B94D1EF85692}" type="datetimeFigureOut">
              <a:rPr lang="ru-RU" smtClean="0"/>
              <a:t>12.11.2019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14C6E32-14D4-4F16-9986-C1AC8C14BF0C}" type="slidenum">
              <a:rPr lang="ru-RU" smtClean="0"/>
              <a:t>‹#›</a:t>
            </a:fld>
            <a:endParaRPr lang="ru-RU"/>
          </a:p>
        </p:txBody>
      </p:sp>
    </p:spTree>
    <p:extLst>
      <p:ext uri="{BB962C8B-B14F-4D97-AF65-F5344CB8AC3E}">
        <p14:creationId xmlns:p14="http://schemas.microsoft.com/office/powerpoint/2010/main" val="4675790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ru-RU"/>
              <a:t>Образец заголовка</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Content Placeholder 3"/>
          <p:cNvSpPr>
            <a:spLocks noGrp="1"/>
          </p:cNvSpPr>
          <p:nvPr>
            <p:ph sz="quarter" idx="13"/>
          </p:nvPr>
        </p:nvSpPr>
        <p:spPr>
          <a:xfrm>
            <a:off x="685802" y="2861733"/>
            <a:ext cx="5088712" cy="2512852"/>
          </a:xfrm>
        </p:spPr>
        <p:txBody>
          <a:bodyPr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3" name="Content Placeholder 5"/>
          <p:cNvSpPr>
            <a:spLocks noGrp="1"/>
          </p:cNvSpPr>
          <p:nvPr>
            <p:ph sz="quarter" idx="14"/>
          </p:nvPr>
        </p:nvSpPr>
        <p:spPr>
          <a:xfrm>
            <a:off x="5993969" y="2861733"/>
            <a:ext cx="5088713" cy="2512852"/>
          </a:xfrm>
        </p:spPr>
        <p:txBody>
          <a:bodyPr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DDF25F59-34AD-491A-8779-B94D1EF85692}" type="datetimeFigureOut">
              <a:rPr lang="ru-RU" smtClean="0"/>
              <a:t>12.11.2019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14C6E32-14D4-4F16-9986-C1AC8C14BF0C}" type="slidenum">
              <a:rPr lang="ru-RU" smtClean="0"/>
              <a:t>‹#›</a:t>
            </a:fld>
            <a:endParaRPr lang="ru-RU"/>
          </a:p>
        </p:txBody>
      </p:sp>
    </p:spTree>
    <p:extLst>
      <p:ext uri="{BB962C8B-B14F-4D97-AF65-F5344CB8AC3E}">
        <p14:creationId xmlns:p14="http://schemas.microsoft.com/office/powerpoint/2010/main" val="4024989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DDF25F59-34AD-491A-8779-B94D1EF85692}" type="datetimeFigureOut">
              <a:rPr lang="ru-RU" smtClean="0"/>
              <a:t>12.11.2019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14C6E32-14D4-4F16-9986-C1AC8C14BF0C}" type="slidenum">
              <a:rPr lang="ru-RU" smtClean="0"/>
              <a:t>‹#›</a:t>
            </a:fld>
            <a:endParaRPr lang="ru-RU"/>
          </a:p>
        </p:txBody>
      </p:sp>
    </p:spTree>
    <p:extLst>
      <p:ext uri="{BB962C8B-B14F-4D97-AF65-F5344CB8AC3E}">
        <p14:creationId xmlns:p14="http://schemas.microsoft.com/office/powerpoint/2010/main" val="213279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F25F59-34AD-491A-8779-B94D1EF85692}" type="datetimeFigureOut">
              <a:rPr lang="ru-RU" smtClean="0"/>
              <a:t>12.11.2019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14C6E32-14D4-4F16-9986-C1AC8C14BF0C}" type="slidenum">
              <a:rPr lang="ru-RU" smtClean="0"/>
              <a:t>‹#›</a:t>
            </a:fld>
            <a:endParaRPr lang="ru-RU"/>
          </a:p>
        </p:txBody>
      </p:sp>
    </p:spTree>
    <p:extLst>
      <p:ext uri="{BB962C8B-B14F-4D97-AF65-F5344CB8AC3E}">
        <p14:creationId xmlns:p14="http://schemas.microsoft.com/office/powerpoint/2010/main" val="3802824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ru-RU"/>
              <a:t>Образец заголовка</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DDF25F59-34AD-491A-8779-B94D1EF85692}" type="datetimeFigureOut">
              <a:rPr lang="ru-RU" smtClean="0"/>
              <a:t>12.11.2019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14C6E32-14D4-4F16-9986-C1AC8C14BF0C}" type="slidenum">
              <a:rPr lang="ru-RU" smtClean="0"/>
              <a:t>‹#›</a:t>
            </a:fld>
            <a:endParaRPr lang="ru-RU"/>
          </a:p>
        </p:txBody>
      </p:sp>
    </p:spTree>
    <p:extLst>
      <p:ext uri="{BB962C8B-B14F-4D97-AF65-F5344CB8AC3E}">
        <p14:creationId xmlns:p14="http://schemas.microsoft.com/office/powerpoint/2010/main" val="25989984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DDF25F59-34AD-491A-8779-B94D1EF85692}" type="datetimeFigureOut">
              <a:rPr lang="ru-RU" smtClean="0"/>
              <a:t>12.11.2019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14C6E32-14D4-4F16-9986-C1AC8C14BF0C}" type="slidenum">
              <a:rPr lang="ru-RU" smtClean="0"/>
              <a:t>‹#›</a:t>
            </a:fld>
            <a:endParaRPr lang="ru-RU"/>
          </a:p>
        </p:txBody>
      </p:sp>
    </p:spTree>
    <p:extLst>
      <p:ext uri="{BB962C8B-B14F-4D97-AF65-F5344CB8AC3E}">
        <p14:creationId xmlns:p14="http://schemas.microsoft.com/office/powerpoint/2010/main" val="21825979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DDF25F59-34AD-491A-8779-B94D1EF85692}" type="datetimeFigureOut">
              <a:rPr lang="ru-RU" smtClean="0"/>
              <a:t>12.11.2019</a:t>
            </a:fld>
            <a:endParaRPr lang="ru-RU"/>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ru-RU"/>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C14C6E32-14D4-4F16-9986-C1AC8C14BF0C}" type="slidenum">
              <a:rPr lang="ru-RU" smtClean="0"/>
              <a:t>‹#›</a:t>
            </a:fld>
            <a:endParaRPr lang="ru-RU"/>
          </a:p>
        </p:txBody>
      </p:sp>
    </p:spTree>
    <p:extLst>
      <p:ext uri="{BB962C8B-B14F-4D97-AF65-F5344CB8AC3E}">
        <p14:creationId xmlns:p14="http://schemas.microsoft.com/office/powerpoint/2010/main" val="3111589691"/>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Lst>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6DEBA7E-3C49-430A-9999-39837D71E245}"/>
              </a:ext>
            </a:extLst>
          </p:cNvPr>
          <p:cNvSpPr>
            <a:spLocks noGrp="1"/>
          </p:cNvSpPr>
          <p:nvPr>
            <p:ph type="ctrTitle"/>
          </p:nvPr>
        </p:nvSpPr>
        <p:spPr>
          <a:xfrm>
            <a:off x="1524000" y="1122363"/>
            <a:ext cx="9144000" cy="3168284"/>
          </a:xfrm>
        </p:spPr>
        <p:txBody>
          <a:bodyPr>
            <a:normAutofit fontScale="90000"/>
          </a:bodyPr>
          <a:lstStyle/>
          <a:p>
            <a:r>
              <a:rPr lang="ru-RU" sz="5000" dirty="0"/>
              <a:t>Современные родители-развитие личностного и социального потенциала каждого ребенка как основа успешного развития.</a:t>
            </a:r>
          </a:p>
        </p:txBody>
      </p:sp>
      <p:sp>
        <p:nvSpPr>
          <p:cNvPr id="3" name="Подзаголовок 2">
            <a:extLst>
              <a:ext uri="{FF2B5EF4-FFF2-40B4-BE49-F238E27FC236}">
                <a16:creationId xmlns:a16="http://schemas.microsoft.com/office/drawing/2014/main" id="{0A143E5F-26E8-46F2-9FF8-265E7EE961C0}"/>
              </a:ext>
            </a:extLst>
          </p:cNvPr>
          <p:cNvSpPr>
            <a:spLocks noGrp="1"/>
          </p:cNvSpPr>
          <p:nvPr>
            <p:ph type="subTitle" idx="1"/>
          </p:nvPr>
        </p:nvSpPr>
        <p:spPr>
          <a:xfrm>
            <a:off x="1524000" y="5212080"/>
            <a:ext cx="9378462" cy="883920"/>
          </a:xfrm>
        </p:spPr>
        <p:txBody>
          <a:bodyPr>
            <a:normAutofit/>
          </a:bodyPr>
          <a:lstStyle/>
          <a:p>
            <a:pPr algn="r"/>
            <a:r>
              <a:rPr lang="ru-RU" dirty="0"/>
              <a:t>Подготовила: Яковлева Т.И.</a:t>
            </a:r>
          </a:p>
        </p:txBody>
      </p:sp>
    </p:spTree>
    <p:extLst>
      <p:ext uri="{BB962C8B-B14F-4D97-AF65-F5344CB8AC3E}">
        <p14:creationId xmlns:p14="http://schemas.microsoft.com/office/powerpoint/2010/main" val="3390252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079E8B6-4303-4A5D-B518-7EF52BFCB00A}"/>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122C3141-4BDB-42F0-BA75-289C0C114791}"/>
              </a:ext>
            </a:extLst>
          </p:cNvPr>
          <p:cNvSpPr>
            <a:spLocks noGrp="1"/>
          </p:cNvSpPr>
          <p:nvPr>
            <p:ph idx="1"/>
          </p:nvPr>
        </p:nvSpPr>
        <p:spPr/>
        <p:txBody>
          <a:bodyPr>
            <a:normAutofit/>
          </a:bodyPr>
          <a:lstStyle/>
          <a:p>
            <a:r>
              <a:rPr lang="ru-RU" dirty="0"/>
              <a:t>современное родительство непосредственно не связано с браком и кровно-родственными отношениями между родителями и детьми. </a:t>
            </a:r>
          </a:p>
          <a:p>
            <a:r>
              <a:rPr lang="ru-RU" dirty="0"/>
              <a:t>Его наполняют новые ценности, такие как стремление к самореализации, взаимопониманию и доверительным отношениям между детьми и родителями. </a:t>
            </a:r>
          </a:p>
          <a:p>
            <a:endParaRPr lang="ru-RU" dirty="0"/>
          </a:p>
        </p:txBody>
      </p:sp>
    </p:spTree>
    <p:extLst>
      <p:ext uri="{BB962C8B-B14F-4D97-AF65-F5344CB8AC3E}">
        <p14:creationId xmlns:p14="http://schemas.microsoft.com/office/powerpoint/2010/main" val="18866827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2A8BECD-9973-4E39-8E23-24CDC76EEC18}"/>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8A1EC3D1-910A-417F-8D0C-839009C8584F}"/>
              </a:ext>
            </a:extLst>
          </p:cNvPr>
          <p:cNvSpPr>
            <a:spLocks noGrp="1"/>
          </p:cNvSpPr>
          <p:nvPr>
            <p:ph idx="1"/>
          </p:nvPr>
        </p:nvSpPr>
        <p:spPr/>
        <p:txBody>
          <a:bodyPr/>
          <a:lstStyle/>
          <a:p>
            <a:r>
              <a:rPr lang="ru-RU" dirty="0"/>
              <a:t>Все  информационные источники предписывают как стать правильным родителем, как заботиться о ребенке, как развивать и воспитывать его, учитывая его потребности</a:t>
            </a:r>
          </a:p>
        </p:txBody>
      </p:sp>
    </p:spTree>
    <p:extLst>
      <p:ext uri="{BB962C8B-B14F-4D97-AF65-F5344CB8AC3E}">
        <p14:creationId xmlns:p14="http://schemas.microsoft.com/office/powerpoint/2010/main" val="40159308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735EC96-ED24-43C2-A019-69E5A4E3A363}"/>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9F449A63-D8A9-486E-B086-3A594E60D86E}"/>
              </a:ext>
            </a:extLst>
          </p:cNvPr>
          <p:cNvSpPr>
            <a:spLocks noGrp="1"/>
          </p:cNvSpPr>
          <p:nvPr>
            <p:ph idx="1"/>
          </p:nvPr>
        </p:nvSpPr>
        <p:spPr/>
        <p:txBody>
          <a:bodyPr/>
          <a:lstStyle/>
          <a:p>
            <a:r>
              <a:rPr lang="ru-RU" dirty="0"/>
              <a:t>Идеальные родители… Понимают своих детей Любят своих детей Помогают решать проблемы Не кричат на своих детей Готовы к тому, чтобы всегда выслушать и поддержать своих детей Не читают нотации Не пьют</a:t>
            </a:r>
          </a:p>
        </p:txBody>
      </p:sp>
    </p:spTree>
    <p:extLst>
      <p:ext uri="{BB962C8B-B14F-4D97-AF65-F5344CB8AC3E}">
        <p14:creationId xmlns:p14="http://schemas.microsoft.com/office/powerpoint/2010/main" val="32442603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BCFC063-799D-401A-9208-F1B64B82C407}"/>
              </a:ext>
            </a:extLst>
          </p:cNvPr>
          <p:cNvSpPr>
            <a:spLocks noGrp="1"/>
          </p:cNvSpPr>
          <p:nvPr>
            <p:ph type="title"/>
          </p:nvPr>
        </p:nvSpPr>
        <p:spPr/>
        <p:txBody>
          <a:bodyPr>
            <a:normAutofit fontScale="90000"/>
          </a:bodyPr>
          <a:lstStyle/>
          <a:p>
            <a:r>
              <a:rPr lang="ru-RU" dirty="0"/>
              <a:t>В несчастливых семьях муж и жена</a:t>
            </a:r>
          </a:p>
        </p:txBody>
      </p:sp>
      <p:sp>
        <p:nvSpPr>
          <p:cNvPr id="3" name="Объект 2">
            <a:extLst>
              <a:ext uri="{FF2B5EF4-FFF2-40B4-BE49-F238E27FC236}">
                <a16:creationId xmlns:a16="http://schemas.microsoft.com/office/drawing/2014/main" id="{E11972B5-6E30-42A3-A950-6ED17A0E6DB5}"/>
              </a:ext>
            </a:extLst>
          </p:cNvPr>
          <p:cNvSpPr>
            <a:spLocks noGrp="1"/>
          </p:cNvSpPr>
          <p:nvPr>
            <p:ph idx="1"/>
          </p:nvPr>
        </p:nvSpPr>
        <p:spPr/>
        <p:txBody>
          <a:bodyPr>
            <a:normAutofit/>
          </a:bodyPr>
          <a:lstStyle/>
          <a:p>
            <a:r>
              <a:rPr lang="ru-RU" dirty="0"/>
              <a:t>Не думают одинаково по многим вопросам. Плохо понимают чувства другого человека. Говорят слова, которые раздражают другого человека. Часто ощущают на себе нелюбовь другого человека. Не обращают внимания на того, кто рядом, спохватываясь только тогда, когда его рядом нет</a:t>
            </a:r>
          </a:p>
          <a:p>
            <a:r>
              <a:rPr lang="ru-RU" dirty="0"/>
              <a:t>Чувствуют постоянную потребность в доверии, которого им не хватает. Ощущают потребность в человеке, которому можно выговориться. Редко делают комплименты друг другу. Не считаются с мнением другого. Мечтают о большей любви, ищут ее.</a:t>
            </a:r>
          </a:p>
          <a:p>
            <a:endParaRPr lang="ru-RU" dirty="0"/>
          </a:p>
        </p:txBody>
      </p:sp>
    </p:spTree>
    <p:extLst>
      <p:ext uri="{BB962C8B-B14F-4D97-AF65-F5344CB8AC3E}">
        <p14:creationId xmlns:p14="http://schemas.microsoft.com/office/powerpoint/2010/main" val="27860158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3FB7F3D-E7FF-40AA-9203-F12A7D3A0094}"/>
              </a:ext>
            </a:extLst>
          </p:cNvPr>
          <p:cNvSpPr>
            <a:spLocks noGrp="1"/>
          </p:cNvSpPr>
          <p:nvPr>
            <p:ph type="title"/>
          </p:nvPr>
        </p:nvSpPr>
        <p:spPr/>
        <p:txBody>
          <a:bodyPr>
            <a:normAutofit fontScale="90000"/>
          </a:bodyPr>
          <a:lstStyle/>
          <a:p>
            <a:r>
              <a:rPr lang="ru-RU" dirty="0"/>
              <a:t>Правила, обеспечивающие семейное счастье:</a:t>
            </a:r>
          </a:p>
        </p:txBody>
      </p:sp>
      <p:sp>
        <p:nvSpPr>
          <p:cNvPr id="3" name="Объект 2">
            <a:extLst>
              <a:ext uri="{FF2B5EF4-FFF2-40B4-BE49-F238E27FC236}">
                <a16:creationId xmlns:a16="http://schemas.microsoft.com/office/drawing/2014/main" id="{129B04B0-ADA8-46EF-AA9D-4370B1D1DAA1}"/>
              </a:ext>
            </a:extLst>
          </p:cNvPr>
          <p:cNvSpPr>
            <a:spLocks noGrp="1"/>
          </p:cNvSpPr>
          <p:nvPr>
            <p:ph idx="1"/>
          </p:nvPr>
        </p:nvSpPr>
        <p:spPr/>
        <p:txBody>
          <a:bodyPr>
            <a:normAutofit lnSpcReduction="10000"/>
          </a:bodyPr>
          <a:lstStyle/>
          <a:p>
            <a:pPr marL="0" indent="0">
              <a:buNone/>
            </a:pPr>
            <a:endParaRPr lang="ru-RU" dirty="0"/>
          </a:p>
          <a:p>
            <a:r>
              <a:rPr lang="ru-RU" dirty="0"/>
              <a:t>Как можно меньше злиться и ворчать друг на друга по поводу и без повода.</a:t>
            </a:r>
          </a:p>
          <a:p>
            <a:r>
              <a:rPr lang="ru-RU" dirty="0"/>
              <a:t> Не пытаться переделывать никого на свой лад </a:t>
            </a:r>
          </a:p>
          <a:p>
            <a:r>
              <a:rPr lang="ru-RU" dirty="0"/>
              <a:t>Не увлекаться критикой. </a:t>
            </a:r>
          </a:p>
          <a:p>
            <a:r>
              <a:rPr lang="ru-RU" dirty="0"/>
              <a:t>Искренне восхищаться достоинствами членов своей семьи. </a:t>
            </a:r>
          </a:p>
          <a:p>
            <a:r>
              <a:rPr lang="ru-RU" dirty="0"/>
              <a:t>Постоянно демонстрировать внимание родным и близким. </a:t>
            </a:r>
          </a:p>
          <a:p>
            <a:r>
              <a:rPr lang="ru-RU" dirty="0"/>
              <a:t>Быть вежливым и предупредительным в общении с родными и близкими.</a:t>
            </a:r>
          </a:p>
        </p:txBody>
      </p:sp>
    </p:spTree>
    <p:extLst>
      <p:ext uri="{BB962C8B-B14F-4D97-AF65-F5344CB8AC3E}">
        <p14:creationId xmlns:p14="http://schemas.microsoft.com/office/powerpoint/2010/main" val="4438364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1F21DB4-1799-4D74-B39D-68E311A43C40}"/>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2CD0DFF1-A8E9-4F2B-B317-960613E0E06A}"/>
              </a:ext>
            </a:extLst>
          </p:cNvPr>
          <p:cNvSpPr>
            <a:spLocks noGrp="1"/>
          </p:cNvSpPr>
          <p:nvPr>
            <p:ph idx="1"/>
          </p:nvPr>
        </p:nvSpPr>
        <p:spPr/>
        <p:txBody>
          <a:bodyPr/>
          <a:lstStyle/>
          <a:p>
            <a:r>
              <a:rPr lang="ru-RU" dirty="0"/>
              <a:t>Только добрый пример отца и матери может дать добрые всходы!</a:t>
            </a:r>
          </a:p>
        </p:txBody>
      </p:sp>
    </p:spTree>
    <p:extLst>
      <p:ext uri="{BB962C8B-B14F-4D97-AF65-F5344CB8AC3E}">
        <p14:creationId xmlns:p14="http://schemas.microsoft.com/office/powerpoint/2010/main" val="24095439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1922966-09D5-47DE-8831-41459E0386F4}"/>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8947F80B-C0C3-43F6-9FA8-044A0E1CDECD}"/>
              </a:ext>
            </a:extLst>
          </p:cNvPr>
          <p:cNvSpPr>
            <a:spLocks noGrp="1"/>
          </p:cNvSpPr>
          <p:nvPr>
            <p:ph idx="1"/>
          </p:nvPr>
        </p:nvSpPr>
        <p:spPr/>
        <p:txBody>
          <a:bodyPr/>
          <a:lstStyle/>
          <a:p>
            <a:pPr marL="0" indent="0">
              <a:buNone/>
            </a:pPr>
            <a:r>
              <a:rPr lang="ru-RU" dirty="0"/>
              <a:t>                 В законе РФ «Об образовании» (статья 18) говорится:</a:t>
            </a:r>
          </a:p>
          <a:p>
            <a:r>
              <a:rPr lang="ru-RU" dirty="0"/>
              <a:t> «Родители являются первыми педагогами. Они обязаны заложить первые основы физического, нравственного и интеллектуального развития личности ребенка в раннем возрасте».</a:t>
            </a:r>
          </a:p>
          <a:p>
            <a:endParaRPr lang="ru-RU" dirty="0"/>
          </a:p>
        </p:txBody>
      </p:sp>
    </p:spTree>
    <p:extLst>
      <p:ext uri="{BB962C8B-B14F-4D97-AF65-F5344CB8AC3E}">
        <p14:creationId xmlns:p14="http://schemas.microsoft.com/office/powerpoint/2010/main" val="42471121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2BBB22C-51DC-4CF4-B3FB-1E3C76EBFF49}"/>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A1F6505D-92AB-4FDE-A6D5-23F7BA6E4767}"/>
              </a:ext>
            </a:extLst>
          </p:cNvPr>
          <p:cNvSpPr>
            <a:spLocks noGrp="1"/>
          </p:cNvSpPr>
          <p:nvPr>
            <p:ph idx="1"/>
          </p:nvPr>
        </p:nvSpPr>
        <p:spPr/>
        <p:txBody>
          <a:bodyPr/>
          <a:lstStyle/>
          <a:p>
            <a:r>
              <a:rPr lang="ru-RU" dirty="0"/>
              <a:t>С самого раннего возраста любой ребенок начинает учиться быть собой и стремится к одобрению окружающих. И от этого и зависит: сможет ли он дальше развиваться и реализует ли он свой потенциал? </a:t>
            </a:r>
          </a:p>
          <a:p>
            <a:r>
              <a:rPr lang="ru-RU" dirty="0"/>
              <a:t>Само слово «потенциал» подразумевает под собой нечто заложенное в человеке изначально. Поэтому, его не нужно создавать, но его развитие, во многом, зависит от взрослых людей: смогут ли они разглядеть те, или иные способности в ребенке, отнесутся ли они с пониманием к тому, что подарено ему природой.</a:t>
            </a:r>
          </a:p>
          <a:p>
            <a:endParaRPr lang="ru-RU" dirty="0"/>
          </a:p>
        </p:txBody>
      </p:sp>
    </p:spTree>
    <p:extLst>
      <p:ext uri="{BB962C8B-B14F-4D97-AF65-F5344CB8AC3E}">
        <p14:creationId xmlns:p14="http://schemas.microsoft.com/office/powerpoint/2010/main" val="3823801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B325025-ABA5-4BA3-8B7E-2887A5333205}"/>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5C329669-FECE-449B-8FE8-28B2B539E49A}"/>
              </a:ext>
            </a:extLst>
          </p:cNvPr>
          <p:cNvSpPr>
            <a:spLocks noGrp="1"/>
          </p:cNvSpPr>
          <p:nvPr>
            <p:ph idx="1"/>
          </p:nvPr>
        </p:nvSpPr>
        <p:spPr/>
        <p:txBody>
          <a:bodyPr>
            <a:normAutofit fontScale="92500"/>
          </a:bodyPr>
          <a:lstStyle/>
          <a:p>
            <a:r>
              <a:rPr lang="ru-RU" dirty="0"/>
              <a:t>В настоящее время, большинство родителей, озабочено решением проблемы в экономической сфере, а иногда - в физическом выживании. </a:t>
            </a:r>
          </a:p>
          <a:p>
            <a:r>
              <a:rPr lang="ru-RU" dirty="0"/>
              <a:t>В связи с решением этих проблем, родители отстранились от воспитания и развития детей. Не зная возрастные и личностные особенности своих детей, зачастую занимаются воспитанием на уровне собственной интуиции и ребенок предоставляется «самому себе».</a:t>
            </a:r>
          </a:p>
          <a:p>
            <a:r>
              <a:rPr lang="ru-RU" dirty="0"/>
              <a:t> Многие семьи считают, что есть государственные организации, которые обязаны непосредственно заниматься развитием их детей, а именно: «Детский сад- воспитает, школа- научит, а армия- закалит!»</a:t>
            </a:r>
          </a:p>
          <a:p>
            <a:endParaRPr lang="ru-RU" dirty="0"/>
          </a:p>
        </p:txBody>
      </p:sp>
    </p:spTree>
    <p:extLst>
      <p:ext uri="{BB962C8B-B14F-4D97-AF65-F5344CB8AC3E}">
        <p14:creationId xmlns:p14="http://schemas.microsoft.com/office/powerpoint/2010/main" val="3688924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9512771-E1ED-446C-92AE-6B3A06ADDF11}"/>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2E4F079F-1F10-4838-BEA1-144925B927AA}"/>
              </a:ext>
            </a:extLst>
          </p:cNvPr>
          <p:cNvSpPr>
            <a:spLocks noGrp="1"/>
          </p:cNvSpPr>
          <p:nvPr>
            <p:ph idx="1"/>
          </p:nvPr>
        </p:nvSpPr>
        <p:spPr/>
        <p:txBody>
          <a:bodyPr/>
          <a:lstStyle/>
          <a:p>
            <a:r>
              <a:rPr lang="ru-RU" dirty="0"/>
              <a:t>Ученые придумали специальный термин: «поколение сдавшихся» - это о тех, кто готов купить ребенку все, что угодно, по его требованию.</a:t>
            </a:r>
          </a:p>
          <a:p>
            <a:r>
              <a:rPr lang="ru-RU" dirty="0"/>
              <a:t> 1. Современные родители балуют своих детей гораздо больше и чаще, чем когда-либо в истории. </a:t>
            </a:r>
          </a:p>
          <a:p>
            <a:r>
              <a:rPr lang="ru-RU" dirty="0"/>
              <a:t>2. Исследователи провели масштабный опрос и выяснили, что нынешние родители гораздо чаще покупают подарки, чем это делали предыдущие поколения.</a:t>
            </a:r>
          </a:p>
          <a:p>
            <a:endParaRPr lang="ru-RU" dirty="0"/>
          </a:p>
        </p:txBody>
      </p:sp>
    </p:spTree>
    <p:extLst>
      <p:ext uri="{BB962C8B-B14F-4D97-AF65-F5344CB8AC3E}">
        <p14:creationId xmlns:p14="http://schemas.microsoft.com/office/powerpoint/2010/main" val="3058525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B365273-8FBB-4316-AB20-D675B685BD5E}"/>
              </a:ext>
            </a:extLst>
          </p:cNvPr>
          <p:cNvSpPr>
            <a:spLocks noGrp="1"/>
          </p:cNvSpPr>
          <p:nvPr>
            <p:ph type="title"/>
          </p:nvPr>
        </p:nvSpPr>
        <p:spPr/>
        <p:txBody>
          <a:bodyPr/>
          <a:lstStyle/>
          <a:p>
            <a:r>
              <a:rPr lang="ru-RU" dirty="0"/>
              <a:t>Это связано: </a:t>
            </a:r>
          </a:p>
        </p:txBody>
      </p:sp>
      <p:sp>
        <p:nvSpPr>
          <p:cNvPr id="3" name="Объект 2">
            <a:extLst>
              <a:ext uri="{FF2B5EF4-FFF2-40B4-BE49-F238E27FC236}">
                <a16:creationId xmlns:a16="http://schemas.microsoft.com/office/drawing/2014/main" id="{740289EB-F6F7-4EE3-B94B-F9838CCFAA1E}"/>
              </a:ext>
            </a:extLst>
          </p:cNvPr>
          <p:cNvSpPr>
            <a:spLocks noGrp="1"/>
          </p:cNvSpPr>
          <p:nvPr>
            <p:ph idx="1"/>
          </p:nvPr>
        </p:nvSpPr>
        <p:spPr/>
        <p:txBody>
          <a:bodyPr>
            <a:normAutofit fontScale="92500" lnSpcReduction="10000"/>
          </a:bodyPr>
          <a:lstStyle/>
          <a:p>
            <a:r>
              <a:rPr lang="ru-RU" dirty="0"/>
              <a:t> Во-первых, с существенным ростом рынка детских товаров - просто у ребенка теперь гораздо больше желаний, гораздо шире и разнообразнее выбор игрушек. </a:t>
            </a:r>
          </a:p>
          <a:p>
            <a:r>
              <a:rPr lang="ru-RU" dirty="0"/>
              <a:t>Во-вторых, исследователи отмечают очень сильное чувство вины за время, проведенное на работе. 60% родителей покупают ребенку игрушку по первому требованию, не дожидаясь, пока тот «заслужит» подарок. </a:t>
            </a:r>
          </a:p>
          <a:p>
            <a:r>
              <a:rPr lang="ru-RU" dirty="0"/>
              <a:t>Каждый пятый родитель заявил, что не хочет разочаровывать своего ребенка, если не покупает ему то, что тот захочет. Каждый третий уверен, что у его ребенка должны быть те же игрушки, что и у его сверстников – вне зависимости от достатка материальных возможностей семьи.</a:t>
            </a:r>
          </a:p>
          <a:p>
            <a:endParaRPr lang="ru-RU" dirty="0"/>
          </a:p>
        </p:txBody>
      </p:sp>
    </p:spTree>
    <p:extLst>
      <p:ext uri="{BB962C8B-B14F-4D97-AF65-F5344CB8AC3E}">
        <p14:creationId xmlns:p14="http://schemas.microsoft.com/office/powerpoint/2010/main" val="3779935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2AA6E7A-D94D-4220-B303-E4DFEF4D5164}"/>
              </a:ext>
            </a:extLst>
          </p:cNvPr>
          <p:cNvSpPr>
            <a:spLocks noGrp="1"/>
          </p:cNvSpPr>
          <p:nvPr>
            <p:ph type="title"/>
          </p:nvPr>
        </p:nvSpPr>
        <p:spPr/>
        <p:txBody>
          <a:bodyPr/>
          <a:lstStyle/>
          <a:p>
            <a:r>
              <a:rPr lang="ru-RU" dirty="0"/>
              <a:t>Психологи утверждают</a:t>
            </a:r>
          </a:p>
        </p:txBody>
      </p:sp>
      <p:sp>
        <p:nvSpPr>
          <p:cNvPr id="3" name="Объект 2">
            <a:extLst>
              <a:ext uri="{FF2B5EF4-FFF2-40B4-BE49-F238E27FC236}">
                <a16:creationId xmlns:a16="http://schemas.microsoft.com/office/drawing/2014/main" id="{1FBEAA6F-22CB-470F-A16A-8976EA6AE233}"/>
              </a:ext>
            </a:extLst>
          </p:cNvPr>
          <p:cNvSpPr>
            <a:spLocks noGrp="1"/>
          </p:cNvSpPr>
          <p:nvPr>
            <p:ph idx="1"/>
          </p:nvPr>
        </p:nvSpPr>
        <p:spPr/>
        <p:txBody>
          <a:bodyPr>
            <a:normAutofit fontScale="85000" lnSpcReduction="10000"/>
          </a:bodyPr>
          <a:lstStyle/>
          <a:p>
            <a:r>
              <a:rPr lang="ru-RU" dirty="0"/>
              <a:t>  последние два поколения взрослеют в разы быстрее.  Все дело в информации, которая стала доступнее. </a:t>
            </a:r>
          </a:p>
          <a:p>
            <a:r>
              <a:rPr lang="ru-RU" dirty="0"/>
              <a:t>Исследования показали , что 80% современных родителей с высшим образованием прибегают к новым технологиям , чтобы загрузить личное время, и чем-то полезным занять свое чадо. Благотворное влияние образовательных компьютерных программ доказать не удалось – зато стопроцентный положительный эффект имеют объятия, совместные игры, прогулки и старомодное «Агу-агу!», на которых строится нормальное взросление. </a:t>
            </a:r>
          </a:p>
          <a:p>
            <a:r>
              <a:rPr lang="ru-RU" dirty="0"/>
              <a:t>Требования к детям тоже очень изменились. Наши мамы часто напоминали нам, что «Я- последняя буква в алфавите», что скромность – это достоинство. А наши современные родители учат свою дочь, что скромность – это порок.</a:t>
            </a:r>
          </a:p>
          <a:p>
            <a:endParaRPr lang="ru-RU" dirty="0"/>
          </a:p>
        </p:txBody>
      </p:sp>
    </p:spTree>
    <p:extLst>
      <p:ext uri="{BB962C8B-B14F-4D97-AF65-F5344CB8AC3E}">
        <p14:creationId xmlns:p14="http://schemas.microsoft.com/office/powerpoint/2010/main" val="7226976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08EC0B8-243B-42AC-847C-62AC61414EA9}"/>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1064A6EF-1395-47AA-B096-31D22DD41D4B}"/>
              </a:ext>
            </a:extLst>
          </p:cNvPr>
          <p:cNvSpPr>
            <a:spLocks noGrp="1"/>
          </p:cNvSpPr>
          <p:nvPr>
            <p:ph idx="1"/>
          </p:nvPr>
        </p:nvSpPr>
        <p:spPr/>
        <p:txBody>
          <a:bodyPr>
            <a:normAutofit/>
          </a:bodyPr>
          <a:lstStyle/>
          <a:p>
            <a:r>
              <a:rPr lang="ru-RU" dirty="0"/>
              <a:t>Мамы и папы делают из своих детей мини-копии себя или тех, кем бы они сами хотели быть – успешных, красивых и знаменитых. Неважно, как – главное из малыша выросла по меньшей мере кинозвезда.</a:t>
            </a:r>
          </a:p>
          <a:p>
            <a:r>
              <a:rPr lang="ru-RU" dirty="0"/>
              <a:t> Деньги – еще один вопрос, вызывающий много споров. </a:t>
            </a:r>
          </a:p>
          <a:p>
            <a:r>
              <a:rPr lang="ru-RU" dirty="0"/>
              <a:t>Современные дети, благодаря своим современным родителям, рано начинают жить по законам взрослых. А это убирает из их фантазии очень существенное – волшебные миры, куда взрослые мысленно возвращаются в сложные периоды своей жизни. </a:t>
            </a:r>
          </a:p>
        </p:txBody>
      </p:sp>
    </p:spTree>
    <p:extLst>
      <p:ext uri="{BB962C8B-B14F-4D97-AF65-F5344CB8AC3E}">
        <p14:creationId xmlns:p14="http://schemas.microsoft.com/office/powerpoint/2010/main" val="27969887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07FCDE7-A24A-44E9-9862-B917BFF6B800}"/>
              </a:ext>
            </a:extLst>
          </p:cNvPr>
          <p:cNvSpPr>
            <a:spLocks noGrp="1"/>
          </p:cNvSpPr>
          <p:nvPr>
            <p:ph type="title"/>
          </p:nvPr>
        </p:nvSpPr>
        <p:spPr/>
        <p:txBody>
          <a:bodyPr>
            <a:normAutofit/>
          </a:bodyPr>
          <a:lstStyle/>
          <a:p>
            <a:r>
              <a:rPr lang="ru-RU" sz="2800" dirty="0"/>
              <a:t>Портрет современного родительства (негативные тенденции</a:t>
            </a:r>
          </a:p>
        </p:txBody>
      </p:sp>
      <p:sp>
        <p:nvSpPr>
          <p:cNvPr id="3" name="Объект 2">
            <a:extLst>
              <a:ext uri="{FF2B5EF4-FFF2-40B4-BE49-F238E27FC236}">
                <a16:creationId xmlns:a16="http://schemas.microsoft.com/office/drawing/2014/main" id="{D9FA8992-CCB9-4360-A9E2-867FB1EFBAC6}"/>
              </a:ext>
            </a:extLst>
          </p:cNvPr>
          <p:cNvSpPr>
            <a:spLocks noGrp="1"/>
          </p:cNvSpPr>
          <p:nvPr>
            <p:ph idx="1"/>
          </p:nvPr>
        </p:nvSpPr>
        <p:spPr>
          <a:xfrm>
            <a:off x="685800" y="2063396"/>
            <a:ext cx="10396883" cy="3311189"/>
          </a:xfrm>
        </p:spPr>
        <p:txBody>
          <a:bodyPr>
            <a:normAutofit fontScale="92500" lnSpcReduction="10000"/>
          </a:bodyPr>
          <a:lstStyle/>
          <a:p>
            <a:pPr marL="0" indent="0">
              <a:buNone/>
            </a:pPr>
            <a:endParaRPr lang="ru-RU" dirty="0"/>
          </a:p>
          <a:p>
            <a:r>
              <a:rPr lang="ru-RU" dirty="0"/>
              <a:t> снижение числа зарегистрированных браков, </a:t>
            </a:r>
          </a:p>
          <a:p>
            <a:r>
              <a:rPr lang="ru-RU" dirty="0"/>
              <a:t>повышение уровня разводов, </a:t>
            </a:r>
          </a:p>
          <a:p>
            <a:r>
              <a:rPr lang="ru-RU" dirty="0"/>
              <a:t>растущие настроения осознанной бездетности, </a:t>
            </a:r>
          </a:p>
          <a:p>
            <a:r>
              <a:rPr lang="ru-RU" dirty="0"/>
              <a:t>бегство от брака, </a:t>
            </a:r>
          </a:p>
          <a:p>
            <a:r>
              <a:rPr lang="ru-RU" dirty="0"/>
              <a:t>Повышение возраста матери при рождении первого ребенка, женщины чаще рассматривают детей, как необходимость, как часть биологической программы, без реализации которой жизнь нельзя считать сложившейся,</a:t>
            </a:r>
          </a:p>
          <a:p>
            <a:endParaRPr lang="ru-RU" dirty="0"/>
          </a:p>
        </p:txBody>
      </p:sp>
    </p:spTree>
    <p:extLst>
      <p:ext uri="{BB962C8B-B14F-4D97-AF65-F5344CB8AC3E}">
        <p14:creationId xmlns:p14="http://schemas.microsoft.com/office/powerpoint/2010/main" val="186651649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Главное мероприятие">
  <a:themeElements>
    <a:clrScheme name="Главное мероприятие">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Главное мероприятие">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лавное мероприятие">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docProps/app.xml><?xml version="1.0" encoding="utf-8"?>
<Properties xmlns="http://schemas.openxmlformats.org/officeDocument/2006/extended-properties" xmlns:vt="http://schemas.openxmlformats.org/officeDocument/2006/docPropsVTypes">
  <Template>TM04033927[[fn=Главное мероприятие]]</Template>
  <TotalTime>52</TotalTime>
  <Words>935</Words>
  <Application>Microsoft Office PowerPoint</Application>
  <PresentationFormat>Широкоэкранный</PresentationFormat>
  <Paragraphs>46</Paragraphs>
  <Slides>15</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15</vt:i4>
      </vt:variant>
    </vt:vector>
  </HeadingPairs>
  <TitlesOfParts>
    <vt:vector size="18" baseType="lpstr">
      <vt:lpstr>Arial</vt:lpstr>
      <vt:lpstr>Impact</vt:lpstr>
      <vt:lpstr>Главное мероприятие</vt:lpstr>
      <vt:lpstr>Современные родители-развитие личностного и социального потенциала каждого ребенка как основа успешного развития.</vt:lpstr>
      <vt:lpstr>Презентация PowerPoint</vt:lpstr>
      <vt:lpstr>Презентация PowerPoint</vt:lpstr>
      <vt:lpstr>Презентация PowerPoint</vt:lpstr>
      <vt:lpstr>Презентация PowerPoint</vt:lpstr>
      <vt:lpstr>Это связано: </vt:lpstr>
      <vt:lpstr>Психологи утверждают</vt:lpstr>
      <vt:lpstr>Презентация PowerPoint</vt:lpstr>
      <vt:lpstr>Портрет современного родительства (негативные тенденции</vt:lpstr>
      <vt:lpstr>Презентация PowerPoint</vt:lpstr>
      <vt:lpstr>Презентация PowerPoint</vt:lpstr>
      <vt:lpstr>Презентация PowerPoint</vt:lpstr>
      <vt:lpstr>В несчастливых семьях муж и жена</vt:lpstr>
      <vt:lpstr>Правила, обеспечивающие семейное счастье:</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Mobicloc</dc:creator>
  <cp:lastModifiedBy>Mobicloc</cp:lastModifiedBy>
  <cp:revision>6</cp:revision>
  <dcterms:created xsi:type="dcterms:W3CDTF">2019-11-08T10:12:40Z</dcterms:created>
  <dcterms:modified xsi:type="dcterms:W3CDTF">2019-11-12T05:07:59Z</dcterms:modified>
</cp:coreProperties>
</file>