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708" r:id="rId3"/>
    <p:sldMasterId id="2147483744" r:id="rId4"/>
    <p:sldMasterId id="2147483756" r:id="rId5"/>
    <p:sldMasterId id="2147483768" r:id="rId6"/>
  </p:sldMasterIdLst>
  <p:notesMasterIdLst>
    <p:notesMasterId r:id="rId17"/>
  </p:notesMasterIdLst>
  <p:sldIdLst>
    <p:sldId id="256" r:id="rId7"/>
    <p:sldId id="257" r:id="rId8"/>
    <p:sldId id="259" r:id="rId9"/>
    <p:sldId id="271" r:id="rId10"/>
    <p:sldId id="261" r:id="rId11"/>
    <p:sldId id="280" r:id="rId12"/>
    <p:sldId id="279" r:id="rId13"/>
    <p:sldId id="273" r:id="rId14"/>
    <p:sldId id="275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486E3B-1AEF-4499-8100-E8AB84DC456E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319844-F662-4FCA-AD4B-91B801BE46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964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19844-F662-4FCA-AD4B-91B801BE467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987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D2A6D-4966-4EED-A0E5-476F1E2F15E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019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67699-4D8A-4AFE-82E8-3FF9893D97E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684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8DD399-EC08-4294-A242-B68A2465D5B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0942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D2A6D-4966-4EED-A0E5-476F1E2F15E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1516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34FD22-21B6-46E7-B595-1C7A0905018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1741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EAB528-5D9C-471E-A229-B8A1855F5B8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7141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D4AB8A-9F99-43D7-B8DE-CAF3D4C3010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3981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183679-A3C4-4806-8BFF-2E562C324DC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845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0FC2A9-42A9-49DA-890B-C9D558B75D2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4410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A24AC4-8E2C-413B-A1E7-003D606BE56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5714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2C740C-8069-4EB5-AAC5-68D2B5BDEBA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144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34FD22-21B6-46E7-B595-1C7A0905018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6800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46E523-43D0-44B8-99F3-B15527F9043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1512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67699-4D8A-4AFE-82E8-3FF9893D97E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66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8DD399-EC08-4294-A242-B68A2465D5B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2996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CD7ED-2891-48A4-86DA-4AB2F0F947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14F08-1C75-4E98-8D07-46F808685AD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9538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CD7ED-2891-48A4-86DA-4AB2F0F947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14F08-1C75-4E98-8D07-46F808685AD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512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CD7ED-2891-48A4-86DA-4AB2F0F947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14F08-1C75-4E98-8D07-46F808685AD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9599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CD7ED-2891-48A4-86DA-4AB2F0F947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14F08-1C75-4E98-8D07-46F808685AD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0210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CD7ED-2891-48A4-86DA-4AB2F0F947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14F08-1C75-4E98-8D07-46F808685AD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0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CD7ED-2891-48A4-86DA-4AB2F0F947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14F08-1C75-4E98-8D07-46F808685AD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0512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CD7ED-2891-48A4-86DA-4AB2F0F947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14F08-1C75-4E98-8D07-46F808685AD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92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EAB528-5D9C-471E-A229-B8A1855F5B8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61430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CD7ED-2891-48A4-86DA-4AB2F0F947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14F08-1C75-4E98-8D07-46F808685AD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9712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CD7ED-2891-48A4-86DA-4AB2F0F947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14F08-1C75-4E98-8D07-46F808685AD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06879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CD7ED-2891-48A4-86DA-4AB2F0F947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14F08-1C75-4E98-8D07-46F808685AD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2298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CD7ED-2891-48A4-86DA-4AB2F0F947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14F08-1C75-4E98-8D07-46F808685AD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43364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0CA52-4CF0-44E9-B89A-C9305F274228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15.11.2019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D234-E139-461D-8DCE-3D9C80A18997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6940323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0CA52-4CF0-44E9-B89A-C9305F274228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15.11.2019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D234-E139-461D-8DCE-3D9C80A18997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01228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0CA52-4CF0-44E9-B89A-C9305F274228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15.11.2019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B72D234-E139-461D-8DCE-3D9C80A18997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43945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0CA52-4CF0-44E9-B89A-C9305F274228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15.11.2019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D234-E139-461D-8DCE-3D9C80A18997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9640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0CA52-4CF0-44E9-B89A-C9305F274228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15.11.2019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D234-E139-461D-8DCE-3D9C80A18997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93009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0CA52-4CF0-44E9-B89A-C9305F274228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15.11.2019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D234-E139-461D-8DCE-3D9C80A18997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358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D4AB8A-9F99-43D7-B8DE-CAF3D4C3010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43207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0CA52-4CF0-44E9-B89A-C9305F274228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15.11.2019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D234-E139-461D-8DCE-3D9C80A18997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31946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0CA52-4CF0-44E9-B89A-C9305F274228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15.11.2019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D234-E139-461D-8DCE-3D9C80A18997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50416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0CA52-4CF0-44E9-B89A-C9305F274228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15.11.2019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D234-E139-461D-8DCE-3D9C80A18997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18583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0CA52-4CF0-44E9-B89A-C9305F274228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15.11.2019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D234-E139-461D-8DCE-3D9C80A18997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57824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0CA52-4CF0-44E9-B89A-C9305F274228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15.11.2019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D234-E139-461D-8DCE-3D9C80A18997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32685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0CA52-4CF0-44E9-B89A-C9305F274228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15.11.2019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D234-E139-461D-8DCE-3D9C80A18997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8653602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0CA52-4CF0-44E9-B89A-C9305F274228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15.11.2019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D234-E139-461D-8DCE-3D9C80A18997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41293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0CA52-4CF0-44E9-B89A-C9305F274228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15.11.2019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B72D234-E139-461D-8DCE-3D9C80A18997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59399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0CA52-4CF0-44E9-B89A-C9305F274228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15.11.2019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D234-E139-461D-8DCE-3D9C80A18997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70307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0CA52-4CF0-44E9-B89A-C9305F274228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15.11.2019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D234-E139-461D-8DCE-3D9C80A18997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073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183679-A3C4-4806-8BFF-2E562C324DC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93297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0CA52-4CF0-44E9-B89A-C9305F274228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15.11.2019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D234-E139-461D-8DCE-3D9C80A18997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29060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0CA52-4CF0-44E9-B89A-C9305F274228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15.11.2019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D234-E139-461D-8DCE-3D9C80A18997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80339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0CA52-4CF0-44E9-B89A-C9305F274228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15.11.2019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D234-E139-461D-8DCE-3D9C80A18997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21226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0CA52-4CF0-44E9-B89A-C9305F274228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15.11.2019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D234-E139-461D-8DCE-3D9C80A18997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27724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0CA52-4CF0-44E9-B89A-C9305F274228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15.11.2019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D234-E139-461D-8DCE-3D9C80A18997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55468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0CA52-4CF0-44E9-B89A-C9305F274228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15.11.2019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D234-E139-461D-8DCE-3D9C80A18997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109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0CA52-4CF0-44E9-B89A-C9305F274228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15.11.2019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D234-E139-461D-8DCE-3D9C80A18997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3248748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0CA52-4CF0-44E9-B89A-C9305F274228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15.11.2019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D234-E139-461D-8DCE-3D9C80A18997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31487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0CA52-4CF0-44E9-B89A-C9305F274228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15.11.2019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B72D234-E139-461D-8DCE-3D9C80A18997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25376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0CA52-4CF0-44E9-B89A-C9305F274228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15.11.2019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D234-E139-461D-8DCE-3D9C80A18997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010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0FC2A9-42A9-49DA-890B-C9D558B75D2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23799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0CA52-4CF0-44E9-B89A-C9305F274228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15.11.2019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D234-E139-461D-8DCE-3D9C80A18997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45733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0CA52-4CF0-44E9-B89A-C9305F274228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15.11.2019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D234-E139-461D-8DCE-3D9C80A18997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4412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0CA52-4CF0-44E9-B89A-C9305F274228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15.11.2019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D234-E139-461D-8DCE-3D9C80A18997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21062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0CA52-4CF0-44E9-B89A-C9305F274228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15.11.2019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D234-E139-461D-8DCE-3D9C80A18997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67021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0CA52-4CF0-44E9-B89A-C9305F274228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15.11.2019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D234-E139-461D-8DCE-3D9C80A18997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52001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0CA52-4CF0-44E9-B89A-C9305F274228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15.11.2019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D234-E139-461D-8DCE-3D9C80A18997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00210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0CA52-4CF0-44E9-B89A-C9305F274228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15.11.2019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D234-E139-461D-8DCE-3D9C80A18997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435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A24AC4-8E2C-413B-A1E7-003D606BE56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285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2C740C-8069-4EB5-AAC5-68D2B5BDEBA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871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46E523-43D0-44B8-99F3-B15527F9043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531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E715A20-2046-4D47-B545-B811898B1CD2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902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E715A20-2046-4D47-B545-B811898B1CD2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464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2CD7ED-2891-48A4-86DA-4AB2F0F947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14F08-1C75-4E98-8D07-46F808685AD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982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9E0CA52-4CF0-44E9-B89A-C9305F274228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15.11.2019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B72D234-E139-461D-8DCE-3D9C80A18997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3118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9E0CA52-4CF0-44E9-B89A-C9305F274228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15.11.2019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B72D234-E139-461D-8DCE-3D9C80A18997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9109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9E0CA52-4CF0-44E9-B89A-C9305F274228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15.11.2019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B72D234-E139-461D-8DCE-3D9C80A18997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5900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hyperlink" Target="http://images.google.ru/imgres?imgurl=http://realnets.lv/images/3501_latex%20ball.jpg&amp;imgrefurl=http://www.realnets.lv/index.php?cPath%3D1_9&amp;h=283&amp;w=300&amp;sz=11&amp;hl=ru&amp;start=5&amp;tbnid=AI2KvO2jGSZ_tM:&amp;tbnh=109&amp;tbnw=116&amp;prev=/images?q%3D%D0%BC%D1%8F%D1%87%26gbv%3D2%26svnum%3D10%26hl%3Dru%26newwindow%3D1%26sa%3D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11" Type="http://schemas.openxmlformats.org/officeDocument/2006/relationships/image" Target="../media/image13.gif"/><Relationship Id="rId5" Type="http://schemas.openxmlformats.org/officeDocument/2006/relationships/image" Target="../media/image7.png"/><Relationship Id="rId10" Type="http://schemas.openxmlformats.org/officeDocument/2006/relationships/image" Target="../media/image12.jpeg"/><Relationship Id="rId4" Type="http://schemas.openxmlformats.org/officeDocument/2006/relationships/image" Target="../media/image6.pn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ru/imgres?imgurl=http://www.shipmodeling.ru/imgup/img_bov6p4646419272.jpg&amp;imgrefurl=http://www.shipmodeling.ru/tools2.php&amp;h=263&amp;w=432&amp;sz=15&amp;hl=ru&amp;start=1&amp;um=1&amp;tbnid=cveByewKwwLdNM:&amp;tbnh=77&amp;tbnw=126&amp;prev=/images?q%3D%D1%86%D0%B8%D1%80%D0%BA%D1%83%D0%BB%D1%8C%26gbv%3D2%26svnum%3D10%26um%3D1%26hl%3Dru%26newwindow%3D1%26sa%3DG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199" y="476672"/>
            <a:ext cx="8229600" cy="761256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a_AlgeriusBroken" pitchFamily="2" charset="0"/>
              </a:rPr>
              <a:t>Страна геометрия</a:t>
            </a:r>
            <a:endParaRPr lang="ru-RU" b="1" dirty="0">
              <a:solidFill>
                <a:schemeClr val="bg1"/>
              </a:solidFill>
              <a:latin typeface="a_AlgeriusBroken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avatars.mds.yandex.net/get-pdb/2071464/1bd7b338-9e4b-4173-9c0a-06f73e816406/ori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8800"/>
            <a:ext cx="9143999" cy="51125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9062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714348" y="3143248"/>
            <a:ext cx="3357586" cy="3214710"/>
            <a:chOff x="714348" y="3143248"/>
            <a:chExt cx="3357586" cy="3214710"/>
          </a:xfrm>
        </p:grpSpPr>
        <p:sp>
          <p:nvSpPr>
            <p:cNvPr id="3" name="Блок-схема: узел 2"/>
            <p:cNvSpPr/>
            <p:nvPr/>
          </p:nvSpPr>
          <p:spPr>
            <a:xfrm>
              <a:off x="714348" y="3143248"/>
              <a:ext cx="3357586" cy="3214710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grpSp>
          <p:nvGrpSpPr>
            <p:cNvPr id="4" name="Группа 2"/>
            <p:cNvGrpSpPr/>
            <p:nvPr/>
          </p:nvGrpSpPr>
          <p:grpSpPr>
            <a:xfrm>
              <a:off x="1714480" y="4071942"/>
              <a:ext cx="857857" cy="1709148"/>
              <a:chOff x="2000232" y="2285992"/>
              <a:chExt cx="857857" cy="1709148"/>
            </a:xfrm>
          </p:grpSpPr>
          <p:sp>
            <p:nvSpPr>
              <p:cNvPr id="6" name="Прямоугольник 3"/>
              <p:cNvSpPr/>
              <p:nvPr/>
            </p:nvSpPr>
            <p:spPr>
              <a:xfrm>
                <a:off x="2500298" y="2285992"/>
                <a:ext cx="357791" cy="92333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  <a:scene3d>
                  <a:camera prst="orthographicFront"/>
                  <a:lightRig rig="balanced" dir="t">
                    <a:rot lat="0" lon="0" rev="2100000"/>
                  </a:lightRig>
                </a:scene3d>
                <a:sp3d extrusionH="57150" prstMaterial="metal">
                  <a:bevelT w="38100" h="25400"/>
                  <a:contourClr>
                    <a:schemeClr val="bg2"/>
                  </a:contourClr>
                </a:sp3d>
              </a:bodyPr>
              <a:lstStyle/>
              <a:p>
                <a:pPr algn="ctr"/>
                <a:r>
                  <a:rPr lang="ru-RU" sz="5400" b="1" dirty="0">
                    <a:ln w="50800"/>
                    <a:solidFill>
                      <a:prstClr val="black">
                        <a:shade val="50000"/>
                      </a:prstClr>
                    </a:solidFill>
                  </a:rPr>
                  <a:t>.</a:t>
                </a:r>
              </a:p>
            </p:txBody>
          </p:sp>
          <p:sp>
            <p:nvSpPr>
              <p:cNvPr id="7" name="Прямоугольник 6"/>
              <p:cNvSpPr/>
              <p:nvPr/>
            </p:nvSpPr>
            <p:spPr>
              <a:xfrm>
                <a:off x="2000232" y="3071810"/>
                <a:ext cx="723275" cy="92333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  <a:scene3d>
                  <a:camera prst="orthographicFront"/>
                  <a:lightRig rig="balanced" dir="t">
                    <a:rot lat="0" lon="0" rev="2100000"/>
                  </a:lightRig>
                </a:scene3d>
                <a:sp3d extrusionH="57150" prstMaterial="metal">
                  <a:bevelT w="38100" h="25400"/>
                  <a:contourClr>
                    <a:schemeClr val="bg2"/>
                  </a:contourClr>
                </a:sp3d>
              </a:bodyPr>
              <a:lstStyle/>
              <a:p>
                <a:pPr algn="ctr"/>
                <a:r>
                  <a:rPr lang="ru-RU" sz="5400" b="1" dirty="0">
                    <a:ln w="50800"/>
                    <a:solidFill>
                      <a:prstClr val="black">
                        <a:shade val="50000"/>
                      </a:prstClr>
                    </a:solidFill>
                  </a:rPr>
                  <a:t>О</a:t>
                </a:r>
              </a:p>
            </p:txBody>
          </p:sp>
        </p:grpSp>
        <p:cxnSp>
          <p:nvCxnSpPr>
            <p:cNvPr id="5" name="Прямая соединительная линия 4"/>
            <p:cNvCxnSpPr>
              <a:endCxn id="3" idx="7"/>
            </p:cNvCxnSpPr>
            <p:nvPr/>
          </p:nvCxnSpPr>
          <p:spPr>
            <a:xfrm flipV="1">
              <a:off x="2357422" y="3614031"/>
              <a:ext cx="1222805" cy="1130137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9" name="Прямая соединительная линия 8"/>
          <p:cNvCxnSpPr/>
          <p:nvPr/>
        </p:nvCxnSpPr>
        <p:spPr>
          <a:xfrm rot="16200000" flipV="1">
            <a:off x="1393009" y="3750471"/>
            <a:ext cx="1500198" cy="42862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6200000" flipH="1">
            <a:off x="2071670" y="5000636"/>
            <a:ext cx="1428760" cy="85725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0800000">
            <a:off x="857224" y="4143380"/>
            <a:ext cx="1500198" cy="57150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endCxn id="3" idx="6"/>
          </p:cNvCxnSpPr>
          <p:nvPr/>
        </p:nvCxnSpPr>
        <p:spPr>
          <a:xfrm>
            <a:off x="2357422" y="4714884"/>
            <a:ext cx="1714512" cy="3571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3571868" y="1928802"/>
            <a:ext cx="5576335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dirty="0">
                <a:ln w="0"/>
                <a:solidFill>
                  <a:prstClr val="black"/>
                </a:solidFill>
                <a:effectLst>
                  <a:reflection blurRad="12700" stA="50000" endPos="50000" dist="5000" dir="5400000" sy="-100000" rotWithShape="0"/>
                </a:effectLst>
              </a:rPr>
              <a:t>Радиус  можно  провести</a:t>
            </a:r>
          </a:p>
          <a:p>
            <a:pPr algn="ctr"/>
            <a:r>
              <a:rPr lang="ru-RU" sz="2800" b="1" cap="all" dirty="0">
                <a:ln w="0"/>
                <a:solidFill>
                  <a:prstClr val="black"/>
                </a:solidFill>
                <a:effectLst>
                  <a:reflection blurRad="12700" stA="50000" endPos="50000" dist="5000" dir="5400000" sy="-100000" rotWithShape="0"/>
                </a:effectLst>
              </a:rPr>
              <a:t>Сколько     угодно</a:t>
            </a:r>
          </a:p>
          <a:p>
            <a:pPr algn="ctr"/>
            <a:r>
              <a:rPr lang="ru-RU" sz="2800" b="1" cap="all" dirty="0">
                <a:ln w="0"/>
                <a:solidFill>
                  <a:prstClr val="black"/>
                </a:solidFill>
                <a:effectLst>
                  <a:reflection blurRad="12700" stA="50000" endPos="50000" dist="5000" dir="5400000" sy="-100000" rotWithShape="0"/>
                </a:effectLst>
              </a:rPr>
              <a:t>раз</a:t>
            </a:r>
          </a:p>
        </p:txBody>
      </p:sp>
    </p:spTree>
    <p:extLst>
      <p:ext uri="{BB962C8B-B14F-4D97-AF65-F5344CB8AC3E}">
        <p14:creationId xmlns:p14="http://schemas.microsoft.com/office/powerpoint/2010/main" val="2110992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дежда\Desktop\урок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04080"/>
            <a:ext cx="8842499" cy="4266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486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51" name="Picture 13" descr="3501_latex%2520ball">
            <a:hlinkClick r:id="rId2"/>
          </p:cNvPr>
          <p:cNvPicPr>
            <a:picLocks noGrp="1" noChangeAspect="1" noChangeArrowheads="1"/>
          </p:cNvPicPr>
          <p:nvPr>
            <p:ph type="title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19600" y="381000"/>
            <a:ext cx="1752600" cy="16462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3" name="Picture 9" descr="Отсканировано 0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743200"/>
            <a:ext cx="2819400" cy="1611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5" name="Picture 11" descr="Отсканировано 0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768850"/>
            <a:ext cx="1752600" cy="1493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7" name="Picture 13" descr="J0234769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495800"/>
            <a:ext cx="1354138" cy="150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9" name="Picture 15" descr="ZN0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362200"/>
            <a:ext cx="16002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0" name="Picture 16" descr="Acess02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762000"/>
            <a:ext cx="16002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1" name="Picture 17" descr="Acess04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066800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2" name="Picture 18" descr="ACESS09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572000"/>
            <a:ext cx="2057400" cy="189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3" name="Picture 19" descr="Рисунок33"/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971800"/>
            <a:ext cx="20574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867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узел 1"/>
          <p:cNvSpPr/>
          <p:nvPr/>
        </p:nvSpPr>
        <p:spPr>
          <a:xfrm>
            <a:off x="1428728" y="2500306"/>
            <a:ext cx="2786082" cy="257176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Блок-схема: узел 2"/>
          <p:cNvSpPr/>
          <p:nvPr/>
        </p:nvSpPr>
        <p:spPr>
          <a:xfrm>
            <a:off x="1643042" y="2643182"/>
            <a:ext cx="2357454" cy="2286016"/>
          </a:xfrm>
          <a:prstGeom prst="flowChartConnector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3429000"/>
            <a:ext cx="156010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000" b="1" dirty="0">
                <a:ln w="50800"/>
                <a:solidFill>
                  <a:prstClr val="black">
                    <a:shade val="50000"/>
                  </a:prstClr>
                </a:solidFill>
              </a:rPr>
              <a:t>КРУГ</a:t>
            </a:r>
          </a:p>
        </p:txBody>
      </p:sp>
      <p:grpSp>
        <p:nvGrpSpPr>
          <p:cNvPr id="13" name="Группа 12"/>
          <p:cNvGrpSpPr/>
          <p:nvPr/>
        </p:nvGrpSpPr>
        <p:grpSpPr>
          <a:xfrm>
            <a:off x="4000496" y="1714488"/>
            <a:ext cx="4492188" cy="1285884"/>
            <a:chOff x="4000496" y="785794"/>
            <a:chExt cx="4492188" cy="1285884"/>
          </a:xfrm>
        </p:grpSpPr>
        <p:cxnSp>
          <p:nvCxnSpPr>
            <p:cNvPr id="9" name="Прямая со стрелкой 8"/>
            <p:cNvCxnSpPr/>
            <p:nvPr/>
          </p:nvCxnSpPr>
          <p:spPr>
            <a:xfrm rot="10800000" flipV="1">
              <a:off x="4000496" y="1142984"/>
              <a:ext cx="1643074" cy="928694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Прямоугольник 11"/>
            <p:cNvSpPr/>
            <p:nvPr/>
          </p:nvSpPr>
          <p:spPr>
            <a:xfrm>
              <a:off x="5643570" y="785794"/>
              <a:ext cx="2849114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2800" b="1" cap="all" dirty="0">
                  <a:ln w="0"/>
                  <a:solidFill>
                    <a:prstClr val="black"/>
                  </a:solidFill>
                  <a:effectLst>
                    <a:reflection blurRad="12700" stA="50000" endPos="50000" dist="5000" dir="5400000" sy="-100000" rotWithShape="0"/>
                  </a:effectLst>
                </a:rPr>
                <a:t>ОКРУЖНОСТЬ</a:t>
              </a: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500034" y="5286388"/>
            <a:ext cx="807689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>
                <a:ln w="0"/>
                <a:solidFill>
                  <a:prstClr val="black"/>
                </a:solidFill>
                <a:effectLst>
                  <a:reflection blurRad="12700" stA="50000" endPos="50000" dist="5000" dir="5400000" sy="-100000" rotWithShape="0"/>
                </a:effectLst>
              </a:rPr>
              <a:t>ОКРУЖНОСТЬ – ЭТО ГРАНИЦА КРУГА</a:t>
            </a:r>
          </a:p>
        </p:txBody>
      </p:sp>
      <p:pic>
        <p:nvPicPr>
          <p:cNvPr id="10" name="Рисунок 9" descr="1191268944_c41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768" y="2643182"/>
            <a:ext cx="1271589" cy="2291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495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4038600"/>
            <a:ext cx="8077200" cy="2087563"/>
          </a:xfrm>
          <a:solidFill>
            <a:schemeClr val="bg1"/>
          </a:solidFill>
        </p:spPr>
        <p:txBody>
          <a:bodyPr/>
          <a:lstStyle/>
          <a:p>
            <a:pPr>
              <a:buFontTx/>
              <a:buNone/>
            </a:pPr>
            <a:r>
              <a:rPr lang="ru-RU"/>
              <a:t>            </a:t>
            </a:r>
            <a:r>
              <a:rPr lang="ru-RU" sz="4800" b="1">
                <a:solidFill>
                  <a:srgbClr val="3333FF"/>
                </a:solidFill>
              </a:rPr>
              <a:t>круг        </a:t>
            </a:r>
          </a:p>
          <a:p>
            <a:pPr>
              <a:buFontTx/>
              <a:buNone/>
            </a:pPr>
            <a:r>
              <a:rPr lang="ru-RU" sz="4800" b="1">
                <a:solidFill>
                  <a:srgbClr val="3333FF"/>
                </a:solidFill>
              </a:rPr>
              <a:t>                         окружность        </a:t>
            </a:r>
          </a:p>
        </p:txBody>
      </p:sp>
      <p:sp>
        <p:nvSpPr>
          <p:cNvPr id="12297" name="Oval 9"/>
          <p:cNvSpPr>
            <a:spLocks noChangeArrowheads="1"/>
          </p:cNvSpPr>
          <p:nvPr/>
        </p:nvSpPr>
        <p:spPr bwMode="auto">
          <a:xfrm>
            <a:off x="1143000" y="457200"/>
            <a:ext cx="3429000" cy="3429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2294" name="Oval 6"/>
          <p:cNvSpPr>
            <a:spLocks noChangeArrowheads="1"/>
          </p:cNvSpPr>
          <p:nvPr/>
        </p:nvSpPr>
        <p:spPr bwMode="auto">
          <a:xfrm>
            <a:off x="5181600" y="1447800"/>
            <a:ext cx="3429000" cy="34290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061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8" name="Picture 6" descr="Отсканировано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5" r="9700" b="8475"/>
          <a:stretch>
            <a:fillRect/>
          </a:stretch>
        </p:blipFill>
        <p:spPr bwMode="auto">
          <a:xfrm>
            <a:off x="1752600" y="2286000"/>
            <a:ext cx="4106863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316" name="Oval 4"/>
          <p:cNvSpPr>
            <a:spLocks noChangeArrowheads="1"/>
          </p:cNvSpPr>
          <p:nvPr/>
        </p:nvSpPr>
        <p:spPr bwMode="auto">
          <a:xfrm>
            <a:off x="914400" y="609600"/>
            <a:ext cx="2514600" cy="2514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pic>
        <p:nvPicPr>
          <p:cNvPr id="13317" name="Picture 7" descr="img_bov6p464641927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9005">
            <a:off x="5105400" y="990600"/>
            <a:ext cx="3276600" cy="200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9463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785794"/>
            <a:ext cx="8072494" cy="501675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600" dirty="0">
                <a:solidFill>
                  <a:prstClr val="black"/>
                </a:solidFill>
              </a:rPr>
              <a:t>  </a:t>
            </a:r>
            <a:r>
              <a:rPr lang="ru-RU" sz="4000" b="1" dirty="0">
                <a:solidFill>
                  <a:srgbClr val="C0504D">
                    <a:lumMod val="50000"/>
                  </a:srgb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Не держи циркуль концами </a:t>
            </a:r>
          </a:p>
          <a:p>
            <a:r>
              <a:rPr lang="ru-RU" sz="4000" b="1" dirty="0">
                <a:solidFill>
                  <a:srgbClr val="C0504D">
                    <a:lumMod val="50000"/>
                  </a:srgb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вверх. </a:t>
            </a:r>
          </a:p>
          <a:p>
            <a:pPr>
              <a:buFont typeface="Wingdings" pitchFamily="2" charset="2"/>
              <a:buChar char="v"/>
            </a:pPr>
            <a:r>
              <a:rPr lang="ru-RU" sz="4000" b="1" dirty="0">
                <a:solidFill>
                  <a:prstClr val="black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4000" b="1" dirty="0">
                <a:solidFill>
                  <a:srgbClr val="F79646">
                    <a:lumMod val="50000"/>
                  </a:srgb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Не оставляй циркуль </a:t>
            </a:r>
          </a:p>
          <a:p>
            <a:r>
              <a:rPr lang="ru-RU" sz="4000" b="1" dirty="0">
                <a:solidFill>
                  <a:srgbClr val="F79646">
                    <a:lumMod val="50000"/>
                  </a:srgb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раскрытым.</a:t>
            </a:r>
          </a:p>
          <a:p>
            <a:pPr>
              <a:buFont typeface="Wingdings" pitchFamily="2" charset="2"/>
              <a:buChar char="v"/>
            </a:pPr>
            <a:r>
              <a:rPr lang="ru-RU" sz="4000" b="1" dirty="0">
                <a:solidFill>
                  <a:prstClr val="black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4000" b="1" dirty="0">
                <a:solidFill>
                  <a:srgbClr val="C0504D">
                    <a:lumMod val="50000"/>
                  </a:srgb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Передавай циркуль закрытым,      </a:t>
            </a:r>
          </a:p>
          <a:p>
            <a:r>
              <a:rPr lang="ru-RU" sz="4000" b="1" dirty="0">
                <a:solidFill>
                  <a:srgbClr val="C0504D">
                    <a:lumMod val="50000"/>
                  </a:srgb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тупым концом вперед. </a:t>
            </a:r>
          </a:p>
          <a:p>
            <a:pPr>
              <a:buFont typeface="Wingdings" pitchFamily="2" charset="2"/>
              <a:buChar char="v"/>
            </a:pPr>
            <a:r>
              <a:rPr lang="ru-RU" sz="4000" b="1" dirty="0">
                <a:solidFill>
                  <a:prstClr val="black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4000" b="1" dirty="0">
                <a:solidFill>
                  <a:srgbClr val="F79646">
                    <a:lumMod val="50000"/>
                  </a:srgb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Работай аккуратно! Будь  </a:t>
            </a:r>
          </a:p>
          <a:p>
            <a:r>
              <a:rPr lang="ru-RU" sz="4000" b="1" dirty="0">
                <a:solidFill>
                  <a:srgbClr val="F79646">
                    <a:lumMod val="50000"/>
                  </a:srgb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внимателен!</a:t>
            </a:r>
          </a:p>
        </p:txBody>
      </p:sp>
    </p:spTree>
    <p:extLst>
      <p:ext uri="{BB962C8B-B14F-4D97-AF65-F5344CB8AC3E}">
        <p14:creationId xmlns:p14="http://schemas.microsoft.com/office/powerpoint/2010/main" val="335238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узел 1"/>
          <p:cNvSpPr/>
          <p:nvPr/>
        </p:nvSpPr>
        <p:spPr>
          <a:xfrm>
            <a:off x="714348" y="2643182"/>
            <a:ext cx="3357586" cy="3214710"/>
          </a:xfrm>
          <a:prstGeom prst="flowChartConnecto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1714480" y="3571876"/>
            <a:ext cx="857857" cy="1709148"/>
            <a:chOff x="2000232" y="2285992"/>
            <a:chExt cx="857857" cy="1709148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2500298" y="2285992"/>
              <a:ext cx="35779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ru-RU" sz="5400" b="1" dirty="0">
                  <a:ln w="50800"/>
                  <a:solidFill>
                    <a:prstClr val="black">
                      <a:shade val="50000"/>
                    </a:prstClr>
                  </a:solidFill>
                </a:rPr>
                <a:t>.</a:t>
              </a: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000232" y="3071810"/>
              <a:ext cx="72327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ru-RU" sz="5400" b="1" dirty="0">
                  <a:ln w="50800"/>
                  <a:solidFill>
                    <a:prstClr val="black">
                      <a:shade val="50000"/>
                    </a:prstClr>
                  </a:solidFill>
                </a:rPr>
                <a:t>О</a:t>
              </a: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2643174" y="2571744"/>
            <a:ext cx="5853051" cy="1643074"/>
            <a:chOff x="2786050" y="1214422"/>
            <a:chExt cx="5853051" cy="1643074"/>
          </a:xfrm>
        </p:grpSpPr>
        <p:cxnSp>
          <p:nvCxnSpPr>
            <p:cNvPr id="9" name="Прямая со стрелкой 8"/>
            <p:cNvCxnSpPr/>
            <p:nvPr/>
          </p:nvCxnSpPr>
          <p:spPr>
            <a:xfrm rot="10800000" flipV="1">
              <a:off x="2786050" y="1643050"/>
              <a:ext cx="2500330" cy="1214446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Прямоугольник 12"/>
            <p:cNvSpPr/>
            <p:nvPr/>
          </p:nvSpPr>
          <p:spPr>
            <a:xfrm>
              <a:off x="5357818" y="1214422"/>
              <a:ext cx="3281283" cy="107721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3200" b="1" cap="all" dirty="0">
                  <a:ln w="0"/>
                  <a:solidFill>
                    <a:prstClr val="black"/>
                  </a:solidFill>
                  <a:effectLst>
                    <a:reflection blurRad="12700" stA="50000" endPos="50000" dist="5000" dir="5400000" sy="-100000" rotWithShape="0"/>
                  </a:effectLst>
                </a:rPr>
                <a:t>Центр </a:t>
              </a:r>
            </a:p>
            <a:p>
              <a:pPr algn="ctr"/>
              <a:r>
                <a:rPr lang="ru-RU" sz="3200" b="1" cap="all" dirty="0">
                  <a:ln w="0"/>
                  <a:solidFill>
                    <a:prstClr val="black"/>
                  </a:solidFill>
                  <a:effectLst>
                    <a:reflection blurRad="12700" stA="50000" endPos="50000" dist="5000" dir="5400000" sy="-100000" rotWithShape="0"/>
                  </a:effectLst>
                </a:rPr>
                <a:t>окружности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27585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узел 1"/>
          <p:cNvSpPr/>
          <p:nvPr/>
        </p:nvSpPr>
        <p:spPr>
          <a:xfrm>
            <a:off x="714348" y="3143248"/>
            <a:ext cx="3357586" cy="321471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1714480" y="4071942"/>
            <a:ext cx="857857" cy="1709148"/>
            <a:chOff x="2000232" y="2285992"/>
            <a:chExt cx="857857" cy="1709148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2500298" y="2285992"/>
              <a:ext cx="35779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ru-RU" sz="5400" b="1" dirty="0">
                  <a:ln w="50800"/>
                  <a:solidFill>
                    <a:prstClr val="black">
                      <a:shade val="50000"/>
                    </a:prstClr>
                  </a:solidFill>
                </a:rPr>
                <a:t>.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2000232" y="3071810"/>
              <a:ext cx="72327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ru-RU" sz="5400" b="1" dirty="0">
                  <a:ln w="50800"/>
                  <a:solidFill>
                    <a:prstClr val="black">
                      <a:shade val="50000"/>
                    </a:prstClr>
                  </a:solidFill>
                </a:rPr>
                <a:t>О</a:t>
              </a:r>
            </a:p>
          </p:txBody>
        </p:sp>
      </p:grpSp>
      <p:cxnSp>
        <p:nvCxnSpPr>
          <p:cNvPr id="7" name="Прямая соединительная линия 6"/>
          <p:cNvCxnSpPr>
            <a:endCxn id="2" idx="7"/>
          </p:cNvCxnSpPr>
          <p:nvPr/>
        </p:nvCxnSpPr>
        <p:spPr>
          <a:xfrm flipV="1">
            <a:off x="2357422" y="3614031"/>
            <a:ext cx="1222805" cy="113013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6" name="Группа 15"/>
          <p:cNvGrpSpPr/>
          <p:nvPr/>
        </p:nvGrpSpPr>
        <p:grpSpPr>
          <a:xfrm>
            <a:off x="428596" y="1571612"/>
            <a:ext cx="2357454" cy="2500330"/>
            <a:chOff x="500034" y="1071546"/>
            <a:chExt cx="2357454" cy="2500330"/>
          </a:xfrm>
        </p:grpSpPr>
        <p:cxnSp>
          <p:nvCxnSpPr>
            <p:cNvPr id="13" name="Прямая со стрелкой 12"/>
            <p:cNvCxnSpPr/>
            <p:nvPr/>
          </p:nvCxnSpPr>
          <p:spPr>
            <a:xfrm rot="16200000" flipH="1">
              <a:off x="1107257" y="1821645"/>
              <a:ext cx="1928826" cy="157163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Прямоугольник 14"/>
            <p:cNvSpPr/>
            <p:nvPr/>
          </p:nvSpPr>
          <p:spPr>
            <a:xfrm>
              <a:off x="500034" y="1071546"/>
              <a:ext cx="1877822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3200" b="1" cap="all" dirty="0">
                  <a:ln w="0"/>
                  <a:solidFill>
                    <a:prstClr val="black"/>
                  </a:solidFill>
                  <a:effectLst>
                    <a:reflection blurRad="12700" stA="50000" endPos="50000" dist="5000" dir="5400000" sy="-100000" rotWithShape="0"/>
                  </a:effectLst>
                </a:rPr>
                <a:t>РАДИУС</a:t>
              </a:r>
            </a:p>
          </p:txBody>
        </p:sp>
      </p:grpSp>
      <p:sp>
        <p:nvSpPr>
          <p:cNvPr id="19" name="Прямоугольник 18"/>
          <p:cNvSpPr/>
          <p:nvPr/>
        </p:nvSpPr>
        <p:spPr>
          <a:xfrm>
            <a:off x="4214810" y="2786058"/>
            <a:ext cx="4619726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dirty="0">
                <a:ln w="0"/>
                <a:solidFill>
                  <a:prstClr val="black"/>
                </a:solidFill>
                <a:effectLst>
                  <a:reflection blurRad="12700" stA="50000" endPos="50000" dist="5000" dir="5400000" sy="-100000" rotWithShape="0"/>
                </a:effectLst>
              </a:rPr>
              <a:t>РАДИУС – ЭТО РАССТОЯНИЕ</a:t>
            </a:r>
          </a:p>
          <a:p>
            <a:pPr algn="ctr"/>
            <a:r>
              <a:rPr lang="ru-RU" sz="2400" b="1" cap="all" dirty="0">
                <a:ln w="0"/>
                <a:solidFill>
                  <a:prstClr val="black"/>
                </a:solidFill>
                <a:effectLst>
                  <a:reflection blurRad="12700" stA="50000" endPos="50000" dist="5000" dir="5400000" sy="-100000" rotWithShape="0"/>
                </a:effectLst>
              </a:rPr>
              <a:t> ОТ ЦЕНТРА</a:t>
            </a:r>
          </a:p>
          <a:p>
            <a:pPr algn="ctr"/>
            <a:r>
              <a:rPr lang="ru-RU" sz="2400" b="1" cap="all" dirty="0">
                <a:ln w="0"/>
                <a:solidFill>
                  <a:prstClr val="black"/>
                </a:solidFill>
                <a:effectLst>
                  <a:reflection blurRad="12700" stA="50000" endPos="50000" dist="5000" dir="5400000" sy="-100000" rotWithShape="0"/>
                </a:effectLst>
              </a:rPr>
              <a:t>ОКРУЖНОСТИ </a:t>
            </a:r>
          </a:p>
          <a:p>
            <a:pPr algn="ctr"/>
            <a:r>
              <a:rPr lang="ru-RU" sz="2400" b="1" cap="all" dirty="0">
                <a:ln w="0"/>
                <a:solidFill>
                  <a:prstClr val="black"/>
                </a:solidFill>
                <a:effectLst>
                  <a:reflection blurRad="12700" stA="50000" endPos="50000" dist="5000" dir="5400000" sy="-100000" rotWithShape="0"/>
                </a:effectLst>
              </a:rPr>
              <a:t>ДО ЛЮБОЙ</a:t>
            </a:r>
          </a:p>
          <a:p>
            <a:pPr algn="ctr"/>
            <a:r>
              <a:rPr lang="ru-RU" sz="2400" b="1" cap="all" dirty="0">
                <a:ln w="0"/>
                <a:solidFill>
                  <a:prstClr val="black"/>
                </a:solidFill>
                <a:effectLst>
                  <a:reflection blurRad="12700" stA="50000" endPos="50000" dist="5000" dir="5400000" sy="-100000" rotWithShape="0"/>
                </a:effectLst>
              </a:rPr>
              <a:t>ТОЧКИ НА НЕЙ</a:t>
            </a:r>
          </a:p>
        </p:txBody>
      </p:sp>
    </p:spTree>
    <p:extLst>
      <p:ext uri="{BB962C8B-B14F-4D97-AF65-F5344CB8AC3E}">
        <p14:creationId xmlns:p14="http://schemas.microsoft.com/office/powerpoint/2010/main" val="830115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Апекс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Апекс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3_Апекс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</TotalTime>
  <Words>75</Words>
  <Application>Microsoft Office PowerPoint</Application>
  <PresentationFormat>Экран (4:3)</PresentationFormat>
  <Paragraphs>32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Оформление по умолчанию</vt:lpstr>
      <vt:lpstr>1_Оформление по умолчанию</vt:lpstr>
      <vt:lpstr>Тема Office</vt:lpstr>
      <vt:lpstr>1_Апекс</vt:lpstr>
      <vt:lpstr>2_Апекс</vt:lpstr>
      <vt:lpstr>3_Апекс</vt:lpstr>
      <vt:lpstr>Страна геометрия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Страна геометрия</dc:title>
  <dc:creator>надежда</dc:creator>
  <cp:lastModifiedBy>Елена</cp:lastModifiedBy>
  <cp:revision>5</cp:revision>
  <dcterms:created xsi:type="dcterms:W3CDTF">2013-12-18T12:39:25Z</dcterms:created>
  <dcterms:modified xsi:type="dcterms:W3CDTF">2019-11-15T10:53:11Z</dcterms:modified>
</cp:coreProperties>
</file>