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96" r:id="rId26"/>
    <p:sldId id="318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Отв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" name="Управляющая кнопка: домой 1">
            <a:hlinkClick r:id="rId2" action="ppaction://hlinksldjump" highlightClick="1"/>
          </p:cNvPr>
          <p:cNvSpPr/>
          <p:nvPr userDrawn="1"/>
        </p:nvSpPr>
        <p:spPr>
          <a:xfrm>
            <a:off x="3923928" y="5373216"/>
            <a:ext cx="1152128" cy="9361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628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nextslide" highlightClick="1"/>
          </p:cNvPr>
          <p:cNvSpPr/>
          <p:nvPr userDrawn="1"/>
        </p:nvSpPr>
        <p:spPr>
          <a:xfrm>
            <a:off x="3707904" y="5445224"/>
            <a:ext cx="151216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49.xml"/><Relationship Id="rId18" Type="http://schemas.openxmlformats.org/officeDocument/2006/relationships/slide" Target="slide33.xml"/><Relationship Id="rId26" Type="http://schemas.openxmlformats.org/officeDocument/2006/relationships/slide" Target="slide19.xml"/><Relationship Id="rId3" Type="http://schemas.openxmlformats.org/officeDocument/2006/relationships/slide" Target="slide23.xml"/><Relationship Id="rId21" Type="http://schemas.openxmlformats.org/officeDocument/2006/relationships/slide" Target="slide35.xml"/><Relationship Id="rId7" Type="http://schemas.openxmlformats.org/officeDocument/2006/relationships/slide" Target="slide45.xml"/><Relationship Id="rId12" Type="http://schemas.openxmlformats.org/officeDocument/2006/relationships/slide" Target="slide29.xml"/><Relationship Id="rId17" Type="http://schemas.openxmlformats.org/officeDocument/2006/relationships/slide" Target="slide13.xml"/><Relationship Id="rId25" Type="http://schemas.openxmlformats.org/officeDocument/2006/relationships/slide" Target="slide57.xml"/><Relationship Id="rId2" Type="http://schemas.openxmlformats.org/officeDocument/2006/relationships/slide" Target="slide3.xml"/><Relationship Id="rId16" Type="http://schemas.openxmlformats.org/officeDocument/2006/relationships/slide" Target="slide51.xml"/><Relationship Id="rId20" Type="http://schemas.openxmlformats.org/officeDocument/2006/relationships/slide" Target="slide15.xml"/><Relationship Id="rId29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5.xml"/><Relationship Id="rId11" Type="http://schemas.openxmlformats.org/officeDocument/2006/relationships/slide" Target="slide9.xml"/><Relationship Id="rId24" Type="http://schemas.openxmlformats.org/officeDocument/2006/relationships/slide" Target="slide37.xml"/><Relationship Id="rId5" Type="http://schemas.openxmlformats.org/officeDocument/2006/relationships/slide" Target="slide5.xml"/><Relationship Id="rId15" Type="http://schemas.openxmlformats.org/officeDocument/2006/relationships/slide" Target="slide31.xml"/><Relationship Id="rId23" Type="http://schemas.openxmlformats.org/officeDocument/2006/relationships/slide" Target="slide17.xml"/><Relationship Id="rId28" Type="http://schemas.openxmlformats.org/officeDocument/2006/relationships/slide" Target="slide59.xml"/><Relationship Id="rId10" Type="http://schemas.openxmlformats.org/officeDocument/2006/relationships/slide" Target="slide47.xml"/><Relationship Id="rId19" Type="http://schemas.openxmlformats.org/officeDocument/2006/relationships/slide" Target="slide53.xml"/><Relationship Id="rId31" Type="http://schemas.openxmlformats.org/officeDocument/2006/relationships/slide" Target="slide61.xml"/><Relationship Id="rId4" Type="http://schemas.openxmlformats.org/officeDocument/2006/relationships/slide" Target="slide43.xml"/><Relationship Id="rId9" Type="http://schemas.openxmlformats.org/officeDocument/2006/relationships/slide" Target="slide27.xml"/><Relationship Id="rId14" Type="http://schemas.openxmlformats.org/officeDocument/2006/relationships/slide" Target="slide11.xml"/><Relationship Id="rId22" Type="http://schemas.openxmlformats.org/officeDocument/2006/relationships/slide" Target="slide55.xml"/><Relationship Id="rId27" Type="http://schemas.openxmlformats.org/officeDocument/2006/relationships/slide" Target="slide39.xml"/><Relationship Id="rId30" Type="http://schemas.openxmlformats.org/officeDocument/2006/relationships/slide" Target="slide4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Our Game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do you know about cinematography?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825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8229600" cy="1296144"/>
          </a:xfrm>
        </p:spPr>
        <p:txBody>
          <a:bodyPr/>
          <a:lstStyle/>
          <a:p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11960" y="2636912"/>
            <a:ext cx="3560440" cy="2447386"/>
          </a:xfrm>
        </p:spPr>
        <p:txBody>
          <a:bodyPr/>
          <a:lstStyle/>
          <a:p>
            <a:r>
              <a:rPr lang="en-US" sz="4800" b="1" dirty="0" smtClean="0">
                <a:solidFill>
                  <a:srgbClr val="002060"/>
                </a:solidFill>
              </a:rPr>
              <a:t>Mary Pickford</a:t>
            </a:r>
            <a:endParaRPr lang="ru-RU" sz="48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6" name="Picture 2" descr="C:\Users\Katay\Downloads\14438660_ma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1368152" cy="1686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63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268760"/>
            <a:ext cx="7859216" cy="1828800"/>
          </a:xfrm>
        </p:spPr>
        <p:txBody>
          <a:bodyPr/>
          <a:lstStyle/>
          <a:p>
            <a:r>
              <a:rPr lang="en-US" sz="5400" dirty="0" smtClean="0">
                <a:solidFill>
                  <a:srgbClr val="002060"/>
                </a:solidFill>
                <a:effectLst/>
              </a:rPr>
              <a:t>This actor is a legend of black-and-white silent films.</a:t>
            </a:r>
            <a:endParaRPr lang="ru-RU" sz="540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9721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491880" y="404664"/>
            <a:ext cx="5133256" cy="1208407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Charlie Chaplin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742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1196752"/>
            <a:ext cx="8003232" cy="3672408"/>
          </a:xfrm>
        </p:spPr>
        <p:txBody>
          <a:bodyPr/>
          <a:lstStyle/>
          <a:p>
            <a:pPr algn="ctr"/>
            <a:r>
              <a:rPr lang="en-US" cap="all" dirty="0" smtClean="0">
                <a:solidFill>
                  <a:srgbClr val="002060"/>
                </a:solidFill>
                <a:effectLst/>
              </a:rPr>
              <a:t>What is the name of the first full-length </a:t>
            </a:r>
            <a:r>
              <a:rPr lang="en-US" cap="all" dirty="0" err="1" smtClean="0">
                <a:solidFill>
                  <a:srgbClr val="002060"/>
                </a:solidFill>
                <a:effectLst/>
              </a:rPr>
              <a:t>colour</a:t>
            </a:r>
            <a:r>
              <a:rPr lang="en-US" cap="all" dirty="0" smtClean="0">
                <a:solidFill>
                  <a:srgbClr val="002060"/>
                </a:solidFill>
                <a:effectLst/>
              </a:rPr>
              <a:t> film?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6919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Gone with the Wind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153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609600"/>
            <a:ext cx="7931224" cy="346747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When did the spreading of cinematography start in Russia?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37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effectLst/>
              </a:rPr>
              <a:t>May,1896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609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609600"/>
            <a:ext cx="7859216" cy="4259560"/>
          </a:xfrm>
        </p:spPr>
        <p:txBody>
          <a:bodyPr/>
          <a:lstStyle/>
          <a:p>
            <a:pPr algn="ctr"/>
            <a:r>
              <a:rPr lang="en-US" sz="5400" dirty="0" smtClean="0">
                <a:solidFill>
                  <a:srgbClr val="002060"/>
                </a:solidFill>
              </a:rPr>
              <a:t>Who founded the first film studio in Russia?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55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779912" y="764704"/>
            <a:ext cx="5040560" cy="3600400"/>
          </a:xfrm>
        </p:spPr>
        <p:txBody>
          <a:bodyPr>
            <a:normAutofit/>
          </a:bodyPr>
          <a:lstStyle/>
          <a:p>
            <a:r>
              <a:rPr lang="en-US" b="0" dirty="0" smtClean="0"/>
              <a:t>Alexander </a:t>
            </a:r>
            <a:r>
              <a:rPr lang="en-US" b="0" dirty="0" err="1" smtClean="0"/>
              <a:t>Khonzhonkov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01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764704"/>
            <a:ext cx="7859216" cy="4176464"/>
          </a:xfrm>
        </p:spPr>
        <p:txBody>
          <a:bodyPr/>
          <a:lstStyle/>
          <a:p>
            <a:pPr algn="ctr"/>
            <a:r>
              <a:rPr lang="en-US" sz="5400" dirty="0" smtClean="0">
                <a:solidFill>
                  <a:srgbClr val="002060"/>
                </a:solidFill>
                <a:effectLst/>
              </a:rPr>
              <a:t>Where and when did the first sound films appear?</a:t>
            </a:r>
            <a:r>
              <a:rPr lang="ru-RU" sz="5400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5400" dirty="0" smtClean="0">
                <a:solidFill>
                  <a:srgbClr val="002060"/>
                </a:solidFill>
                <a:effectLst/>
              </a:rPr>
            </a:br>
            <a:endParaRPr lang="ru-RU" sz="540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3201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8376291"/>
              </p:ext>
            </p:extLst>
          </p:nvPr>
        </p:nvGraphicFramePr>
        <p:xfrm>
          <a:off x="0" y="0"/>
          <a:ext cx="9108504" cy="725871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03848"/>
                <a:gridCol w="2808312"/>
                <a:gridCol w="3096344"/>
              </a:tblGrid>
              <a:tr h="788011">
                <a:tc>
                  <a:txBody>
                    <a:bodyPr/>
                    <a:lstStyle/>
                    <a:p>
                      <a:pPr algn="ctr"/>
                      <a:r>
                        <a:rPr lang="en-US" sz="2400" b="1" baseline="0" dirty="0" smtClean="0"/>
                        <a:t>History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Russian cinematography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American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cinematography</a:t>
                      </a:r>
                      <a:endParaRPr lang="ru-RU" sz="2400" b="1" dirty="0" smtClean="0"/>
                    </a:p>
                    <a:p>
                      <a:pPr algn="ctr"/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18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2" action="ppaction://hlinksldjump"/>
                        </a:rPr>
                        <a:t>100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3" action="ppaction://hlinksldjump"/>
                        </a:rPr>
                        <a:t>100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4" action="ppaction://hlinksldjump"/>
                        </a:rPr>
                        <a:t>100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18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5" action="ppaction://hlinksldjump"/>
                        </a:rPr>
                        <a:t>200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6" action="ppaction://hlinksldjump"/>
                        </a:rPr>
                        <a:t>200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7" action="ppaction://hlinksldjump"/>
                        </a:rPr>
                        <a:t>200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3064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8" action="ppaction://hlinksldjump"/>
                        </a:rPr>
                        <a:t>300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9" action="ppaction://hlinksldjump"/>
                        </a:rPr>
                        <a:t>300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10" action="ppaction://hlinksldjump"/>
                        </a:rPr>
                        <a:t>300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18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11" action="ppaction://hlinksldjump"/>
                        </a:rPr>
                        <a:t>400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12" action="ppaction://hlinksldjump"/>
                        </a:rPr>
                        <a:t>400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13" action="ppaction://hlinksldjump"/>
                        </a:rPr>
                        <a:t>400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3064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14" action="ppaction://hlinksldjump"/>
                        </a:rPr>
                        <a:t>500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15" action="ppaction://hlinksldjump"/>
                        </a:rPr>
                        <a:t>500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16" action="ppaction://hlinksldjump"/>
                        </a:rPr>
                        <a:t>500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18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17" action="ppaction://hlinksldjump"/>
                        </a:rPr>
                        <a:t>600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18" action="ppaction://hlinksldjump"/>
                        </a:rPr>
                        <a:t>600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19" action="ppaction://hlinksldjump"/>
                        </a:rPr>
                        <a:t>600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3064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20" action="ppaction://hlinksldjump"/>
                        </a:rPr>
                        <a:t>700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21" action="ppaction://hlinksldjump"/>
                        </a:rPr>
                        <a:t>700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22" action="ppaction://hlinksldjump"/>
                        </a:rPr>
                        <a:t>700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3064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23" action="ppaction://hlinksldjump"/>
                        </a:rPr>
                        <a:t>800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24" action="ppaction://hlinksldjump"/>
                        </a:rPr>
                        <a:t>800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25" action="ppaction://hlinksldjump"/>
                        </a:rPr>
                        <a:t>800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3064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26" action="ppaction://hlinksldjump"/>
                        </a:rPr>
                        <a:t>900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27" action="ppaction://hlinksldjump"/>
                        </a:rPr>
                        <a:t>900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28" action="ppaction://hlinksldjump"/>
                        </a:rPr>
                        <a:t>900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94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29" action="ppaction://hlinksldjump"/>
                        </a:rPr>
                        <a:t>1000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30" action="ppaction://hlinksldjump"/>
                        </a:rPr>
                        <a:t>1000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hlinkClick r:id="rId31" action="ppaction://hlinksldjump"/>
                        </a:rPr>
                        <a:t>1000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100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2030" y="620688"/>
            <a:ext cx="8229600" cy="439248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effectLst/>
              </a:rPr>
              <a:t>In the USSR, the USA and Germany simultaneously, </a:t>
            </a:r>
            <a:br>
              <a:rPr lang="en-US" dirty="0" smtClean="0">
                <a:solidFill>
                  <a:srgbClr val="002060"/>
                </a:solidFill>
                <a:effectLst/>
              </a:rPr>
            </a:br>
            <a:r>
              <a:rPr lang="en-US" dirty="0" smtClean="0">
                <a:solidFill>
                  <a:srgbClr val="002060"/>
                </a:solidFill>
                <a:effectLst/>
              </a:rPr>
              <a:t>at the end of 1920</a:t>
            </a:r>
            <a:r>
              <a:rPr lang="en-US" dirty="0" smtClean="0">
                <a:solidFill>
                  <a:srgbClr val="002060"/>
                </a:solidFill>
              </a:rPr>
              <a:t>s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215138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596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609600"/>
            <a:ext cx="7643192" cy="3827512"/>
          </a:xfrm>
        </p:spPr>
        <p:txBody>
          <a:bodyPr/>
          <a:lstStyle/>
          <a:p>
            <a:pPr algn="ctr"/>
            <a:r>
              <a:rPr lang="en-US" sz="5400" dirty="0" smtClean="0">
                <a:solidFill>
                  <a:srgbClr val="002060"/>
                </a:solidFill>
                <a:effectLst/>
              </a:rPr>
              <a:t>When did the first digital films appear?</a:t>
            </a:r>
            <a:endParaRPr lang="ru-RU" sz="540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3460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229600" cy="352839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effectLst/>
              </a:rPr>
              <a:t>At the end of the 20th century</a:t>
            </a:r>
            <a:br>
              <a:rPr lang="en-US" dirty="0">
                <a:solidFill>
                  <a:srgbClr val="002060"/>
                </a:solidFill>
                <a:effectLst/>
              </a:rPr>
            </a:br>
            <a:endParaRPr lang="en-US" dirty="0" smtClean="0">
              <a:solidFill>
                <a:srgbClr val="002060"/>
              </a:solidFill>
              <a:effectLst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95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609599"/>
            <a:ext cx="8003232" cy="3382851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  <a:effectLst/>
              </a:rPr>
              <a:t>What were the first  film genres in Russia?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4346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8229600" cy="182880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548680"/>
            <a:ext cx="6400800" cy="3096344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002060"/>
                </a:solidFill>
              </a:rPr>
              <a:t>Historic films and screen versions of famous novels  (</a:t>
            </a:r>
            <a:r>
              <a:rPr lang="en-US" sz="4800" b="1" dirty="0" err="1" smtClean="0">
                <a:solidFill>
                  <a:srgbClr val="002060"/>
                </a:solidFill>
              </a:rPr>
              <a:t>Aelita</a:t>
            </a:r>
            <a:r>
              <a:rPr lang="en-US" sz="4800" b="1" dirty="0" smtClean="0">
                <a:solidFill>
                  <a:srgbClr val="002060"/>
                </a:solidFill>
              </a:rPr>
              <a:t> by Tolstoy, Quiet flows the Don </a:t>
            </a:r>
          </a:p>
          <a:p>
            <a:r>
              <a:rPr lang="en-US" sz="4800" b="1" dirty="0" smtClean="0">
                <a:solidFill>
                  <a:srgbClr val="002060"/>
                </a:solidFill>
              </a:rPr>
              <a:t>by M. Sholokhov)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27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1628800"/>
            <a:ext cx="7787208" cy="2880320"/>
          </a:xfr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002060"/>
                </a:solidFill>
              </a:rPr>
              <a:t>A Russian  film director who is famous for his comedies “The Caucasian Prisoner”, “The Diamond Hand” and others.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00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229600" cy="1656184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Leonid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Gaidai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 descr="C:\Users\Katay\Downloads\361985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76872"/>
            <a:ext cx="4441676" cy="2776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07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609600"/>
            <a:ext cx="7571184" cy="4043536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He first appeared as an actor in the film “I am walking along Moscow”. Among his works as a director are such films as “</a:t>
            </a:r>
            <a:r>
              <a:rPr lang="en-US" sz="4000" dirty="0" err="1" smtClean="0">
                <a:solidFill>
                  <a:srgbClr val="002060"/>
                </a:solidFill>
              </a:rPr>
              <a:t>Urga</a:t>
            </a:r>
            <a:r>
              <a:rPr lang="en-US" sz="4000" dirty="0" smtClean="0">
                <a:solidFill>
                  <a:srgbClr val="002060"/>
                </a:solidFill>
              </a:rPr>
              <a:t>”, “Burnt in the Sun” and others.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60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11960" y="548680"/>
            <a:ext cx="4485184" cy="2016224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Nikita </a:t>
            </a:r>
            <a:r>
              <a:rPr lang="en-US" dirty="0" err="1" smtClean="0">
                <a:solidFill>
                  <a:srgbClr val="002060"/>
                </a:solidFill>
              </a:rPr>
              <a:t>Mikhalkov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Katay\Downloads\86_mihalkov_20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3096344" cy="4154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673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196752"/>
            <a:ext cx="7302624" cy="4104456"/>
          </a:xfrm>
        </p:spPr>
        <p:txBody>
          <a:bodyPr/>
          <a:lstStyle/>
          <a:p>
            <a:pPr algn="ctr"/>
            <a:r>
              <a:rPr lang="en-US" altLang="ru-RU" sz="320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</a:rPr>
              <a:t>A Soviet film director best known for his fairy-tales:                                                                                                                                                                                                                             </a:t>
            </a:r>
            <a:br>
              <a:rPr lang="en-US" altLang="ru-RU" sz="320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</a:rPr>
            </a:br>
            <a:r>
              <a:rPr lang="en-US" altLang="ru-RU" sz="3200" i="1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By  a Wave of the Wand (1938)</a:t>
            </a:r>
            <a:br>
              <a:rPr lang="en-US" altLang="ru-RU" sz="3200" i="1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</a:br>
            <a:r>
              <a:rPr lang="ru-RU" altLang="ru-RU" sz="3200" i="1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Vasilissa</a:t>
            </a:r>
            <a:r>
              <a:rPr lang="ru-RU" altLang="ru-RU" sz="3200" i="1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 </a:t>
            </a:r>
            <a:r>
              <a:rPr lang="ru-RU" altLang="ru-RU" sz="3200" i="1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the</a:t>
            </a:r>
            <a:r>
              <a:rPr lang="ru-RU" altLang="ru-RU" sz="3200" i="1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 </a:t>
            </a:r>
            <a:r>
              <a:rPr lang="ru-RU" altLang="ru-RU" sz="3200" i="1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Beautiful</a:t>
            </a:r>
            <a:r>
              <a:rPr lang="en-US" altLang="ru-RU" sz="3200" i="1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 (1939)</a:t>
            </a:r>
            <a:r>
              <a:rPr lang="en-US" altLang="ru-RU" sz="3200" i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/>
            </a:r>
            <a:br>
              <a:rPr lang="en-US" altLang="ru-RU" sz="3200" i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</a:br>
            <a:r>
              <a:rPr lang="en-US" altLang="ru-RU" sz="3200" i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Kashchey</a:t>
            </a:r>
            <a:r>
              <a:rPr lang="en-US" altLang="ru-RU" sz="3200" i="1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 the </a:t>
            </a:r>
            <a:r>
              <a:rPr lang="en-US" altLang="ru-RU" sz="3200" i="1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Deadless</a:t>
            </a:r>
            <a:r>
              <a:rPr lang="en-US" altLang="ru-RU" sz="3200" i="1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 (1945)</a:t>
            </a:r>
            <a:br>
              <a:rPr lang="en-US" altLang="ru-RU" sz="3200" i="1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</a:br>
            <a:r>
              <a:rPr lang="ru-RU" altLang="ru-RU" sz="3200" i="1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Kingdom</a:t>
            </a:r>
            <a:r>
              <a:rPr lang="ru-RU" altLang="ru-RU" sz="3200" i="1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 </a:t>
            </a:r>
            <a:r>
              <a:rPr lang="ru-RU" altLang="ru-RU" sz="3200" i="1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of</a:t>
            </a:r>
            <a:r>
              <a:rPr lang="ru-RU" altLang="ru-RU" sz="3200" i="1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 </a:t>
            </a:r>
            <a:r>
              <a:rPr lang="ru-RU" altLang="ru-RU" sz="3200" i="1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Crooked</a:t>
            </a:r>
            <a:r>
              <a:rPr lang="ru-RU" altLang="ru-RU" sz="3200" i="1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 </a:t>
            </a:r>
            <a:r>
              <a:rPr lang="ru-RU" altLang="ru-RU" sz="3200" i="1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Mirrors</a:t>
            </a:r>
            <a:r>
              <a:rPr lang="en-US" altLang="ru-RU" sz="3200" i="1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 (1963)</a:t>
            </a:r>
            <a:br>
              <a:rPr lang="en-US" altLang="ru-RU" sz="3200" i="1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</a:br>
            <a:r>
              <a:rPr lang="en-US" altLang="ru-RU" sz="3200" i="1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Morozko</a:t>
            </a:r>
            <a:r>
              <a:rPr lang="en-US" altLang="ru-RU" sz="3200" i="1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 (1965)</a:t>
            </a:r>
            <a:br>
              <a:rPr lang="en-US" altLang="ru-RU" sz="3200" i="1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</a:br>
            <a:r>
              <a:rPr lang="en-US" altLang="ru-RU" sz="3200" i="1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Fire, Water and Copper Trumpets (1968)</a:t>
            </a:r>
            <a:endParaRPr lang="ru-RU" sz="320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9692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620688"/>
            <a:ext cx="7086600" cy="424847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Who invented the first film?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18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4221088"/>
            <a:ext cx="2664296" cy="1656184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002060"/>
                </a:solidFill>
                <a:effectLst/>
              </a:rPr>
              <a:t>Alexander Rou</a:t>
            </a:r>
            <a:br>
              <a:rPr lang="en-US" sz="3200" dirty="0" smtClean="0">
                <a:solidFill>
                  <a:srgbClr val="002060"/>
                </a:solidFill>
                <a:effectLst/>
              </a:rPr>
            </a:br>
            <a:r>
              <a:rPr lang="en-US" sz="3200" dirty="0" smtClean="0">
                <a:solidFill>
                  <a:srgbClr val="002060"/>
                </a:solidFill>
                <a:effectLst/>
              </a:rPr>
              <a:t> (1906-1973)</a:t>
            </a:r>
            <a:endParaRPr lang="ru-RU" sz="3200" dirty="0">
              <a:solidFill>
                <a:srgbClr val="002060"/>
              </a:solidFill>
              <a:effectLst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Ро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32656"/>
            <a:ext cx="3528392" cy="4677856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68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1196752"/>
            <a:ext cx="7086600" cy="3672408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famous Russian actor, film director,</a:t>
            </a:r>
            <a:b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script writer and poet. He shot such films</a:t>
            </a:r>
            <a:b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children as: </a:t>
            </a:r>
            <a:r>
              <a:rPr lang="en-US" sz="32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Aibolit</a:t>
            </a:r>
            <a: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66 (1966)</a:t>
            </a:r>
            <a:b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Attention! The Tortoise (1970)</a:t>
            </a:r>
            <a:b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Car, a Violin and Dog </a:t>
            </a:r>
            <a:r>
              <a:rPr lang="en-US" sz="32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Klyaksa</a:t>
            </a:r>
            <a: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(1974)</a:t>
            </a:r>
            <a:b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Scarecrow (1983) </a:t>
            </a:r>
            <a:b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29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229600" cy="1584176"/>
          </a:xfrm>
        </p:spPr>
        <p:txBody>
          <a:bodyPr>
            <a:normAutofit/>
          </a:bodyPr>
          <a:lstStyle/>
          <a:p>
            <a:r>
              <a:rPr lang="en-US" b="0" dirty="0">
                <a:solidFill>
                  <a:schemeClr val="tx1">
                    <a:lumMod val="95000"/>
                  </a:schemeClr>
                </a:solidFill>
                <a:effectLst/>
              </a:rPr>
              <a:t/>
            </a:r>
            <a:br>
              <a:rPr lang="en-US" b="0" dirty="0">
                <a:solidFill>
                  <a:schemeClr val="tx1">
                    <a:lumMod val="95000"/>
                  </a:schemeClr>
                </a:solidFill>
                <a:effectLst/>
              </a:rPr>
            </a:b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5536" y="5013176"/>
            <a:ext cx="3024336" cy="93521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err="1" smtClean="0"/>
              <a:t>Rolan</a:t>
            </a:r>
            <a:r>
              <a:rPr lang="en-US" b="1" dirty="0" smtClean="0"/>
              <a:t> </a:t>
            </a:r>
            <a:r>
              <a:rPr lang="en-US" b="1" dirty="0" err="1" smtClean="0"/>
              <a:t>Bykov</a:t>
            </a:r>
            <a:endParaRPr lang="en-US" b="1" dirty="0" smtClean="0"/>
          </a:p>
          <a:p>
            <a:r>
              <a:rPr lang="en-US" b="1" dirty="0" smtClean="0"/>
              <a:t>(1929-1998)</a:t>
            </a:r>
          </a:p>
          <a:p>
            <a:endParaRPr lang="ru-RU" dirty="0"/>
          </a:p>
        </p:txBody>
      </p:sp>
      <p:pic>
        <p:nvPicPr>
          <p:cNvPr id="5" name="Picture 8" descr="734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32656"/>
            <a:ext cx="3240459" cy="4589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5062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2708920"/>
            <a:ext cx="7086600" cy="18288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Soviet film studios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823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229600" cy="4032448"/>
          </a:xfrm>
        </p:spPr>
        <p:txBody>
          <a:bodyPr>
            <a:noAutofit/>
          </a:bodyPr>
          <a:lstStyle/>
          <a:p>
            <a:r>
              <a:rPr lang="en-US" sz="36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Dovzhenko</a:t>
            </a:r>
            <a: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Film Studio</a:t>
            </a:r>
            <a:b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Gorky Film Studio</a:t>
            </a:r>
            <a:b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Mosfilm</a:t>
            </a:r>
            <a: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Lenfilm</a:t>
            </a:r>
            <a: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Odessa Film Studio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31640" y="2780928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923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2348880"/>
            <a:ext cx="7086600" cy="2952328"/>
          </a:xfrm>
        </p:spPr>
        <p:txBody>
          <a:bodyPr/>
          <a:lstStyle/>
          <a:p>
            <a:r>
              <a:rPr lang="en-US" sz="2800" dirty="0" smtClean="0">
                <a:solidFill>
                  <a:srgbClr val="002060"/>
                </a:solidFill>
                <a:effectLst/>
                <a:latin typeface="Bell MT" pitchFamily="18" charset="0"/>
              </a:rPr>
              <a:t>A Soviet/Russian film director whose</a:t>
            </a:r>
            <a:br>
              <a:rPr lang="en-US" sz="2800" dirty="0" smtClean="0">
                <a:solidFill>
                  <a:srgbClr val="002060"/>
                </a:solidFill>
                <a:effectLst/>
                <a:latin typeface="Bell MT" pitchFamily="18" charset="0"/>
              </a:rPr>
            </a:br>
            <a:r>
              <a:rPr lang="en-US" sz="2800" dirty="0" smtClean="0">
                <a:solidFill>
                  <a:srgbClr val="002060"/>
                </a:solidFill>
                <a:effectLst/>
                <a:latin typeface="Bell MT" pitchFamily="18" charset="0"/>
              </a:rPr>
              <a:t>comedies are very famous throughout  the country.  The best known films are:</a:t>
            </a:r>
            <a:br>
              <a:rPr lang="en-US" sz="2800" dirty="0" smtClean="0">
                <a:solidFill>
                  <a:srgbClr val="002060"/>
                </a:solidFill>
                <a:effectLst/>
                <a:latin typeface="Bell MT" pitchFamily="18" charset="0"/>
              </a:rPr>
            </a:br>
            <a:r>
              <a:rPr lang="en-US" sz="2800" dirty="0" smtClean="0">
                <a:solidFill>
                  <a:srgbClr val="002060"/>
                </a:solidFill>
                <a:effectLst/>
                <a:latin typeface="Bell MT" pitchFamily="18" charset="0"/>
              </a:rPr>
              <a:t>Carnival Night (1956), Hussar Ballad (1962), Beware of the Car(1966), Unbelievable Adventures of Italians in Russia (1974),The Irony of Fate, (1975), Office Romance (1976),The Garage (1979),Station for Two (1982) etc. 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689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8229600" cy="182880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628800"/>
            <a:ext cx="2880320" cy="3454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79512" y="4813994"/>
            <a:ext cx="316835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 smtClean="0"/>
              <a:t>Eldar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Ryazanov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(1927-2015)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0596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628800"/>
            <a:ext cx="7734672" cy="2232248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The most popular Russian cartoons abroad.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13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br>
              <a:rPr lang="en-US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95000"/>
                  </a:schemeClr>
                </a:solidFill>
              </a:rPr>
            </a:br>
            <a:endParaRPr lang="ru-RU" sz="40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548680"/>
            <a:ext cx="6400800" cy="4535618"/>
          </a:xfrm>
        </p:spPr>
        <p:txBody>
          <a:bodyPr>
            <a:noAutofit/>
          </a:bodyPr>
          <a:lstStyle/>
          <a:p>
            <a:r>
              <a:rPr lang="en-US" sz="3600" dirty="0" err="1" smtClean="0">
                <a:solidFill>
                  <a:schemeClr val="tx1">
                    <a:lumMod val="95000"/>
                  </a:schemeClr>
                </a:solidFill>
              </a:rPr>
              <a:t>Smeshariki</a:t>
            </a:r>
            <a:r>
              <a:rPr lang="en-US" sz="3600" dirty="0" smtClean="0">
                <a:solidFill>
                  <a:schemeClr val="tx1">
                    <a:lumMod val="95000"/>
                  </a:schemeClr>
                </a:solidFill>
              </a:rPr>
              <a:t> (</a:t>
            </a:r>
            <a:r>
              <a:rPr lang="en-US" sz="3600" dirty="0" err="1" smtClean="0">
                <a:solidFill>
                  <a:schemeClr val="tx1">
                    <a:lumMod val="95000"/>
                  </a:schemeClr>
                </a:solidFill>
              </a:rPr>
              <a:t>Kikoriki</a:t>
            </a:r>
            <a:r>
              <a:rPr lang="en-US" sz="3600" dirty="0" smtClean="0">
                <a:solidFill>
                  <a:schemeClr val="tx1">
                    <a:lumMod val="95000"/>
                  </a:schemeClr>
                </a:solidFill>
              </a:rPr>
              <a:t>) in the USA;</a:t>
            </a:r>
            <a:br>
              <a:rPr lang="en-US" sz="36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en-US" sz="3600" dirty="0" smtClean="0">
                <a:solidFill>
                  <a:schemeClr val="tx1">
                    <a:lumMod val="95000"/>
                  </a:schemeClr>
                </a:solidFill>
              </a:rPr>
              <a:t>The Adventures of </a:t>
            </a:r>
            <a:r>
              <a:rPr lang="en-US" sz="3600" dirty="0" err="1" smtClean="0">
                <a:solidFill>
                  <a:schemeClr val="tx1">
                    <a:lumMod val="95000"/>
                  </a:schemeClr>
                </a:solidFill>
              </a:rPr>
              <a:t>Luntik</a:t>
            </a:r>
            <a:r>
              <a:rPr lang="en-US" sz="3600" dirty="0" smtClean="0">
                <a:solidFill>
                  <a:schemeClr val="tx1">
                    <a:lumMod val="95000"/>
                  </a:schemeClr>
                </a:solidFill>
              </a:rPr>
              <a:t> and His Friends(Finland, Hungary, Serbia and Thailand);</a:t>
            </a:r>
            <a:br>
              <a:rPr lang="en-US" sz="36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en-US" sz="3600" dirty="0" err="1" smtClean="0">
                <a:solidFill>
                  <a:schemeClr val="tx1">
                    <a:lumMod val="95000"/>
                  </a:schemeClr>
                </a:solidFill>
              </a:rPr>
              <a:t>Cheburashka</a:t>
            </a:r>
            <a:r>
              <a:rPr lang="en-US" sz="3600" dirty="0" smtClean="0">
                <a:solidFill>
                  <a:schemeClr val="tx1">
                    <a:lumMod val="95000"/>
                  </a:schemeClr>
                </a:solidFill>
              </a:rPr>
              <a:t> (Japan);</a:t>
            </a:r>
            <a:br>
              <a:rPr lang="en-US" sz="36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en-US" sz="3600" dirty="0" err="1" smtClean="0">
                <a:solidFill>
                  <a:schemeClr val="tx1">
                    <a:lumMod val="95000"/>
                  </a:schemeClr>
                </a:solidFill>
              </a:rPr>
              <a:t>Masha</a:t>
            </a:r>
            <a:r>
              <a:rPr lang="en-US" sz="3600" dirty="0" smtClean="0">
                <a:solidFill>
                  <a:schemeClr val="tx1">
                    <a:lumMod val="95000"/>
                  </a:schemeClr>
                </a:solidFill>
              </a:rPr>
              <a:t> and the Bear (Italy);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3461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1196752"/>
            <a:ext cx="7086600" cy="288032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tx1">
                    <a:lumMod val="95000"/>
                  </a:schemeClr>
                </a:solidFill>
              </a:rPr>
              <a:t>The main annual national film award in Russia presented by the Russian Academy of Cinema Arts and Science.</a:t>
            </a:r>
            <a:endParaRPr lang="ru-RU" sz="40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29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229600" cy="1368152"/>
          </a:xfrm>
        </p:spPr>
        <p:txBody>
          <a:bodyPr/>
          <a:lstStyle/>
          <a:p>
            <a:r>
              <a:rPr lang="en-US" dirty="0" err="1" smtClean="0">
                <a:solidFill>
                  <a:srgbClr val="002060"/>
                </a:solidFill>
              </a:rPr>
              <a:t>Lumiere</a:t>
            </a:r>
            <a:r>
              <a:rPr lang="en-US" dirty="0" smtClean="0">
                <a:solidFill>
                  <a:srgbClr val="002060"/>
                </a:solidFill>
              </a:rPr>
              <a:t> brothers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6400800" cy="237537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602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229600" cy="1152128"/>
          </a:xfrm>
        </p:spPr>
        <p:txBody>
          <a:bodyPr/>
          <a:lstStyle/>
          <a:p>
            <a:r>
              <a:rPr lang="en-US" dirty="0" err="1" smtClean="0">
                <a:solidFill>
                  <a:schemeClr val="tx1">
                    <a:lumMod val="95000"/>
                  </a:schemeClr>
                </a:solidFill>
              </a:rPr>
              <a:t>Nika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 Award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46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2708920"/>
            <a:ext cx="7086600" cy="1828800"/>
          </a:xfr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002060"/>
                </a:solidFill>
                <a:effectLst/>
              </a:rPr>
              <a:t>The film won the first Oscar for the best Foreign Language Film Category in 1967. The film director is Sergey </a:t>
            </a:r>
            <a:r>
              <a:rPr lang="en-US" sz="4400" dirty="0" err="1" smtClean="0">
                <a:solidFill>
                  <a:srgbClr val="002060"/>
                </a:solidFill>
                <a:effectLst/>
              </a:rPr>
              <a:t>Bondarchuk</a:t>
            </a:r>
            <a:r>
              <a:rPr lang="en-US" sz="4400" dirty="0" smtClean="0">
                <a:solidFill>
                  <a:srgbClr val="002060"/>
                </a:solidFill>
                <a:effectLst/>
              </a:rPr>
              <a:t>.</a:t>
            </a:r>
            <a:endParaRPr lang="ru-RU" sz="440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9680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067944" y="620688"/>
            <a:ext cx="4557192" cy="129614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  <a:effectLst/>
              </a:rPr>
              <a:t>Sergey </a:t>
            </a:r>
            <a:r>
              <a:rPr lang="en-US" dirty="0" err="1" smtClean="0">
                <a:solidFill>
                  <a:srgbClr val="002060"/>
                </a:solidFill>
                <a:effectLst/>
              </a:rPr>
              <a:t>Bondarchuk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2" name="Picture 8" descr="https://image.tmdb.org/t/p/original/2gvzPy7kxkT7bQgveNRFg1YaLd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3275856" cy="491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03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052736"/>
            <a:ext cx="7859216" cy="2664296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Where is Hollywood situated?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Los </a:t>
            </a:r>
            <a:r>
              <a:rPr lang="en-US" dirty="0" err="1" smtClean="0">
                <a:solidFill>
                  <a:schemeClr val="tx1">
                    <a:lumMod val="95000"/>
                  </a:schemeClr>
                </a:solidFill>
              </a:rPr>
              <a:t>Angelos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, California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Katay\Downloads\fixedw_large_4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728" y="2276872"/>
            <a:ext cx="4743335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26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980728"/>
            <a:ext cx="7086600" cy="388843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This film was made by James Cameron and got 11 Oscars in 1998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83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229600" cy="108012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Titanic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Katay\Downloads\titanik-retsenzi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72816"/>
            <a:ext cx="4546610" cy="342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57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1268760"/>
            <a:ext cx="7086600" cy="3816424"/>
          </a:xfrm>
        </p:spPr>
        <p:txBody>
          <a:bodyPr/>
          <a:lstStyle/>
          <a:p>
            <a:pPr algn="ctr"/>
            <a:r>
              <a:rPr lang="en-GB" altLang="ru-RU" sz="4400" dirty="0" smtClean="0">
                <a:solidFill>
                  <a:srgbClr val="002060"/>
                </a:solidFill>
                <a:latin typeface="Arial" charset="0"/>
              </a:rPr>
              <a:t>On its first weekend film fans in the US and Canada spent 72 million dollars on tickets for this film. It was directed by Steven Spielberg.</a:t>
            </a:r>
            <a:r>
              <a:rPr lang="en-GB" altLang="ru-RU" sz="4400" dirty="0" smtClean="0">
                <a:latin typeface="Arial" charset="0"/>
              </a:rPr>
              <a:t/>
            </a:r>
            <a:br>
              <a:rPr lang="en-GB" altLang="ru-RU" sz="4400" dirty="0" smtClean="0">
                <a:latin typeface="Arial" charset="0"/>
              </a:rPr>
            </a:br>
            <a:endParaRPr lang="en-US" sz="44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94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US" altLang="ru-RU" dirty="0" smtClean="0">
                <a:solidFill>
                  <a:srgbClr val="00B050"/>
                </a:solidFill>
              </a:rPr>
              <a:t>Jurassic</a:t>
            </a:r>
            <a:r>
              <a:rPr lang="ru-RU" altLang="ru-RU" dirty="0" smtClean="0">
                <a:solidFill>
                  <a:srgbClr val="00B050"/>
                </a:solidFill>
                <a:latin typeface="Arial" charset="0"/>
              </a:rPr>
              <a:t/>
            </a:r>
            <a:br>
              <a:rPr lang="ru-RU" altLang="ru-RU" dirty="0" smtClean="0">
                <a:solidFill>
                  <a:srgbClr val="00B050"/>
                </a:solidFill>
                <a:latin typeface="Arial" charset="0"/>
              </a:rPr>
            </a:br>
            <a:r>
              <a:rPr lang="en-US" altLang="ru-RU" dirty="0" smtClean="0">
                <a:solidFill>
                  <a:srgbClr val="00B050"/>
                </a:solidFill>
              </a:rPr>
              <a:t> park</a:t>
            </a:r>
            <a:r>
              <a:rPr lang="ru-RU" altLang="ru-RU" dirty="0" smtClean="0">
                <a:solidFill>
                  <a:srgbClr val="7030A0"/>
                </a:solidFill>
              </a:rPr>
              <a:t/>
            </a:r>
            <a:br>
              <a:rPr lang="ru-RU" alt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8" descr="парк юрског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564904"/>
            <a:ext cx="4608512" cy="2514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3249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1052736"/>
            <a:ext cx="7086600" cy="2736304"/>
          </a:xfrm>
        </p:spPr>
        <p:txBody>
          <a:bodyPr/>
          <a:lstStyle/>
          <a:p>
            <a:pPr algn="ctr"/>
            <a:r>
              <a:rPr lang="en-US" altLang="ru-RU" dirty="0" smtClean="0"/>
              <a:t>An American film producer, famous for his animated cartoons.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52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609600"/>
            <a:ext cx="7859216" cy="267538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What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is the name of the first film ? When was it invented?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42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229600" cy="1296144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67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647186"/>
          </a:xfrm>
        </p:spPr>
        <p:txBody>
          <a:bodyPr/>
          <a:lstStyle/>
          <a:p>
            <a:r>
              <a:rPr lang="en-US" alt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Walt Disney</a:t>
            </a:r>
            <a:endParaRPr lang="ru-RU" alt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icture 8" descr="дисн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5501" y="1196752"/>
            <a:ext cx="402760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99637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1628800"/>
            <a:ext cx="7086600" cy="1828800"/>
          </a:xfrm>
        </p:spPr>
        <p:txBody>
          <a:bodyPr/>
          <a:lstStyle/>
          <a:p>
            <a:r>
              <a:rPr lang="en-US" altLang="ru-RU" sz="4000" dirty="0" smtClean="0">
                <a:solidFill>
                  <a:srgbClr val="002060"/>
                </a:solidFill>
              </a:rPr>
              <a:t>The main character falls in love with a princess. </a:t>
            </a:r>
            <a:r>
              <a:rPr lang="ru-RU" altLang="ru-RU" sz="4000" dirty="0" smtClean="0">
                <a:solidFill>
                  <a:srgbClr val="002060"/>
                </a:solidFill>
                <a:latin typeface="Arial" charset="0"/>
              </a:rPr>
              <a:t/>
            </a:r>
            <a:br>
              <a:rPr lang="ru-RU" altLang="ru-RU" sz="4000" dirty="0" smtClean="0">
                <a:solidFill>
                  <a:srgbClr val="002060"/>
                </a:solidFill>
                <a:latin typeface="Arial" charset="0"/>
              </a:rPr>
            </a:br>
            <a:r>
              <a:rPr lang="en-US" altLang="ru-RU" sz="4000" dirty="0" smtClean="0">
                <a:solidFill>
                  <a:srgbClr val="002060"/>
                </a:solidFill>
              </a:rPr>
              <a:t>He has </a:t>
            </a:r>
            <a:r>
              <a:rPr lang="ru-RU" altLang="ru-RU" sz="4000" dirty="0" smtClean="0">
                <a:solidFill>
                  <a:srgbClr val="002060"/>
                </a:solidFill>
                <a:latin typeface="Arial" charset="0"/>
              </a:rPr>
              <a:t/>
            </a:r>
            <a:br>
              <a:rPr lang="ru-RU" altLang="ru-RU" sz="4000" dirty="0" smtClean="0">
                <a:solidFill>
                  <a:srgbClr val="002060"/>
                </a:solidFill>
                <a:latin typeface="Arial" charset="0"/>
              </a:rPr>
            </a:br>
            <a:r>
              <a:rPr lang="en-US" altLang="ru-RU" sz="4000" dirty="0" smtClean="0">
                <a:solidFill>
                  <a:srgbClr val="002060"/>
                </a:solidFill>
              </a:rPr>
              <a:t>a friend, a donkey.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91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8229600" cy="1121296"/>
          </a:xfrm>
        </p:spPr>
        <p:txBody>
          <a:bodyPr>
            <a:normAutofit fontScale="90000"/>
          </a:bodyPr>
          <a:lstStyle/>
          <a:p>
            <a:r>
              <a:rPr lang="en-US" altLang="ru-RU" dirty="0" smtClean="0">
                <a:solidFill>
                  <a:srgbClr val="00B050"/>
                </a:solidFill>
              </a:rPr>
              <a:t>Shrek</a:t>
            </a:r>
            <a:r>
              <a:rPr lang="en-GB" altLang="ru-RU" dirty="0" smtClean="0">
                <a:solidFill>
                  <a:srgbClr val="00B050"/>
                </a:solidFill>
              </a:rPr>
              <a:t> </a:t>
            </a:r>
            <a:r>
              <a:rPr lang="ru-RU" altLang="ru-RU" dirty="0" smtClean="0">
                <a:solidFill>
                  <a:srgbClr val="00B050"/>
                </a:solidFill>
              </a:rPr>
              <a:t/>
            </a:r>
            <a:br>
              <a:rPr lang="ru-RU" alt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8" descr="шре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420888"/>
            <a:ext cx="403193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911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2204864"/>
            <a:ext cx="7086600" cy="2592288"/>
          </a:xfrm>
        </p:spPr>
        <p:txBody>
          <a:bodyPr/>
          <a:lstStyle/>
          <a:p>
            <a:pPr algn="ctr"/>
            <a:r>
              <a:rPr lang="en-US" altLang="ru-RU" sz="4400" dirty="0" smtClean="0"/>
              <a:t>.</a:t>
            </a:r>
            <a:r>
              <a:rPr lang="ru-RU" altLang="ru-RU" sz="4400" dirty="0" smtClean="0"/>
              <a:t/>
            </a:r>
            <a:br>
              <a:rPr lang="ru-RU" altLang="ru-RU" sz="4400" dirty="0" smtClean="0"/>
            </a:br>
            <a:endParaRPr lang="ru-RU" sz="440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332656"/>
            <a:ext cx="66064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ru-RU" sz="4000" b="1" dirty="0" smtClean="0">
                <a:solidFill>
                  <a:srgbClr val="002060"/>
                </a:solidFill>
                <a:latin typeface="Baskerville Old Face" pitchFamily="18" charset="0"/>
              </a:rPr>
              <a:t>He started his career in 1984. In 2012 he was in the Guinness Book of Records as the most highly-paid actor (75 million dollars a year). One of his latest roles was in a film about pirates.</a:t>
            </a:r>
            <a:r>
              <a:rPr lang="ru-RU" altLang="ru-RU" sz="4000" b="1" dirty="0" smtClean="0">
                <a:solidFill>
                  <a:srgbClr val="002060"/>
                </a:solidFill>
              </a:rPr>
              <a:t/>
            </a:r>
            <a:br>
              <a:rPr lang="ru-RU" altLang="ru-RU" sz="4000" b="1" dirty="0" smtClean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99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2924944"/>
            <a:ext cx="8229600" cy="1828800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652120" y="3331698"/>
            <a:ext cx="3168352" cy="1752600"/>
          </a:xfrm>
        </p:spPr>
        <p:txBody>
          <a:bodyPr>
            <a:normAutofit/>
          </a:bodyPr>
          <a:lstStyle/>
          <a:p>
            <a:r>
              <a:rPr lang="en-GB" altLang="ru-RU" sz="4000" b="1" dirty="0" smtClean="0">
                <a:solidFill>
                  <a:srgbClr val="C00000"/>
                </a:solidFill>
              </a:rPr>
              <a:t>Johnny </a:t>
            </a:r>
            <a:endParaRPr lang="ru-RU" altLang="ru-RU" sz="4000" b="1" dirty="0" smtClean="0">
              <a:solidFill>
                <a:srgbClr val="C00000"/>
              </a:solidFill>
              <a:latin typeface="Arial" charset="0"/>
            </a:endParaRPr>
          </a:p>
          <a:p>
            <a:r>
              <a:rPr lang="en-GB" altLang="ru-RU" sz="4000" b="1" dirty="0" err="1" smtClean="0">
                <a:solidFill>
                  <a:srgbClr val="C00000"/>
                </a:solidFill>
              </a:rPr>
              <a:t>Depp</a:t>
            </a:r>
            <a:endParaRPr lang="ru-RU" altLang="ru-RU" sz="4000" b="1" dirty="0">
              <a:solidFill>
                <a:srgbClr val="C00000"/>
              </a:solidFill>
            </a:endParaRPr>
          </a:p>
        </p:txBody>
      </p:sp>
      <p:pic>
        <p:nvPicPr>
          <p:cNvPr id="5" name="Picture 8" descr="депп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078995"/>
            <a:ext cx="3600400" cy="2700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797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980728"/>
            <a:ext cx="7086600" cy="4176464"/>
          </a:xfrm>
        </p:spPr>
        <p:txBody>
          <a:bodyPr/>
          <a:lstStyle/>
          <a:p>
            <a:r>
              <a:rPr lang="en-US" altLang="ru-RU" dirty="0" smtClean="0">
                <a:solidFill>
                  <a:srgbClr val="002060"/>
                </a:solidFill>
              </a:rPr>
              <a:t>A cartoon which has been running for more than 25 years. It is about an American family.</a:t>
            </a:r>
            <a:r>
              <a:rPr lang="ru-RU" altLang="ru-RU" dirty="0" smtClean="0">
                <a:solidFill>
                  <a:srgbClr val="002060"/>
                </a:solidFill>
              </a:rPr>
              <a:t/>
            </a:r>
            <a:br>
              <a:rPr lang="ru-RU" altLang="ru-RU" dirty="0" smtClean="0">
                <a:solidFill>
                  <a:srgbClr val="002060"/>
                </a:solidFill>
              </a:rPr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21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en-US" altLang="ru-RU" dirty="0" smtClean="0">
                <a:solidFill>
                  <a:srgbClr val="009AD0"/>
                </a:solidFill>
              </a:rPr>
              <a:t/>
            </a:r>
            <a:br>
              <a:rPr lang="en-US" altLang="ru-RU" dirty="0" smtClean="0">
                <a:solidFill>
                  <a:srgbClr val="009AD0"/>
                </a:solidFill>
              </a:rPr>
            </a:br>
            <a:r>
              <a:rPr lang="ru-RU" altLang="ru-RU" dirty="0" smtClean="0">
                <a:solidFill>
                  <a:srgbClr val="009AD0"/>
                </a:solidFill>
              </a:rPr>
              <a:t/>
            </a:r>
            <a:br>
              <a:rPr lang="ru-RU" altLang="ru-RU" dirty="0" smtClean="0">
                <a:solidFill>
                  <a:srgbClr val="009AD0"/>
                </a:solidFill>
              </a:rPr>
            </a:br>
            <a:r>
              <a:rPr lang="en-US" altLang="ru-RU" dirty="0" smtClean="0">
                <a:solidFill>
                  <a:srgbClr val="009AD0"/>
                </a:solidFill>
              </a:rPr>
              <a:t> The Simpsons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109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1196752"/>
            <a:ext cx="7086600" cy="3888432"/>
          </a:xfrm>
        </p:spPr>
        <p:txBody>
          <a:bodyPr/>
          <a:lstStyle/>
          <a:p>
            <a:pPr algn="ctr"/>
            <a:r>
              <a:rPr lang="en-US" altLang="ru-RU" sz="4000" dirty="0" smtClean="0">
                <a:solidFill>
                  <a:srgbClr val="002060"/>
                </a:solidFill>
              </a:rPr>
              <a:t>This actress received an Academy Award </a:t>
            </a:r>
            <a:r>
              <a:rPr lang="en-US" altLang="ru-RU" sz="4000" dirty="0" err="1" smtClean="0">
                <a:solidFill>
                  <a:srgbClr val="002060"/>
                </a:solidFill>
              </a:rPr>
              <a:t>fot</a:t>
            </a:r>
            <a:r>
              <a:rPr lang="en-US" altLang="ru-RU" sz="4000" dirty="0" smtClean="0">
                <a:solidFill>
                  <a:srgbClr val="002060"/>
                </a:solidFill>
              </a:rPr>
              <a:t> her roles in films “Gone with the wind” and “A street car named Desire”</a:t>
            </a:r>
            <a:r>
              <a:rPr lang="ru-RU" altLang="ru-RU" sz="4000" dirty="0" smtClean="0"/>
              <a:t/>
            </a:r>
            <a:br>
              <a:rPr lang="ru-RU" altLang="ru-RU" sz="4000" dirty="0" smtClean="0"/>
            </a:br>
            <a:endParaRPr lang="ru-RU" sz="40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78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95936" y="1124744"/>
            <a:ext cx="3776464" cy="3959554"/>
          </a:xfrm>
        </p:spPr>
        <p:txBody>
          <a:bodyPr>
            <a:normAutofit/>
          </a:bodyPr>
          <a:lstStyle/>
          <a:p>
            <a:r>
              <a:rPr lang="en-US" altLang="ru-RU" sz="4800" b="1" dirty="0" smtClean="0">
                <a:solidFill>
                  <a:srgbClr val="002060"/>
                </a:solidFill>
              </a:rPr>
              <a:t>Vivien Leigh</a:t>
            </a:r>
            <a:endParaRPr lang="ru-RU" altLang="ru-RU" sz="4800" b="1" dirty="0" smtClean="0">
              <a:solidFill>
                <a:srgbClr val="002060"/>
              </a:solidFill>
            </a:endParaRPr>
          </a:p>
          <a:p>
            <a:endParaRPr lang="ru-RU" sz="4800" dirty="0"/>
          </a:p>
        </p:txBody>
      </p:sp>
      <p:pic>
        <p:nvPicPr>
          <p:cNvPr id="6146" name="Picture 2" descr="Vivien Leigh Scarl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764704"/>
            <a:ext cx="3297680" cy="42484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229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844824"/>
            <a:ext cx="7086600" cy="2880320"/>
          </a:xfrm>
        </p:spPr>
        <p:txBody>
          <a:bodyPr/>
          <a:lstStyle/>
          <a:p>
            <a:pPr algn="ctr"/>
            <a:r>
              <a:rPr lang="en-GB" altLang="ru-RU" sz="3600" dirty="0" smtClean="0">
                <a:solidFill>
                  <a:srgbClr val="002060"/>
                </a:solidFill>
              </a:rPr>
              <a:t>He appeared in over 100 films known for his acrobatic fighting style, use of improvised weapons and innovative stunts.</a:t>
            </a:r>
            <a:r>
              <a:rPr lang="ru-RU" altLang="ru-RU" sz="3600" dirty="0" smtClean="0">
                <a:solidFill>
                  <a:srgbClr val="002060"/>
                </a:solidFill>
              </a:rPr>
              <a:t/>
            </a:r>
            <a:br>
              <a:rPr lang="ru-RU" altLang="ru-RU" sz="3600" dirty="0" smtClean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9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002060"/>
                </a:solidFill>
              </a:rPr>
              <a:t>Arrival of the train</a:t>
            </a:r>
            <a:br>
              <a:rPr lang="en-US" i="1" dirty="0" smtClean="0">
                <a:solidFill>
                  <a:srgbClr val="002060"/>
                </a:solidFill>
              </a:rPr>
            </a:br>
            <a:r>
              <a:rPr lang="en-US" i="1" dirty="0" smtClean="0">
                <a:solidFill>
                  <a:srgbClr val="002060"/>
                </a:solidFill>
              </a:rPr>
              <a:t>1895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00800" cy="223136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437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644008" y="1371600"/>
            <a:ext cx="4007622" cy="1828800"/>
          </a:xfrm>
        </p:spPr>
        <p:txBody>
          <a:bodyPr>
            <a:normAutofit fontScale="90000"/>
          </a:bodyPr>
          <a:lstStyle/>
          <a:p>
            <a:r>
              <a:rPr lang="en-GB" altLang="ru-RU" dirty="0" smtClean="0">
                <a:solidFill>
                  <a:srgbClr val="0070C0"/>
                </a:solidFill>
              </a:rPr>
              <a:t>Jackie Chan</a:t>
            </a:r>
            <a:r>
              <a:rPr lang="ru-RU" altLang="ru-RU" dirty="0" smtClean="0">
                <a:solidFill>
                  <a:srgbClr val="0070C0"/>
                </a:solidFill>
              </a:rPr>
              <a:t/>
            </a:r>
            <a:br>
              <a:rPr lang="ru-RU" altLang="ru-RU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129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086600" cy="4752528"/>
          </a:xfrm>
        </p:spPr>
        <p:txBody>
          <a:bodyPr/>
          <a:lstStyle/>
          <a:p>
            <a:pPr algn="ctr"/>
            <a:r>
              <a:rPr lang="en-US" altLang="ru-RU" sz="3600" dirty="0" smtClean="0">
                <a:solidFill>
                  <a:srgbClr val="002060"/>
                </a:solidFill>
              </a:rPr>
              <a:t/>
            </a:r>
            <a:br>
              <a:rPr lang="en-US" altLang="ru-RU" sz="3600" dirty="0" smtClean="0">
                <a:solidFill>
                  <a:srgbClr val="002060"/>
                </a:solidFill>
              </a:rPr>
            </a:br>
            <a:r>
              <a:rPr lang="en-US" altLang="ru-RU" sz="3600" dirty="0" smtClean="0">
                <a:solidFill>
                  <a:srgbClr val="002060"/>
                </a:solidFill>
              </a:rPr>
              <a:t/>
            </a:r>
            <a:br>
              <a:rPr lang="en-US" altLang="ru-RU" sz="3600" dirty="0" smtClean="0">
                <a:solidFill>
                  <a:srgbClr val="002060"/>
                </a:solidFill>
              </a:rPr>
            </a:br>
            <a:r>
              <a:rPr lang="en-US" altLang="ru-RU" sz="3600" dirty="0" smtClean="0">
                <a:solidFill>
                  <a:srgbClr val="002060"/>
                </a:solidFill>
              </a:rPr>
              <a:t/>
            </a:r>
            <a:br>
              <a:rPr lang="en-US" altLang="ru-RU" sz="3600" dirty="0" smtClean="0">
                <a:solidFill>
                  <a:srgbClr val="002060"/>
                </a:solidFill>
              </a:rPr>
            </a:br>
            <a:r>
              <a:rPr lang="en-US" altLang="ru-RU" sz="3600" dirty="0" smtClean="0">
                <a:solidFill>
                  <a:srgbClr val="002060"/>
                </a:solidFill>
              </a:rPr>
              <a:t/>
            </a:r>
            <a:br>
              <a:rPr lang="en-US" altLang="ru-RU" sz="3600" dirty="0" smtClean="0">
                <a:solidFill>
                  <a:srgbClr val="002060"/>
                </a:solidFill>
              </a:rPr>
            </a:br>
            <a:r>
              <a:rPr lang="en-US" altLang="ru-RU" sz="3600" dirty="0" smtClean="0">
                <a:solidFill>
                  <a:srgbClr val="002060"/>
                </a:solidFill>
                <a:effectLst/>
              </a:rPr>
              <a:t>He is regarded as the most successful director in  Hollywood today. He is well- known for his “Jurassic Park”, “Hook”, “Schindler’s List” and etc.</a:t>
            </a:r>
            <a:r>
              <a:rPr lang="ru-RU" altLang="ru-RU" sz="3600" dirty="0" smtClean="0">
                <a:solidFill>
                  <a:srgbClr val="002060"/>
                </a:solidFill>
              </a:rPr>
              <a:t/>
            </a:r>
            <a:br>
              <a:rPr lang="ru-RU" altLang="ru-RU" sz="3600" dirty="0" smtClean="0">
                <a:solidFill>
                  <a:srgbClr val="002060"/>
                </a:solidFill>
              </a:rPr>
            </a:br>
            <a:endParaRPr lang="ru-RU" sz="36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50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3240360" cy="3024336"/>
          </a:xfrm>
        </p:spPr>
        <p:txBody>
          <a:bodyPr>
            <a:normAutofit fontScale="90000"/>
          </a:bodyPr>
          <a:lstStyle/>
          <a:p>
            <a:r>
              <a:rPr lang="en-US" altLang="ru-RU" dirty="0" smtClean="0">
                <a:solidFill>
                  <a:srgbClr val="009AD0"/>
                </a:solidFill>
              </a:rPr>
              <a:t>Steven </a:t>
            </a:r>
            <a:br>
              <a:rPr lang="en-US" altLang="ru-RU" dirty="0" smtClean="0">
                <a:solidFill>
                  <a:srgbClr val="009AD0"/>
                </a:solidFill>
              </a:rPr>
            </a:br>
            <a:r>
              <a:rPr lang="en-US" altLang="ru-RU" dirty="0" smtClean="0">
                <a:solidFill>
                  <a:srgbClr val="009AD0"/>
                </a:solidFill>
              </a:rPr>
              <a:t>Spielberg</a:t>
            </a:r>
            <a:r>
              <a:rPr lang="ru-RU" altLang="ru-RU" dirty="0" smtClean="0">
                <a:solidFill>
                  <a:srgbClr val="009AD0"/>
                </a:solidFill>
              </a:rPr>
              <a:t/>
            </a:r>
            <a:br>
              <a:rPr lang="ru-RU" altLang="ru-RU" dirty="0" smtClean="0">
                <a:solidFill>
                  <a:srgbClr val="009AD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038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571184" cy="3744416"/>
          </a:xfrm>
        </p:spPr>
        <p:txBody>
          <a:bodyPr/>
          <a:lstStyle/>
          <a:p>
            <a:pPr algn="ctr"/>
            <a:r>
              <a:rPr lang="en-US" sz="5400" dirty="0" smtClean="0">
                <a:solidFill>
                  <a:srgbClr val="002060"/>
                </a:solidFill>
                <a:effectLst/>
              </a:rPr>
              <a:t>Who were the Russian stars of silent films in 1920s</a:t>
            </a:r>
            <a:r>
              <a:rPr lang="en-US" sz="5400" dirty="0" smtClean="0">
                <a:solidFill>
                  <a:schemeClr val="tx1">
                    <a:lumMod val="95000"/>
                  </a:schemeClr>
                </a:solidFill>
              </a:rPr>
              <a:t>?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70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229600" cy="3384376"/>
          </a:xfrm>
        </p:spPr>
        <p:txBody>
          <a:bodyPr>
            <a:normAutofit/>
          </a:bodyPr>
          <a:lstStyle/>
          <a:p>
            <a:r>
              <a:rPr lang="en-US" dirty="0" smtClean="0"/>
              <a:t>V. </a:t>
            </a:r>
            <a:r>
              <a:rPr lang="en-US" dirty="0" err="1" smtClean="0"/>
              <a:t>Kholodnaya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V. </a:t>
            </a:r>
            <a:r>
              <a:rPr lang="en-US" dirty="0" err="1" smtClean="0"/>
              <a:t>Polonsky</a:t>
            </a:r>
            <a:r>
              <a:rPr lang="en-US" dirty="0" smtClean="0"/>
              <a:t> and </a:t>
            </a:r>
            <a:r>
              <a:rPr lang="en-US" dirty="0" err="1" smtClean="0"/>
              <a:t>V.Mashkov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86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609600"/>
            <a:ext cx="7715200" cy="382751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  <a:effectLst/>
              </a:rPr>
              <a:t>An American actress. She is a film star who took part in silent films in the 1920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s 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24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431</TotalTime>
  <Words>563</Words>
  <Application>Microsoft Office PowerPoint</Application>
  <PresentationFormat>Экран (4:3)</PresentationFormat>
  <Paragraphs>105</Paragraphs>
  <Slides>62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62</vt:i4>
      </vt:variant>
    </vt:vector>
  </HeadingPairs>
  <TitlesOfParts>
    <vt:vector size="63" baseType="lpstr">
      <vt:lpstr>Апекс</vt:lpstr>
      <vt:lpstr>Our Game</vt:lpstr>
      <vt:lpstr>Презентация PowerPoint</vt:lpstr>
      <vt:lpstr>Who invented the first film?  </vt:lpstr>
      <vt:lpstr>Lumiere brothers</vt:lpstr>
      <vt:lpstr>What is the name of the first film ? When was it invented? </vt:lpstr>
      <vt:lpstr>Arrival of the train 1895 </vt:lpstr>
      <vt:lpstr>Who were the Russian stars of silent films in 1920s? </vt:lpstr>
      <vt:lpstr>V. Kholodnaya,  V. Polonsky and V.Mashkov </vt:lpstr>
      <vt:lpstr>An American actress. She is a film star who took part in silent films in the 1920s  </vt:lpstr>
      <vt:lpstr>Презентация PowerPoint</vt:lpstr>
      <vt:lpstr>This actor is a legend of black-and-white silent films.</vt:lpstr>
      <vt:lpstr>Charlie Chaplin</vt:lpstr>
      <vt:lpstr>What is the name of the first full-length colour film?</vt:lpstr>
      <vt:lpstr>Gone with the Wind </vt:lpstr>
      <vt:lpstr>When did the spreading of cinematography start in Russia?</vt:lpstr>
      <vt:lpstr>May,1896</vt:lpstr>
      <vt:lpstr>Who founded the first film studio in Russia?</vt:lpstr>
      <vt:lpstr>Alexander Khonzhonkov </vt:lpstr>
      <vt:lpstr>Where and when did the first sound films appear? </vt:lpstr>
      <vt:lpstr>In the USSR, the USA and Germany simultaneously,  at the end of 1920s </vt:lpstr>
      <vt:lpstr>When did the first digital films appear?</vt:lpstr>
      <vt:lpstr>At the end of the 20th century </vt:lpstr>
      <vt:lpstr>What were the first  film genres in Russia?</vt:lpstr>
      <vt:lpstr> </vt:lpstr>
      <vt:lpstr>A Russian  film director who is famous for his comedies “The Caucasian Prisoner”, “The Diamond Hand” and others.</vt:lpstr>
      <vt:lpstr>Leonid Gaidai </vt:lpstr>
      <vt:lpstr>He first appeared as an actor in the film “I am walking along Moscow”. Among his works as a director are such films as “Urga”, “Burnt in the Sun” and others.</vt:lpstr>
      <vt:lpstr>Nikita Mikhalkov</vt:lpstr>
      <vt:lpstr>A Soviet film director best known for his fairy-tales:                                                                                                                                                                                                                              By  a Wave of the Wand (1938) Vasilissa the Beautiful (1939) Kashchey the Deadless (1945) Kingdom of Crooked Mirrors (1963) Morozko (1965) Fire, Water and Copper Trumpets (1968)</vt:lpstr>
      <vt:lpstr>Alexander Rou  (1906-1973)</vt:lpstr>
      <vt:lpstr>The famous Russian actor, film director, script writer and poet. He shot such films for children as: Aibolit 66 (1966) Attention! The Tortoise (1970) A Car, a Violin and Dog Klyaksa (1974) Scarecrow (1983)  </vt:lpstr>
      <vt:lpstr> </vt:lpstr>
      <vt:lpstr>Soviet film studios</vt:lpstr>
      <vt:lpstr>Dovzhenko Film Studio Gorky Film Studio  Mosfilm Lenfilm Odessa Film Studio</vt:lpstr>
      <vt:lpstr>A Soviet/Russian film director whose comedies are very famous throughout  the country.  The best known films are: Carnival Night (1956), Hussar Ballad (1962), Beware of the Car(1966), Unbelievable Adventures of Italians in Russia (1974),The Irony of Fate, (1975), Office Romance (1976),The Garage (1979),Station for Two (1982) etc.  </vt:lpstr>
      <vt:lpstr> </vt:lpstr>
      <vt:lpstr>The most popular Russian cartoons abroad.</vt:lpstr>
      <vt:lpstr>    </vt:lpstr>
      <vt:lpstr>The main annual national film award in Russia presented by the Russian Academy of Cinema Arts and Science.</vt:lpstr>
      <vt:lpstr>Nika Award</vt:lpstr>
      <vt:lpstr>The film won the first Oscar for the best Foreign Language Film Category in 1967. The film director is Sergey Bondarchuk.</vt:lpstr>
      <vt:lpstr>Sergey Bondarchuk</vt:lpstr>
      <vt:lpstr>Where is Hollywood situated?</vt:lpstr>
      <vt:lpstr>Los Angelos, California</vt:lpstr>
      <vt:lpstr>     This film was made by James Cameron and got 11 Oscars in 1998</vt:lpstr>
      <vt:lpstr>Titanic</vt:lpstr>
      <vt:lpstr>On its first weekend film fans in the US and Canada spent 72 million dollars on tickets for this film. It was directed by Steven Spielberg. </vt:lpstr>
      <vt:lpstr>Jurassic  park </vt:lpstr>
      <vt:lpstr>An American film producer, famous for his animated cartoons. </vt:lpstr>
      <vt:lpstr>67</vt:lpstr>
      <vt:lpstr>The main character falls in love with a princess.  He has  a friend, a donkey.</vt:lpstr>
      <vt:lpstr>Shrek  </vt:lpstr>
      <vt:lpstr>. </vt:lpstr>
      <vt:lpstr>Презентация PowerPoint</vt:lpstr>
      <vt:lpstr>A cartoon which has been running for more than 25 years. It is about an American family.  </vt:lpstr>
      <vt:lpstr>   The Simpsons</vt:lpstr>
      <vt:lpstr>This actress received an Academy Award fot her roles in films “Gone with the wind” and “A street car named Desire” </vt:lpstr>
      <vt:lpstr>Презентация PowerPoint</vt:lpstr>
      <vt:lpstr>He appeared in over 100 films known for his acrobatic fighting style, use of improvised weapons and innovative stunts. </vt:lpstr>
      <vt:lpstr>Jackie Chan </vt:lpstr>
      <vt:lpstr>    He is regarded as the most successful director in  Hollywood today. He is well- known for his “Jurassic Park”, “Hook”, “Schindler’s List” and etc. </vt:lpstr>
      <vt:lpstr>Steven  Spielberg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cp:lastModifiedBy>Katay</cp:lastModifiedBy>
  <cp:revision>154</cp:revision>
  <dcterms:modified xsi:type="dcterms:W3CDTF">2019-11-25T13:59:08Z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742649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