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3"/>
  </p:notesMasterIdLst>
  <p:sldIdLst>
    <p:sldId id="256" r:id="rId2"/>
    <p:sldId id="274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7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DDFE3"/>
    <a:srgbClr val="B9D7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770" autoAdjust="0"/>
    <p:restoredTop sz="92182" autoAdjust="0"/>
  </p:normalViewPr>
  <p:slideViewPr>
    <p:cSldViewPr>
      <p:cViewPr>
        <p:scale>
          <a:sx n="57" d="100"/>
          <a:sy n="57" d="100"/>
        </p:scale>
        <p:origin x="-72" y="-2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976DD8-289D-401D-956D-BC3172FDA3CB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D33046-C390-4E68-A6F4-89D84BB52C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338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FF773-0D81-49CF-A27F-EF8185B42E8A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19762C-6455-4842-9117-A6FE24990C0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FF773-0D81-49CF-A27F-EF8185B42E8A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9762C-6455-4842-9117-A6FE24990C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FF773-0D81-49CF-A27F-EF8185B42E8A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9762C-6455-4842-9117-A6FE24990C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FF773-0D81-49CF-A27F-EF8185B42E8A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19762C-6455-4842-9117-A6FE24990C0C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FF773-0D81-49CF-A27F-EF8185B42E8A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19762C-6455-4842-9117-A6FE24990C0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FF773-0D81-49CF-A27F-EF8185B42E8A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19762C-6455-4842-9117-A6FE24990C0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FF773-0D81-49CF-A27F-EF8185B42E8A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19762C-6455-4842-9117-A6FE24990C0C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FF773-0D81-49CF-A27F-EF8185B42E8A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19762C-6455-4842-9117-A6FE24990C0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FF773-0D81-49CF-A27F-EF8185B42E8A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19762C-6455-4842-9117-A6FE24990C0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FF773-0D81-49CF-A27F-EF8185B42E8A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19762C-6455-4842-9117-A6FE24990C0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FF773-0D81-49CF-A27F-EF8185B42E8A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19762C-6455-4842-9117-A6FE24990C0C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199FF773-0D81-49CF-A27F-EF8185B42E8A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6719762C-6455-4842-9117-A6FE24990C0C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751" y="192859"/>
            <a:ext cx="8742729" cy="6548509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2350011" y="2320158"/>
            <a:ext cx="4608512" cy="3312368"/>
          </a:xfrm>
          <a:prstGeom prst="roundRect">
            <a:avLst/>
          </a:prstGeom>
          <a:gradFill flip="none" rotWithShape="1">
            <a:gsLst>
              <a:gs pos="0">
                <a:srgbClr val="3DDFE3">
                  <a:tint val="66000"/>
                  <a:satMod val="160000"/>
                </a:srgbClr>
              </a:gs>
              <a:gs pos="50000">
                <a:srgbClr val="3DDFE3">
                  <a:tint val="44500"/>
                  <a:satMod val="160000"/>
                </a:srgbClr>
              </a:gs>
              <a:gs pos="100000">
                <a:srgbClr val="3DDFE3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ВИКТОРИНА ПО СКАЗКАМ 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К. И. ЧУКОВСКОГО</a:t>
            </a:r>
            <a:endParaRPr lang="ru-RU" sz="2400" b="1" dirty="0">
              <a:solidFill>
                <a:schemeClr val="tx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Разработала:</a:t>
            </a:r>
          </a:p>
          <a:p>
            <a:pPr algn="r"/>
            <a:r>
              <a:rPr lang="ru-RU" b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воспитатель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Борисова Т. А.</a:t>
            </a:r>
            <a:endParaRPr lang="ru-RU" b="1" dirty="0">
              <a:solidFill>
                <a:schemeClr val="tx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6195" y="-22412"/>
            <a:ext cx="2529840" cy="23713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6792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 descr="Актуальност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118" y="260648"/>
            <a:ext cx="8697444" cy="6514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683568" y="630264"/>
            <a:ext cx="7920880" cy="5895080"/>
          </a:xfrm>
          <a:prstGeom prst="roundRect">
            <a:avLst/>
          </a:prstGeom>
          <a:gradFill flip="none" rotWithShape="1">
            <a:gsLst>
              <a:gs pos="0">
                <a:srgbClr val="3DDFE3">
                  <a:tint val="66000"/>
                  <a:satMod val="160000"/>
                </a:srgbClr>
              </a:gs>
              <a:gs pos="50000">
                <a:srgbClr val="3DDFE3">
                  <a:tint val="44500"/>
                  <a:satMod val="160000"/>
                </a:srgbClr>
              </a:gs>
              <a:gs pos="100000">
                <a:srgbClr val="3DDFE3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/>
            <a:r>
              <a:rPr lang="ru-RU" sz="2400" b="1" dirty="0" smtClean="0">
                <a:solidFill>
                  <a:srgbClr val="002060"/>
                </a:solidFill>
                <a:latin typeface="Arial Black" pitchFamily="34" charset="0"/>
              </a:rPr>
              <a:t>Кто </a:t>
            </a:r>
            <a:r>
              <a:rPr lang="ru-RU" sz="2400" b="1" dirty="0">
                <a:solidFill>
                  <a:srgbClr val="002060"/>
                </a:solidFill>
                <a:latin typeface="Arial Black" pitchFamily="34" charset="0"/>
              </a:rPr>
              <a:t>заказывал для своего сына шоколада, в сказке «Телефон»?</a:t>
            </a:r>
            <a:endParaRPr lang="ru-RU" sz="2400" b="1" dirty="0">
              <a:solidFill>
                <a:srgbClr val="002060"/>
              </a:solidFill>
              <a:latin typeface="Arial Black" pitchFamily="34" charset="0"/>
              <a:cs typeface="Times New Roman" pitchFamily="18" charset="0"/>
            </a:endParaRPr>
          </a:p>
          <a:p>
            <a:pPr fontAlgn="t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t">
              <a:buFont typeface="Wingdings" pitchFamily="2" charset="2"/>
              <a:buChar char="v"/>
            </a:pP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b="1" dirty="0" smtClean="0">
                <a:solidFill>
                  <a:srgbClr val="002060"/>
                </a:solidFill>
                <a:latin typeface="Arial Black" pitchFamily="34" charset="0"/>
              </a:rPr>
              <a:t>От </a:t>
            </a:r>
            <a:r>
              <a:rPr lang="ru-RU" sz="2000" b="1" dirty="0">
                <a:solidFill>
                  <a:srgbClr val="002060"/>
                </a:solidFill>
                <a:latin typeface="Arial Black" pitchFamily="34" charset="0"/>
              </a:rPr>
              <a:t>кого пришла доктору Айболиту </a:t>
            </a:r>
            <a:endParaRPr lang="ru-RU" sz="20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algn="r"/>
            <a:r>
              <a:rPr lang="ru-RU" sz="2000" b="1" dirty="0" smtClean="0">
                <a:solidFill>
                  <a:srgbClr val="002060"/>
                </a:solidFill>
                <a:latin typeface="Arial Black" pitchFamily="34" charset="0"/>
              </a:rPr>
              <a:t>телеграмма </a:t>
            </a:r>
            <a:r>
              <a:rPr lang="ru-RU" sz="2000" b="1" dirty="0">
                <a:solidFill>
                  <a:srgbClr val="002060"/>
                </a:solidFill>
                <a:latin typeface="Arial Black" pitchFamily="34" charset="0"/>
              </a:rPr>
              <a:t>с просьбой приехать </a:t>
            </a:r>
            <a:r>
              <a:rPr lang="ru-RU" sz="2000" b="1" dirty="0" smtClean="0">
                <a:solidFill>
                  <a:srgbClr val="002060"/>
                </a:solidFill>
                <a:latin typeface="Arial Black" pitchFamily="34" charset="0"/>
              </a:rPr>
              <a:t>в</a:t>
            </a:r>
          </a:p>
          <a:p>
            <a:pPr algn="r"/>
            <a:r>
              <a:rPr lang="ru-RU" sz="2000" b="1" dirty="0" smtClean="0">
                <a:solidFill>
                  <a:srgbClr val="002060"/>
                </a:solidFill>
                <a:latin typeface="Arial Black" pitchFamily="34" charset="0"/>
              </a:rPr>
              <a:t>       Африку </a:t>
            </a:r>
            <a:r>
              <a:rPr lang="ru-RU" sz="2000" b="1" dirty="0">
                <a:solidFill>
                  <a:srgbClr val="002060"/>
                </a:solidFill>
                <a:latin typeface="Arial Black" pitchFamily="34" charset="0"/>
              </a:rPr>
              <a:t>и вылечить больных зверей</a:t>
            </a:r>
            <a:r>
              <a:rPr lang="ru-RU" sz="2000" b="1" dirty="0" smtClean="0">
                <a:solidFill>
                  <a:srgbClr val="002060"/>
                </a:solidFill>
                <a:latin typeface="Arial Black" pitchFamily="34" charset="0"/>
              </a:rPr>
              <a:t>?</a:t>
            </a:r>
          </a:p>
          <a:p>
            <a:pPr algn="r"/>
            <a:endParaRPr lang="ru-RU" sz="2000" b="1" dirty="0">
              <a:solidFill>
                <a:srgbClr val="002060"/>
              </a:solidFill>
              <a:latin typeface="Arial Black" pitchFamily="34" charset="0"/>
            </a:endParaRPr>
          </a:p>
          <a:p>
            <a:pPr algn="r"/>
            <a:endParaRPr lang="ru-RU" sz="20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algn="r"/>
            <a:r>
              <a:rPr lang="ru-RU" sz="2000" b="1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endParaRPr lang="ru-RU" sz="2000" b="1" dirty="0">
              <a:solidFill>
                <a:srgbClr val="002060"/>
              </a:solidFill>
              <a:latin typeface="Arial Black" pitchFamily="34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786207"/>
            <a:ext cx="2178279" cy="286145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3789039"/>
            <a:ext cx="2232248" cy="2607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2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87005" y="140254"/>
            <a:ext cx="8769989" cy="6577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922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 descr="Актуальност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118" y="260648"/>
            <a:ext cx="8697444" cy="6514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611560" y="575422"/>
            <a:ext cx="7776864" cy="5805906"/>
          </a:xfrm>
          <a:prstGeom prst="roundRect">
            <a:avLst/>
          </a:prstGeom>
          <a:gradFill flip="none" rotWithShape="1">
            <a:gsLst>
              <a:gs pos="0">
                <a:srgbClr val="3DDFE3">
                  <a:tint val="66000"/>
                  <a:satMod val="160000"/>
                </a:srgbClr>
              </a:gs>
              <a:gs pos="50000">
                <a:srgbClr val="3DDFE3">
                  <a:tint val="44500"/>
                  <a:satMod val="160000"/>
                </a:srgbClr>
              </a:gs>
              <a:gs pos="100000">
                <a:srgbClr val="3DDFE3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endParaRPr lang="ru-RU" sz="2000" b="1" dirty="0" smtClean="0">
              <a:solidFill>
                <a:srgbClr val="002060"/>
              </a:solidFill>
            </a:endParaRPr>
          </a:p>
          <a:p>
            <a:pPr fontAlgn="base"/>
            <a:endParaRPr lang="ru-RU" sz="2000" b="1" dirty="0">
              <a:solidFill>
                <a:srgbClr val="002060"/>
              </a:solidFill>
            </a:endParaRPr>
          </a:p>
          <a:p>
            <a:pPr fontAlgn="base"/>
            <a:endParaRPr lang="ru-RU" sz="2000" b="1" dirty="0" smtClean="0">
              <a:solidFill>
                <a:srgbClr val="002060"/>
              </a:solidFill>
            </a:endParaRPr>
          </a:p>
          <a:p>
            <a:pPr fontAlgn="base"/>
            <a:endParaRPr lang="ru-RU" sz="2000" b="1" dirty="0">
              <a:solidFill>
                <a:srgbClr val="002060"/>
              </a:solidFill>
            </a:endParaRPr>
          </a:p>
          <a:p>
            <a:pPr fontAlgn="base"/>
            <a:endParaRPr lang="ru-RU" sz="2000" b="1" dirty="0" smtClean="0">
              <a:solidFill>
                <a:srgbClr val="002060"/>
              </a:solidFill>
            </a:endParaRPr>
          </a:p>
          <a:p>
            <a:pPr fontAlgn="base"/>
            <a:endParaRPr lang="ru-RU" sz="2000" b="1" dirty="0">
              <a:solidFill>
                <a:srgbClr val="002060"/>
              </a:solidFill>
            </a:endParaRPr>
          </a:p>
          <a:p>
            <a:pPr fontAlgn="base"/>
            <a:endParaRPr lang="ru-RU" sz="2000" b="1" dirty="0" smtClean="0">
              <a:solidFill>
                <a:srgbClr val="002060"/>
              </a:solidFill>
            </a:endParaRPr>
          </a:p>
          <a:p>
            <a:pPr fontAlgn="base"/>
            <a:endParaRPr lang="ru-RU" sz="2000" b="1" dirty="0">
              <a:solidFill>
                <a:srgbClr val="002060"/>
              </a:solidFill>
            </a:endParaRPr>
          </a:p>
          <a:p>
            <a:pPr fontAlgn="base"/>
            <a:endParaRPr lang="ru-RU" sz="2800" b="1" dirty="0" smtClean="0">
              <a:solidFill>
                <a:srgbClr val="FF0000"/>
              </a:solidFill>
            </a:endParaRPr>
          </a:p>
          <a:p>
            <a:pPr algn="ctr" fontAlgn="base"/>
            <a:r>
              <a:rPr lang="ru-RU" sz="2800" b="1" dirty="0" smtClean="0">
                <a:solidFill>
                  <a:srgbClr val="FF0000"/>
                </a:solidFill>
              </a:rPr>
              <a:t>Корней </a:t>
            </a:r>
            <a:r>
              <a:rPr lang="ru-RU" sz="2800" b="1" dirty="0">
                <a:solidFill>
                  <a:srgbClr val="FF0000"/>
                </a:solidFill>
              </a:rPr>
              <a:t>Иванович Чуковский 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pPr algn="ctr" fontAlgn="base"/>
            <a:r>
              <a:rPr lang="ru-RU" sz="2800" b="1" dirty="0" smtClean="0">
                <a:solidFill>
                  <a:srgbClr val="FF0000"/>
                </a:solidFill>
              </a:rPr>
              <a:t>(</a:t>
            </a:r>
            <a:r>
              <a:rPr lang="ru-RU" sz="2800" b="1" dirty="0">
                <a:solidFill>
                  <a:srgbClr val="FF0000"/>
                </a:solidFill>
              </a:rPr>
              <a:t>1882г.-1969г.)</a:t>
            </a:r>
          </a:p>
          <a:p>
            <a:pPr algn="ctr" fontAlgn="base"/>
            <a:r>
              <a:rPr lang="ru-RU" sz="2000" b="1" dirty="0">
                <a:solidFill>
                  <a:srgbClr val="002060"/>
                </a:solidFill>
              </a:rPr>
              <a:t>И дети, и взрослые знают какая это радость в доме – книга со сказками К. И. Чуковского. 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1357" y="575422"/>
            <a:ext cx="3009278" cy="36244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7252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 descr="Актуальност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118" y="260648"/>
            <a:ext cx="8697444" cy="6514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683568" y="620688"/>
            <a:ext cx="7704856" cy="5688632"/>
          </a:xfrm>
          <a:prstGeom prst="roundRect">
            <a:avLst/>
          </a:prstGeom>
          <a:gradFill flip="none" rotWithShape="1">
            <a:gsLst>
              <a:gs pos="0">
                <a:srgbClr val="3DDFE3">
                  <a:tint val="66000"/>
                  <a:satMod val="160000"/>
                </a:srgbClr>
              </a:gs>
              <a:gs pos="50000">
                <a:srgbClr val="3DDFE3">
                  <a:tint val="44500"/>
                  <a:satMod val="160000"/>
                </a:srgbClr>
              </a:gs>
              <a:gs pos="100000">
                <a:srgbClr val="3DDFE3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endParaRPr lang="ru-RU" sz="4400" b="1" dirty="0" smtClean="0">
              <a:solidFill>
                <a:srgbClr val="C00000"/>
              </a:solidFill>
            </a:endParaRPr>
          </a:p>
          <a:p>
            <a:pPr fontAlgn="base"/>
            <a:endParaRPr lang="ru-RU" sz="4400" b="1" dirty="0">
              <a:solidFill>
                <a:srgbClr val="C00000"/>
              </a:solidFill>
            </a:endParaRPr>
          </a:p>
          <a:p>
            <a:pPr fontAlgn="base"/>
            <a:endParaRPr lang="ru-RU" sz="4400" b="1" dirty="0" smtClean="0">
              <a:solidFill>
                <a:srgbClr val="C00000"/>
              </a:solidFill>
            </a:endParaRPr>
          </a:p>
          <a:p>
            <a:pPr fontAlgn="base"/>
            <a:r>
              <a:rPr lang="ru-RU" sz="4400" b="1" dirty="0" smtClean="0">
                <a:solidFill>
                  <a:srgbClr val="C00000"/>
                </a:solidFill>
                <a:latin typeface="Arial Black" pitchFamily="34" charset="0"/>
              </a:rPr>
              <a:t>Дедушка Корней</a:t>
            </a:r>
          </a:p>
          <a:p>
            <a:pPr fontAlgn="base"/>
            <a:endParaRPr lang="ru-RU" sz="4400" b="1" dirty="0">
              <a:solidFill>
                <a:srgbClr val="C00000"/>
              </a:solidFill>
            </a:endParaRPr>
          </a:p>
          <a:p>
            <a:pPr fontAlgn="base"/>
            <a:r>
              <a:rPr lang="ru-RU" sz="3200" b="1" dirty="0">
                <a:solidFill>
                  <a:srgbClr val="002060"/>
                </a:solidFill>
              </a:rPr>
              <a:t>В гости дедушка</a:t>
            </a:r>
          </a:p>
          <a:p>
            <a:pPr fontAlgn="base"/>
            <a:r>
              <a:rPr lang="ru-RU" sz="3200" b="1" dirty="0">
                <a:solidFill>
                  <a:srgbClr val="002060"/>
                </a:solidFill>
              </a:rPr>
              <a:t>Корней </a:t>
            </a:r>
          </a:p>
          <a:p>
            <a:pPr fontAlgn="base"/>
            <a:r>
              <a:rPr lang="ru-RU" sz="3200" b="1" dirty="0">
                <a:solidFill>
                  <a:srgbClr val="002060"/>
                </a:solidFill>
              </a:rPr>
              <a:t>Приглашает всех детей!</a:t>
            </a:r>
          </a:p>
          <a:p>
            <a:pPr fontAlgn="base"/>
            <a:r>
              <a:rPr lang="ru-RU" sz="3200" b="1" dirty="0">
                <a:solidFill>
                  <a:srgbClr val="002060"/>
                </a:solidFill>
              </a:rPr>
              <a:t>Но особенно тех ребят, </a:t>
            </a:r>
          </a:p>
          <a:p>
            <a:pPr fontAlgn="base"/>
            <a:r>
              <a:rPr lang="ru-RU" sz="3200" b="1" dirty="0">
                <a:solidFill>
                  <a:srgbClr val="002060"/>
                </a:solidFill>
              </a:rPr>
              <a:t>Кто умеет слушать сказки</a:t>
            </a:r>
          </a:p>
          <a:p>
            <a:pPr fontAlgn="base"/>
            <a:r>
              <a:rPr lang="ru-RU" sz="3200" b="1" dirty="0">
                <a:solidFill>
                  <a:srgbClr val="002060"/>
                </a:solidFill>
              </a:rPr>
              <a:t>Или любит их читать.</a:t>
            </a:r>
          </a:p>
          <a:p>
            <a:pPr algn="ctr"/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1148" y="1628800"/>
            <a:ext cx="1873988" cy="2393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13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 descr="Актуальност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118" y="260648"/>
            <a:ext cx="8697444" cy="6514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683568" y="548680"/>
            <a:ext cx="7776864" cy="5976664"/>
          </a:xfrm>
          <a:prstGeom prst="roundRect">
            <a:avLst/>
          </a:prstGeom>
          <a:gradFill flip="none" rotWithShape="1">
            <a:gsLst>
              <a:gs pos="0">
                <a:srgbClr val="3DDFE3">
                  <a:tint val="66000"/>
                  <a:satMod val="160000"/>
                </a:srgbClr>
              </a:gs>
              <a:gs pos="50000">
                <a:srgbClr val="3DDFE3">
                  <a:tint val="44500"/>
                  <a:satMod val="160000"/>
                </a:srgbClr>
              </a:gs>
              <a:gs pos="100000">
                <a:srgbClr val="3DDFE3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endParaRPr lang="ru-RU" sz="2400" dirty="0" smtClean="0"/>
          </a:p>
          <a:p>
            <a:pPr fontAlgn="base"/>
            <a:endParaRPr lang="ru-RU" sz="2400" dirty="0"/>
          </a:p>
          <a:p>
            <a:pPr fontAlgn="base"/>
            <a:endParaRPr lang="ru-RU" sz="2400" dirty="0" smtClean="0"/>
          </a:p>
          <a:p>
            <a:pPr fontAlgn="base"/>
            <a:endParaRPr lang="ru-RU" sz="2400" b="1" dirty="0" smtClean="0">
              <a:solidFill>
                <a:srgbClr val="002060"/>
              </a:solidFill>
            </a:endParaRPr>
          </a:p>
          <a:p>
            <a:pPr fontAlgn="base"/>
            <a:endParaRPr lang="ru-RU" sz="2400" b="1" dirty="0">
              <a:solidFill>
                <a:srgbClr val="002060"/>
              </a:solidFill>
            </a:endParaRPr>
          </a:p>
          <a:p>
            <a:pPr fontAlgn="base"/>
            <a:r>
              <a:rPr lang="ru-RU" sz="2400" b="1" dirty="0" smtClean="0">
                <a:solidFill>
                  <a:srgbClr val="002060"/>
                </a:solidFill>
                <a:latin typeface="Arial Black" pitchFamily="34" charset="0"/>
              </a:rPr>
              <a:t>Чем </a:t>
            </a:r>
            <a:r>
              <a:rPr lang="ru-RU" sz="2400" b="1" dirty="0">
                <a:solidFill>
                  <a:srgbClr val="002060"/>
                </a:solidFill>
                <a:latin typeface="Arial Black" pitchFamily="34" charset="0"/>
              </a:rPr>
              <a:t>крокодил тушил </a:t>
            </a:r>
          </a:p>
          <a:p>
            <a:pPr fontAlgn="base"/>
            <a:r>
              <a:rPr lang="ru-RU" sz="2400" b="1" dirty="0">
                <a:solidFill>
                  <a:srgbClr val="002060"/>
                </a:solidFill>
                <a:latin typeface="Arial Black" pitchFamily="34" charset="0"/>
              </a:rPr>
              <a:t>синее море в сказке </a:t>
            </a:r>
          </a:p>
          <a:p>
            <a:pPr fontAlgn="base"/>
            <a:r>
              <a:rPr lang="ru-RU" sz="2400" b="1" dirty="0">
                <a:solidFill>
                  <a:srgbClr val="002060"/>
                </a:solidFill>
                <a:latin typeface="Arial Black" pitchFamily="34" charset="0"/>
              </a:rPr>
              <a:t>«Путаница»?</a:t>
            </a:r>
          </a:p>
          <a:p>
            <a:pPr fontAlgn="t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t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t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t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fontAlgn="base"/>
            <a:r>
              <a:rPr lang="ru-RU" sz="2400" b="1" dirty="0">
                <a:solidFill>
                  <a:srgbClr val="002060"/>
                </a:solidFill>
                <a:latin typeface="Arial Black" pitchFamily="34" charset="0"/>
              </a:rPr>
              <a:t>На каком виде транспорта</a:t>
            </a:r>
          </a:p>
          <a:p>
            <a:pPr algn="r" fontAlgn="base"/>
            <a:r>
              <a:rPr lang="ru-RU" sz="2400" b="1" dirty="0">
                <a:solidFill>
                  <a:srgbClr val="002060"/>
                </a:solidFill>
                <a:latin typeface="Arial Black" pitchFamily="34" charset="0"/>
              </a:rPr>
              <a:t>ехали медведи в сказке</a:t>
            </a:r>
          </a:p>
          <a:p>
            <a:pPr algn="r" fontAlgn="base"/>
            <a:r>
              <a:rPr lang="ru-RU" sz="2400" b="1" dirty="0">
                <a:solidFill>
                  <a:srgbClr val="002060"/>
                </a:solidFill>
                <a:latin typeface="Arial Black" pitchFamily="34" charset="0"/>
              </a:rPr>
              <a:t>«</a:t>
            </a:r>
            <a:r>
              <a:rPr lang="ru-RU" sz="2400" b="1" smtClean="0">
                <a:solidFill>
                  <a:srgbClr val="002060"/>
                </a:solidFill>
                <a:latin typeface="Arial Black" pitchFamily="34" charset="0"/>
              </a:rPr>
              <a:t>Тараканище»?</a:t>
            </a:r>
            <a:endParaRPr lang="ru-RU" sz="2400" b="1" dirty="0">
              <a:solidFill>
                <a:srgbClr val="002060"/>
              </a:solidFill>
              <a:latin typeface="Arial Black" pitchFamily="34" charset="0"/>
            </a:endParaRPr>
          </a:p>
          <a:p>
            <a:pPr fontAlgn="t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t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t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4666" y="1282083"/>
            <a:ext cx="2824618" cy="211846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1889" y="2065794"/>
            <a:ext cx="1915761" cy="15567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2940" y="4293096"/>
            <a:ext cx="3629421" cy="204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03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 descr="Актуальност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118" y="260648"/>
            <a:ext cx="8697444" cy="6514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683568" y="548679"/>
            <a:ext cx="7776864" cy="5786929"/>
          </a:xfrm>
          <a:prstGeom prst="roundRect">
            <a:avLst/>
          </a:prstGeom>
          <a:gradFill flip="none" rotWithShape="1">
            <a:gsLst>
              <a:gs pos="0">
                <a:srgbClr val="3DDFE3">
                  <a:tint val="66000"/>
                  <a:satMod val="160000"/>
                </a:srgbClr>
              </a:gs>
              <a:gs pos="50000">
                <a:srgbClr val="3DDFE3">
                  <a:tint val="44500"/>
                  <a:satMod val="160000"/>
                </a:srgbClr>
              </a:gs>
              <a:gs pos="100000">
                <a:srgbClr val="3DDFE3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fontAlgn="t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fontAlgn="t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fontAlgn="t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fontAlgn="t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fontAlgn="t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fontAlgn="t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ru-RU" sz="24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fontAlgn="base"/>
            <a:endParaRPr lang="ru-RU" sz="2400" b="1" dirty="0">
              <a:solidFill>
                <a:srgbClr val="002060"/>
              </a:solidFill>
              <a:latin typeface="Arial Black" pitchFamily="34" charset="0"/>
            </a:endParaRPr>
          </a:p>
          <a:p>
            <a:pPr fontAlgn="base"/>
            <a:endParaRPr lang="ru-RU" sz="24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fontAlgn="base"/>
            <a:endParaRPr lang="ru-RU" sz="2400" b="1" dirty="0">
              <a:solidFill>
                <a:srgbClr val="002060"/>
              </a:solidFill>
              <a:latin typeface="Arial Black" pitchFamily="34" charset="0"/>
            </a:endParaRPr>
          </a:p>
          <a:p>
            <a:pPr fontAlgn="base"/>
            <a:endParaRPr lang="ru-RU" sz="24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fontAlgn="base"/>
            <a:endParaRPr lang="ru-RU" sz="24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fontAlgn="base"/>
            <a:r>
              <a:rPr lang="ru-RU" sz="2400" b="1" dirty="0" smtClean="0">
                <a:solidFill>
                  <a:srgbClr val="002060"/>
                </a:solidFill>
                <a:latin typeface="Arial Black" pitchFamily="34" charset="0"/>
              </a:rPr>
              <a:t>Кто </a:t>
            </a:r>
            <a:r>
              <a:rPr lang="ru-RU" sz="2400" b="1" dirty="0">
                <a:solidFill>
                  <a:srgbClr val="002060"/>
                </a:solidFill>
                <a:latin typeface="Arial Black" pitchFamily="34" charset="0"/>
              </a:rPr>
              <a:t>проглотил мочалку</a:t>
            </a:r>
          </a:p>
          <a:p>
            <a:pPr fontAlgn="base"/>
            <a:r>
              <a:rPr lang="ru-RU" sz="2400" b="1" dirty="0">
                <a:solidFill>
                  <a:srgbClr val="002060"/>
                </a:solidFill>
                <a:latin typeface="Arial Black" pitchFamily="34" charset="0"/>
              </a:rPr>
              <a:t>в сказке «</a:t>
            </a:r>
            <a:r>
              <a:rPr lang="ru-RU" sz="2400" b="1" dirty="0" err="1">
                <a:solidFill>
                  <a:srgbClr val="002060"/>
                </a:solidFill>
                <a:latin typeface="Arial Black" pitchFamily="34" charset="0"/>
              </a:rPr>
              <a:t>Мойдодыр</a:t>
            </a:r>
            <a:r>
              <a:rPr lang="ru-RU" sz="2400" b="1" dirty="0">
                <a:solidFill>
                  <a:srgbClr val="002060"/>
                </a:solidFill>
                <a:latin typeface="Arial Black" pitchFamily="34" charset="0"/>
              </a:rPr>
              <a:t>»?</a:t>
            </a:r>
          </a:p>
          <a:p>
            <a:pPr algn="r" fontAlgn="base"/>
            <a:endParaRPr lang="ru-RU" sz="24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algn="r" fontAlgn="base"/>
            <a:endParaRPr lang="ru-RU" sz="2400" b="1" dirty="0">
              <a:solidFill>
                <a:srgbClr val="002060"/>
              </a:solidFill>
              <a:latin typeface="Arial Black" pitchFamily="34" charset="0"/>
            </a:endParaRPr>
          </a:p>
          <a:p>
            <a:pPr algn="r" fontAlgn="base"/>
            <a:endParaRPr lang="ru-RU" sz="2400" b="1" dirty="0">
              <a:solidFill>
                <a:srgbClr val="002060"/>
              </a:solidFill>
              <a:latin typeface="Arial Black" pitchFamily="34" charset="0"/>
            </a:endParaRPr>
          </a:p>
          <a:p>
            <a:pPr algn="r" fontAlgn="base"/>
            <a:endParaRPr lang="ru-RU" sz="24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algn="r" fontAlgn="base"/>
            <a:endParaRPr lang="ru-RU" sz="24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algn="r" fontAlgn="base"/>
            <a:r>
              <a:rPr lang="ru-RU" sz="2400" b="1" dirty="0" smtClean="0">
                <a:solidFill>
                  <a:srgbClr val="002060"/>
                </a:solidFill>
                <a:latin typeface="Arial Black" pitchFamily="34" charset="0"/>
              </a:rPr>
              <a:t>Как </a:t>
            </a:r>
            <a:r>
              <a:rPr lang="ru-RU" sz="2400" b="1" dirty="0">
                <a:solidFill>
                  <a:srgbClr val="002060"/>
                </a:solidFill>
                <a:latin typeface="Arial Black" pitchFamily="34" charset="0"/>
              </a:rPr>
              <a:t>звали бабушку,</a:t>
            </a:r>
          </a:p>
          <a:p>
            <a:pPr algn="r" fontAlgn="base"/>
            <a:r>
              <a:rPr lang="ru-RU" sz="2400" b="1" dirty="0">
                <a:solidFill>
                  <a:srgbClr val="002060"/>
                </a:solidFill>
                <a:latin typeface="Arial Black" pitchFamily="34" charset="0"/>
              </a:rPr>
              <a:t>от которой сбежала </a:t>
            </a:r>
          </a:p>
          <a:p>
            <a:pPr algn="r" fontAlgn="base"/>
            <a:r>
              <a:rPr lang="ru-RU" sz="2400" b="1" dirty="0">
                <a:solidFill>
                  <a:srgbClr val="002060"/>
                </a:solidFill>
                <a:latin typeface="Arial Black" pitchFamily="34" charset="0"/>
              </a:rPr>
              <a:t>вся посуда?</a:t>
            </a:r>
          </a:p>
          <a:p>
            <a:pPr algn="r" fontAlgn="t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r">
              <a:buAutoNum type="arabicPeriod"/>
            </a:pP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r">
              <a:buAutoNum type="arabicPeriod"/>
            </a:pP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r">
              <a:buAutoNum type="arabicPeriod"/>
            </a:pP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r">
              <a:buAutoNum type="arabicPeriod"/>
            </a:pP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r">
              <a:buAutoNum type="arabicPeriod"/>
            </a:pP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r">
              <a:buAutoNum type="arabicPeriod"/>
            </a:pP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686158"/>
            <a:ext cx="2186552" cy="285796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4437112"/>
            <a:ext cx="3600400" cy="18002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3153" y="1844824"/>
            <a:ext cx="1904711" cy="1955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89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 descr="Актуальност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118" y="260648"/>
            <a:ext cx="8697444" cy="6514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683568" y="656692"/>
            <a:ext cx="7776864" cy="5724636"/>
          </a:xfrm>
          <a:prstGeom prst="roundRect">
            <a:avLst/>
          </a:prstGeom>
          <a:gradFill flip="none" rotWithShape="1">
            <a:gsLst>
              <a:gs pos="0">
                <a:srgbClr val="3DDFE3">
                  <a:tint val="66000"/>
                  <a:satMod val="160000"/>
                </a:srgbClr>
              </a:gs>
              <a:gs pos="50000">
                <a:srgbClr val="3DDFE3">
                  <a:tint val="44500"/>
                  <a:satMod val="160000"/>
                </a:srgbClr>
              </a:gs>
              <a:gs pos="100000">
                <a:srgbClr val="3DDFE3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t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t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ru-RU" sz="2400" dirty="0" smtClean="0"/>
          </a:p>
          <a:p>
            <a:pPr fontAlgn="base"/>
            <a:endParaRPr lang="ru-RU" sz="2400" dirty="0"/>
          </a:p>
          <a:p>
            <a:pPr fontAlgn="base"/>
            <a:endParaRPr lang="ru-RU" sz="2400" dirty="0" smtClean="0"/>
          </a:p>
          <a:p>
            <a:pPr fontAlgn="base"/>
            <a:endParaRPr lang="ru-RU" sz="2400" dirty="0"/>
          </a:p>
          <a:p>
            <a:pPr fontAlgn="base"/>
            <a:endParaRPr lang="ru-RU" sz="2400" dirty="0" smtClean="0"/>
          </a:p>
          <a:p>
            <a:pPr fontAlgn="base"/>
            <a:endParaRPr lang="ru-RU" sz="2400" dirty="0"/>
          </a:p>
          <a:p>
            <a:pPr fontAlgn="base"/>
            <a:endParaRPr lang="ru-RU" sz="2400" dirty="0" smtClean="0"/>
          </a:p>
          <a:p>
            <a:pPr fontAlgn="base"/>
            <a:endParaRPr lang="ru-RU" sz="2400" dirty="0"/>
          </a:p>
          <a:p>
            <a:pPr fontAlgn="base"/>
            <a:endParaRPr lang="ru-RU" sz="2400" b="1" dirty="0">
              <a:solidFill>
                <a:srgbClr val="002060"/>
              </a:solidFill>
              <a:latin typeface="Arial Black" pitchFamily="34" charset="0"/>
            </a:endParaRPr>
          </a:p>
          <a:p>
            <a:pPr fontAlgn="base"/>
            <a:r>
              <a:rPr lang="ru-RU" sz="2400" b="1" dirty="0" smtClean="0">
                <a:solidFill>
                  <a:srgbClr val="002060"/>
                </a:solidFill>
                <a:latin typeface="Arial Black" pitchFamily="34" charset="0"/>
              </a:rPr>
              <a:t>Как </a:t>
            </a:r>
            <a:r>
              <a:rPr lang="ru-RU" sz="2400" b="1" dirty="0">
                <a:solidFill>
                  <a:srgbClr val="002060"/>
                </a:solidFill>
                <a:latin typeface="Arial Black" pitchFamily="34" charset="0"/>
              </a:rPr>
              <a:t>звали злого </a:t>
            </a:r>
          </a:p>
          <a:p>
            <a:pPr fontAlgn="base"/>
            <a:r>
              <a:rPr lang="ru-RU" sz="2400" b="1" dirty="0">
                <a:solidFill>
                  <a:srgbClr val="002060"/>
                </a:solidFill>
                <a:latin typeface="Arial Black" pitchFamily="34" charset="0"/>
              </a:rPr>
              <a:t>разбойника,</a:t>
            </a:r>
          </a:p>
          <a:p>
            <a:pPr fontAlgn="base"/>
            <a:r>
              <a:rPr lang="ru-RU" sz="2400" b="1" dirty="0">
                <a:solidFill>
                  <a:srgbClr val="002060"/>
                </a:solidFill>
                <a:latin typeface="Arial Black" pitchFamily="34" charset="0"/>
              </a:rPr>
              <a:t>жившего в Африке </a:t>
            </a:r>
            <a:r>
              <a:rPr lang="ru-RU" sz="2400" b="1" dirty="0" smtClean="0">
                <a:solidFill>
                  <a:srgbClr val="002060"/>
                </a:solidFill>
                <a:latin typeface="Arial Black" pitchFamily="34" charset="0"/>
              </a:rPr>
              <a:t>?</a:t>
            </a:r>
          </a:p>
          <a:p>
            <a:pPr fontAlgn="base"/>
            <a:endParaRPr lang="ru-RU" sz="24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algn="r" fontAlgn="base"/>
            <a:endParaRPr lang="ru-RU" sz="24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algn="r" fontAlgn="base"/>
            <a:r>
              <a:rPr lang="ru-RU" sz="2400" b="1" dirty="0" smtClean="0">
                <a:solidFill>
                  <a:srgbClr val="002060"/>
                </a:solidFill>
                <a:latin typeface="Arial Black" pitchFamily="34" charset="0"/>
              </a:rPr>
              <a:t>Какой </a:t>
            </a:r>
            <a:r>
              <a:rPr lang="ru-RU" sz="2400" b="1" dirty="0">
                <a:solidFill>
                  <a:srgbClr val="002060"/>
                </a:solidFill>
                <a:latin typeface="Arial Black" pitchFamily="34" charset="0"/>
              </a:rPr>
              <a:t>подарок </a:t>
            </a:r>
            <a:r>
              <a:rPr lang="ru-RU" sz="2400" b="1" dirty="0" smtClean="0">
                <a:solidFill>
                  <a:srgbClr val="002060"/>
                </a:solidFill>
                <a:latin typeface="Arial Black" pitchFamily="34" charset="0"/>
              </a:rPr>
              <a:t>принесла</a:t>
            </a:r>
            <a:endParaRPr lang="ru-RU" sz="2400" b="1" dirty="0">
              <a:solidFill>
                <a:srgbClr val="002060"/>
              </a:solidFill>
              <a:latin typeface="Arial Black" pitchFamily="34" charset="0"/>
            </a:endParaRPr>
          </a:p>
          <a:p>
            <a:pPr algn="r" fontAlgn="base"/>
            <a:r>
              <a:rPr lang="ru-RU" sz="2400" b="1" dirty="0">
                <a:solidFill>
                  <a:srgbClr val="002060"/>
                </a:solidFill>
                <a:latin typeface="Arial Black" pitchFamily="34" charset="0"/>
              </a:rPr>
              <a:t>мухе-Цокотухе </a:t>
            </a:r>
            <a:r>
              <a:rPr lang="ru-RU" sz="2400" b="1" dirty="0" smtClean="0">
                <a:solidFill>
                  <a:srgbClr val="002060"/>
                </a:solidFill>
                <a:latin typeface="Arial Black" pitchFamily="34" charset="0"/>
              </a:rPr>
              <a:t>бабушка пчела </a:t>
            </a:r>
            <a:r>
              <a:rPr lang="ru-RU" sz="2400" b="1" dirty="0">
                <a:solidFill>
                  <a:srgbClr val="002060"/>
                </a:solidFill>
                <a:latin typeface="Arial Black" pitchFamily="34" charset="0"/>
              </a:rPr>
              <a:t>в </a:t>
            </a:r>
          </a:p>
          <a:p>
            <a:pPr algn="r" fontAlgn="base"/>
            <a:r>
              <a:rPr lang="ru-RU" sz="2400" b="1" dirty="0">
                <a:solidFill>
                  <a:srgbClr val="002060"/>
                </a:solidFill>
                <a:latin typeface="Arial Black" pitchFamily="34" charset="0"/>
              </a:rPr>
              <a:t>сказке «Муха-Цокотуха»?</a:t>
            </a:r>
          </a:p>
          <a:p>
            <a:pPr fontAlgn="t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t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t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0757" y="644545"/>
            <a:ext cx="2540836" cy="22804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113" y="3954337"/>
            <a:ext cx="2448272" cy="2227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8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 descr="Актуальност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118" y="260648"/>
            <a:ext cx="8697444" cy="6514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683568" y="529611"/>
            <a:ext cx="7776864" cy="5976664"/>
          </a:xfrm>
          <a:prstGeom prst="roundRect">
            <a:avLst/>
          </a:prstGeom>
          <a:gradFill flip="none" rotWithShape="1">
            <a:gsLst>
              <a:gs pos="0">
                <a:srgbClr val="3DDFE3">
                  <a:tint val="66000"/>
                  <a:satMod val="160000"/>
                </a:srgbClr>
              </a:gs>
              <a:gs pos="50000">
                <a:srgbClr val="3DDFE3">
                  <a:tint val="44500"/>
                  <a:satMod val="160000"/>
                </a:srgbClr>
              </a:gs>
              <a:gs pos="100000">
                <a:srgbClr val="3DDFE3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t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t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t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ru-RU" sz="2400" dirty="0" smtClean="0"/>
          </a:p>
          <a:p>
            <a:pPr fontAlgn="base"/>
            <a:endParaRPr lang="ru-RU" sz="2400" dirty="0"/>
          </a:p>
          <a:p>
            <a:pPr fontAlgn="base"/>
            <a:endParaRPr lang="ru-RU" sz="2400" dirty="0" smtClean="0"/>
          </a:p>
          <a:p>
            <a:pPr fontAlgn="base"/>
            <a:endParaRPr lang="ru-RU" sz="2400" dirty="0"/>
          </a:p>
          <a:p>
            <a:pPr fontAlgn="base"/>
            <a:endParaRPr lang="ru-RU" sz="2400" dirty="0" smtClean="0"/>
          </a:p>
          <a:p>
            <a:pPr fontAlgn="base"/>
            <a:endParaRPr lang="ru-RU" sz="2400" dirty="0"/>
          </a:p>
          <a:p>
            <a:pPr fontAlgn="base"/>
            <a:endParaRPr lang="ru-RU" sz="2400" dirty="0" smtClean="0"/>
          </a:p>
          <a:p>
            <a:pPr algn="ctr" fontAlgn="base"/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  <a:t>Физкультминутка</a:t>
            </a:r>
            <a:endParaRPr lang="ru-RU" sz="2400" b="1" dirty="0">
              <a:solidFill>
                <a:srgbClr val="C00000"/>
              </a:solidFill>
              <a:latin typeface="Arial Black" pitchFamily="34" charset="0"/>
            </a:endParaRPr>
          </a:p>
          <a:p>
            <a:pPr fontAlgn="base"/>
            <a:r>
              <a:rPr lang="ru-RU" sz="2000" b="1" dirty="0">
                <a:solidFill>
                  <a:srgbClr val="002060"/>
                </a:solidFill>
                <a:latin typeface="Arial Black" pitchFamily="34" charset="0"/>
              </a:rPr>
              <a:t>Ехали медведи на велосипеде</a:t>
            </a:r>
          </a:p>
          <a:p>
            <a:pPr fontAlgn="base"/>
            <a:r>
              <a:rPr lang="ru-RU" sz="2000" b="1" dirty="0">
                <a:solidFill>
                  <a:srgbClr val="002060"/>
                </a:solidFill>
                <a:latin typeface="Arial Black" pitchFamily="34" charset="0"/>
              </a:rPr>
              <a:t>А за ними кот задом наперед,</a:t>
            </a:r>
          </a:p>
          <a:p>
            <a:pPr fontAlgn="base"/>
            <a:r>
              <a:rPr lang="ru-RU" sz="2000" b="1" dirty="0">
                <a:solidFill>
                  <a:srgbClr val="002060"/>
                </a:solidFill>
                <a:latin typeface="Arial Black" pitchFamily="34" charset="0"/>
              </a:rPr>
              <a:t>А за ним комарики</a:t>
            </a:r>
          </a:p>
          <a:p>
            <a:pPr fontAlgn="base"/>
            <a:r>
              <a:rPr lang="ru-RU" sz="2000" b="1" dirty="0">
                <a:solidFill>
                  <a:srgbClr val="002060"/>
                </a:solidFill>
                <a:latin typeface="Arial Black" pitchFamily="34" charset="0"/>
              </a:rPr>
              <a:t>На воздушном шарике</a:t>
            </a:r>
          </a:p>
          <a:p>
            <a:pPr fontAlgn="base"/>
            <a:r>
              <a:rPr lang="ru-RU" sz="2000" b="1" dirty="0">
                <a:solidFill>
                  <a:srgbClr val="002060"/>
                </a:solidFill>
                <a:latin typeface="Arial Black" pitchFamily="34" charset="0"/>
              </a:rPr>
              <a:t>Волки на кобыле</a:t>
            </a:r>
          </a:p>
          <a:p>
            <a:pPr fontAlgn="base"/>
            <a:r>
              <a:rPr lang="ru-RU" sz="2000" b="1" dirty="0">
                <a:solidFill>
                  <a:srgbClr val="002060"/>
                </a:solidFill>
                <a:latin typeface="Arial Black" pitchFamily="34" charset="0"/>
              </a:rPr>
              <a:t>Львы в автомобили</a:t>
            </a:r>
          </a:p>
          <a:p>
            <a:pPr fontAlgn="base"/>
            <a:r>
              <a:rPr lang="ru-RU" sz="2000" b="1" dirty="0">
                <a:solidFill>
                  <a:srgbClr val="002060"/>
                </a:solidFill>
                <a:latin typeface="Arial Black" pitchFamily="34" charset="0"/>
              </a:rPr>
              <a:t>Зайчики в трамвайчике</a:t>
            </a:r>
          </a:p>
          <a:p>
            <a:pPr fontAlgn="base"/>
            <a:r>
              <a:rPr lang="ru-RU" sz="2000" b="1" dirty="0">
                <a:solidFill>
                  <a:srgbClr val="002060"/>
                </a:solidFill>
                <a:latin typeface="Arial Black" pitchFamily="34" charset="0"/>
              </a:rPr>
              <a:t>Жаба на метле…</a:t>
            </a:r>
          </a:p>
          <a:p>
            <a:pPr fontAlgn="t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t">
              <a:buFont typeface="Wingdings" pitchFamily="2" charset="2"/>
              <a:buChar char="v"/>
            </a:pP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t">
              <a:buFont typeface="Wingdings" pitchFamily="2" charset="2"/>
              <a:buChar char="v"/>
            </a:pP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t">
              <a:buFont typeface="Wingdings" pitchFamily="2" charset="2"/>
              <a:buChar char="v"/>
            </a:pP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t">
              <a:lnSpc>
                <a:spcPct val="150000"/>
              </a:lnSpc>
              <a:buFont typeface="Wingdings" pitchFamily="2" charset="2"/>
              <a:buChar char="v"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3386" y="4118904"/>
            <a:ext cx="3893310" cy="2478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26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 descr="Актуальност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118" y="260648"/>
            <a:ext cx="8697444" cy="6514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611560" y="620688"/>
            <a:ext cx="7920880" cy="5945498"/>
          </a:xfrm>
          <a:prstGeom prst="roundRect">
            <a:avLst/>
          </a:prstGeom>
          <a:gradFill flip="none" rotWithShape="1">
            <a:gsLst>
              <a:gs pos="0">
                <a:srgbClr val="3DDFE3">
                  <a:tint val="66000"/>
                  <a:satMod val="160000"/>
                </a:srgbClr>
              </a:gs>
              <a:gs pos="50000">
                <a:srgbClr val="3DDFE3">
                  <a:tint val="44500"/>
                  <a:satMod val="160000"/>
                </a:srgbClr>
              </a:gs>
              <a:gs pos="100000">
                <a:srgbClr val="3DDFE3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t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400" b="1" dirty="0" smtClean="0">
                <a:solidFill>
                  <a:srgbClr val="002060"/>
                </a:solidFill>
                <a:latin typeface="Arial Black" pitchFamily="34" charset="0"/>
              </a:rPr>
              <a:t>В </a:t>
            </a:r>
            <a:r>
              <a:rPr lang="ru-RU" sz="2400" b="1" dirty="0">
                <a:solidFill>
                  <a:srgbClr val="002060"/>
                </a:solidFill>
                <a:latin typeface="Arial Black" pitchFamily="34" charset="0"/>
              </a:rPr>
              <a:t>сказке «Краденое солнце», </a:t>
            </a:r>
          </a:p>
          <a:p>
            <a:pPr fontAlgn="base"/>
            <a:r>
              <a:rPr lang="ru-RU" sz="2400" b="1" dirty="0">
                <a:solidFill>
                  <a:srgbClr val="002060"/>
                </a:solidFill>
                <a:latin typeface="Arial Black" pitchFamily="34" charset="0"/>
              </a:rPr>
              <a:t>кто освободил </a:t>
            </a:r>
            <a:r>
              <a:rPr lang="ru-RU" sz="2400" b="1" dirty="0" smtClean="0">
                <a:solidFill>
                  <a:srgbClr val="002060"/>
                </a:solidFill>
                <a:latin typeface="Arial Black" pitchFamily="34" charset="0"/>
              </a:rPr>
              <a:t>солнышко</a:t>
            </a:r>
            <a:r>
              <a:rPr lang="en-AU" sz="2400" b="1" dirty="0" smtClean="0">
                <a:solidFill>
                  <a:srgbClr val="002060"/>
                </a:solidFill>
                <a:latin typeface="Arial Black" pitchFamily="34" charset="0"/>
              </a:rPr>
              <a:t>?</a:t>
            </a:r>
            <a:endParaRPr lang="ru-RU" sz="2400" b="1" dirty="0">
              <a:solidFill>
                <a:srgbClr val="002060"/>
              </a:solidFill>
              <a:latin typeface="Arial Black" pitchFamily="34" charset="0"/>
            </a:endParaRPr>
          </a:p>
          <a:p>
            <a:pPr fontAlgn="base"/>
            <a:endParaRPr lang="ru-RU" sz="24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fontAlgn="base"/>
            <a:endParaRPr lang="ru-RU" sz="24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fontAlgn="base"/>
            <a:endParaRPr lang="ru-RU" sz="2400" b="1" dirty="0">
              <a:solidFill>
                <a:srgbClr val="002060"/>
              </a:solidFill>
              <a:latin typeface="Arial Black" pitchFamily="34" charset="0"/>
            </a:endParaRPr>
          </a:p>
          <a:p>
            <a:pPr fontAlgn="base"/>
            <a:endParaRPr lang="ru-RU" sz="2400" b="1" dirty="0">
              <a:solidFill>
                <a:srgbClr val="002060"/>
              </a:solidFill>
              <a:latin typeface="Arial Black" pitchFamily="34" charset="0"/>
            </a:endParaRPr>
          </a:p>
          <a:p>
            <a:pPr algn="r" fontAlgn="base"/>
            <a:r>
              <a:rPr lang="ru-RU" sz="2400" b="1" dirty="0" smtClean="0">
                <a:solidFill>
                  <a:srgbClr val="002060"/>
                </a:solidFill>
                <a:latin typeface="Arial Black" pitchFamily="34" charset="0"/>
              </a:rPr>
              <a:t>Одеяло </a:t>
            </a:r>
            <a:r>
              <a:rPr lang="ru-RU" sz="2400" b="1" dirty="0">
                <a:solidFill>
                  <a:srgbClr val="002060"/>
                </a:solidFill>
                <a:latin typeface="Arial Black" pitchFamily="34" charset="0"/>
              </a:rPr>
              <a:t>убежало, </a:t>
            </a:r>
          </a:p>
          <a:p>
            <a:pPr algn="r" fontAlgn="base"/>
            <a:r>
              <a:rPr lang="ru-RU" sz="2400" b="1" dirty="0">
                <a:solidFill>
                  <a:srgbClr val="002060"/>
                </a:solidFill>
                <a:latin typeface="Arial Black" pitchFamily="34" charset="0"/>
              </a:rPr>
              <a:t>улетела простыня….</a:t>
            </a:r>
          </a:p>
          <a:p>
            <a:pPr algn="r" fontAlgn="base"/>
            <a:r>
              <a:rPr lang="ru-RU" sz="2400" b="1" dirty="0">
                <a:solidFill>
                  <a:srgbClr val="002060"/>
                </a:solidFill>
                <a:latin typeface="Arial Black" pitchFamily="34" charset="0"/>
              </a:rPr>
              <a:t>От кого убежали все </a:t>
            </a:r>
            <a:r>
              <a:rPr lang="ru-RU" sz="2400" b="1" dirty="0" smtClean="0">
                <a:solidFill>
                  <a:srgbClr val="002060"/>
                </a:solidFill>
                <a:latin typeface="Arial Black" pitchFamily="34" charset="0"/>
              </a:rPr>
              <a:t>вещи</a:t>
            </a:r>
            <a:r>
              <a:rPr lang="en-AU" sz="2400" b="1" dirty="0" smtClean="0">
                <a:solidFill>
                  <a:srgbClr val="002060"/>
                </a:solidFill>
                <a:latin typeface="Arial Black" pitchFamily="34" charset="0"/>
              </a:rPr>
              <a:t>?</a:t>
            </a:r>
            <a:r>
              <a:rPr lang="ru-RU" sz="2400" b="1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endParaRPr lang="ru-RU" sz="2400" b="1" dirty="0">
              <a:solidFill>
                <a:srgbClr val="002060"/>
              </a:solidFill>
              <a:latin typeface="Arial Black" pitchFamily="34" charset="0"/>
            </a:endParaRPr>
          </a:p>
          <a:p>
            <a:pPr fontAlgn="t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t">
              <a:buFont typeface="Wingdings" pitchFamily="2" charset="2"/>
              <a:buChar char="v"/>
            </a:pP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863" y="1628801"/>
            <a:ext cx="2299829" cy="244827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4170051"/>
            <a:ext cx="3595270" cy="2273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25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 descr="Актуальност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118" y="260648"/>
            <a:ext cx="8697444" cy="6514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611560" y="548679"/>
            <a:ext cx="7920880" cy="6045551"/>
          </a:xfrm>
          <a:prstGeom prst="roundRect">
            <a:avLst/>
          </a:prstGeom>
          <a:gradFill flip="none" rotWithShape="1">
            <a:gsLst>
              <a:gs pos="0">
                <a:srgbClr val="3DDFE3">
                  <a:tint val="66000"/>
                  <a:satMod val="160000"/>
                </a:srgbClr>
              </a:gs>
              <a:gs pos="50000">
                <a:srgbClr val="3DDFE3">
                  <a:tint val="44500"/>
                  <a:satMod val="160000"/>
                </a:srgbClr>
              </a:gs>
              <a:gs pos="100000">
                <a:srgbClr val="3DDFE3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ru-RU" sz="24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fontAlgn="base"/>
            <a:endParaRPr lang="ru-RU" sz="2400" b="1" dirty="0">
              <a:solidFill>
                <a:srgbClr val="002060"/>
              </a:solidFill>
              <a:latin typeface="Arial Black" pitchFamily="34" charset="0"/>
            </a:endParaRPr>
          </a:p>
          <a:p>
            <a:pPr fontAlgn="base"/>
            <a:r>
              <a:rPr lang="ru-RU" sz="2400" b="1" dirty="0" smtClean="0">
                <a:solidFill>
                  <a:srgbClr val="002060"/>
                </a:solidFill>
                <a:latin typeface="Arial Black" pitchFamily="34" charset="0"/>
              </a:rPr>
              <a:t>Муха </a:t>
            </a:r>
            <a:r>
              <a:rPr lang="ru-RU" sz="2400" b="1" dirty="0">
                <a:solidFill>
                  <a:srgbClr val="002060"/>
                </a:solidFill>
                <a:latin typeface="Arial Black" pitchFamily="34" charset="0"/>
              </a:rPr>
              <a:t>по полю пошла…, </a:t>
            </a:r>
          </a:p>
          <a:p>
            <a:pPr fontAlgn="base"/>
            <a:r>
              <a:rPr lang="ru-RU" sz="2400" b="1" dirty="0">
                <a:solidFill>
                  <a:srgbClr val="002060"/>
                </a:solidFill>
                <a:latin typeface="Arial Black" pitchFamily="34" charset="0"/>
              </a:rPr>
              <a:t>что же она нашла?</a:t>
            </a:r>
          </a:p>
          <a:p>
            <a:pPr fontAlgn="t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t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t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t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t">
              <a:buFont typeface="Wingdings" pitchFamily="2" charset="2"/>
              <a:buChar char="v"/>
            </a:pP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fontAlgn="base"/>
            <a:r>
              <a:rPr lang="ru-RU" sz="2400" b="1" dirty="0">
                <a:solidFill>
                  <a:srgbClr val="002060"/>
                </a:solidFill>
                <a:latin typeface="Arial Black" pitchFamily="34" charset="0"/>
              </a:rPr>
              <a:t>Кто первый пришел на </a:t>
            </a:r>
          </a:p>
          <a:p>
            <a:pPr algn="r" fontAlgn="base"/>
            <a:r>
              <a:rPr lang="ru-RU" sz="2400" b="1" dirty="0">
                <a:solidFill>
                  <a:srgbClr val="002060"/>
                </a:solidFill>
                <a:latin typeface="Arial Black" pitchFamily="34" charset="0"/>
              </a:rPr>
              <a:t>Прием к доктору Айболиту </a:t>
            </a:r>
          </a:p>
          <a:p>
            <a:pPr algn="r" fontAlgn="base"/>
            <a:r>
              <a:rPr lang="ru-RU" sz="2400" b="1" dirty="0">
                <a:solidFill>
                  <a:srgbClr val="002060"/>
                </a:solidFill>
                <a:latin typeface="Arial Black" pitchFamily="34" charset="0"/>
              </a:rPr>
              <a:t>в сказке «Айболит»?</a:t>
            </a: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7749" y="1381473"/>
            <a:ext cx="3798168" cy="213647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467544" y="3885155"/>
            <a:ext cx="3165136" cy="2461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22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836</TotalTime>
  <Words>237</Words>
  <Application>Microsoft Office PowerPoint</Application>
  <PresentationFormat>Экран (4:3)</PresentationFormat>
  <Paragraphs>205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Базовая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«ОБ ОСНОВНЫХ ГАРАНТИЯХ ПРАВ РЕБЕНКА В РОССИЙСКОЙ ФЕДЕРАЦИИ»</dc:title>
  <dc:creator>Татьяна</dc:creator>
  <cp:lastModifiedBy>Татьяна</cp:lastModifiedBy>
  <cp:revision>66</cp:revision>
  <dcterms:created xsi:type="dcterms:W3CDTF">2019-01-02T15:03:00Z</dcterms:created>
  <dcterms:modified xsi:type="dcterms:W3CDTF">2019-11-25T20:01:52Z</dcterms:modified>
</cp:coreProperties>
</file>