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76872"/>
            <a:ext cx="8458200" cy="1222375"/>
          </a:xfrm>
        </p:spPr>
        <p:txBody>
          <a:bodyPr/>
          <a:lstStyle/>
          <a:p>
            <a:r>
              <a:rPr lang="ru-RU" dirty="0" smtClean="0"/>
              <a:t>Н.А. Некрасов</a:t>
            </a:r>
            <a:br>
              <a:rPr lang="ru-RU" dirty="0" smtClean="0"/>
            </a:br>
            <a:r>
              <a:rPr lang="ru-RU" dirty="0" smtClean="0"/>
              <a:t>«Железная дорога»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8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9. </a:t>
            </a:r>
            <a:r>
              <a:rPr lang="ru-RU" dirty="0">
                <a:effectLst/>
              </a:rPr>
              <a:t>Выражая свою позицию, автор: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573" y="2492896"/>
            <a:ext cx="7507560" cy="2234878"/>
          </a:xfrm>
        </p:spPr>
        <p:txBody>
          <a:bodyPr/>
          <a:lstStyle/>
          <a:p>
            <a:pPr marL="0" lvl="0" indent="0">
              <a:buNone/>
            </a:pPr>
            <a:r>
              <a:rPr lang="ru-RU" dirty="0"/>
              <a:t>а) верит в силу народа; </a:t>
            </a:r>
            <a:br>
              <a:rPr lang="ru-RU" dirty="0"/>
            </a:br>
            <a:r>
              <a:rPr lang="ru-RU" dirty="0"/>
              <a:t>б) обескуражен бессилием народа; </a:t>
            </a:r>
            <a:br>
              <a:rPr lang="ru-RU" dirty="0"/>
            </a:br>
            <a:r>
              <a:rPr lang="ru-RU" dirty="0"/>
              <a:t>в) равнодушен к судьбам народа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659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51576" cy="1027584"/>
          </a:xfrm>
        </p:spPr>
        <p:txBody>
          <a:bodyPr/>
          <a:lstStyle/>
          <a:p>
            <a:r>
              <a:rPr lang="ru-RU" dirty="0" smtClean="0"/>
              <a:t>10. Тема стихотворения: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204864"/>
            <a:ext cx="7939608" cy="309897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любовь к родине;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тяжёлый труд крепостных крестьян;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строительство железной дороги.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97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22920"/>
            <a:ext cx="2326032" cy="667544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1124744"/>
            <a:ext cx="2755032" cy="485313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dirty="0" smtClean="0"/>
              <a:t>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dirty="0" smtClean="0"/>
              <a:t>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dirty="0" smtClean="0"/>
              <a:t>А</a:t>
            </a:r>
          </a:p>
          <a:p>
            <a:pPr marL="514350" indent="-514350">
              <a:buAutoNum type="arabicPeriod"/>
            </a:pPr>
            <a:r>
              <a:rPr lang="ru-RU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dirty="0" smtClean="0"/>
              <a:t>А</a:t>
            </a:r>
          </a:p>
          <a:p>
            <a:pPr marL="514350" indent="-514350">
              <a:buAutoNum type="arabicPeriod"/>
            </a:pPr>
            <a:r>
              <a:rPr lang="ru-RU" dirty="0" smtClean="0"/>
              <a:t>Б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1556792"/>
            <a:ext cx="4136012" cy="2592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10 баллов = «5»</a:t>
            </a:r>
          </a:p>
          <a:p>
            <a:pPr marL="0" indent="0">
              <a:buNone/>
            </a:pPr>
            <a:r>
              <a:rPr lang="ru-RU" sz="4000" dirty="0" smtClean="0"/>
              <a:t>9-8 баллов = «4»</a:t>
            </a:r>
          </a:p>
          <a:p>
            <a:pPr marL="0" indent="0">
              <a:buNone/>
            </a:pPr>
            <a:r>
              <a:rPr lang="ru-RU" sz="4000" dirty="0" smtClean="0"/>
              <a:t>7-6 баллов = «3»</a:t>
            </a:r>
            <a:endParaRPr lang="ru-RU" sz="4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76056" y="212457"/>
            <a:ext cx="3042858" cy="936104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Оценки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06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964488" cy="3403848"/>
          </a:xfrm>
          <a:effectLst/>
        </p:spPr>
        <p:txBody>
          <a:bodyPr>
            <a:normAutofit fontScale="90000"/>
          </a:bodyPr>
          <a:lstStyle/>
          <a:p>
            <a:r>
              <a:rPr lang="ru-RU" dirty="0" smtClean="0"/>
              <a:t>1. </a:t>
            </a:r>
            <a:r>
              <a:rPr lang="ru-RU" dirty="0"/>
              <a:t>В строках: </a:t>
            </a:r>
            <a:br>
              <a:rPr lang="ru-RU" dirty="0"/>
            </a:br>
            <a:r>
              <a:rPr lang="ru-RU" dirty="0"/>
              <a:t>     </a:t>
            </a:r>
            <a:r>
              <a:rPr lang="ru-RU" i="1" dirty="0"/>
              <a:t>Водит он армии; в море судами</a:t>
            </a:r>
            <a:br>
              <a:rPr lang="ru-RU" i="1" dirty="0"/>
            </a:br>
            <a:r>
              <a:rPr lang="ru-RU" i="1" dirty="0"/>
              <a:t>     Правит; в  артели сгоняет людей,</a:t>
            </a:r>
            <a:br>
              <a:rPr lang="ru-RU" i="1" dirty="0"/>
            </a:br>
            <a:r>
              <a:rPr lang="ru-RU" i="1" dirty="0"/>
              <a:t>     Ходит за плугом, стоит за плечами</a:t>
            </a:r>
            <a:br>
              <a:rPr lang="ru-RU" i="1" dirty="0"/>
            </a:br>
            <a:r>
              <a:rPr lang="ru-RU" i="1" dirty="0"/>
              <a:t>     </a:t>
            </a:r>
            <a:r>
              <a:rPr lang="ru-RU" i="1" dirty="0" err="1"/>
              <a:t>Каменотёсцев</a:t>
            </a:r>
            <a:r>
              <a:rPr lang="ru-RU" i="1" dirty="0"/>
              <a:t>, ткачей… - </a:t>
            </a:r>
            <a:br>
              <a:rPr lang="ru-RU" i="1" dirty="0"/>
            </a:br>
            <a:r>
              <a:rPr lang="ru-RU" dirty="0"/>
              <a:t>речь идёт: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4077072"/>
            <a:ext cx="3888432" cy="2520280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а</a:t>
            </a:r>
            <a:r>
              <a:rPr lang="ru-RU" dirty="0"/>
              <a:t>) о </a:t>
            </a:r>
            <a:r>
              <a:rPr lang="ru-RU" dirty="0" smtClean="0"/>
              <a:t>царе;</a:t>
            </a:r>
          </a:p>
          <a:p>
            <a:pPr marL="0" lvl="0" indent="0">
              <a:buNone/>
            </a:pPr>
            <a:r>
              <a:rPr lang="ru-RU" dirty="0" smtClean="0"/>
              <a:t>б</a:t>
            </a:r>
            <a:r>
              <a:rPr lang="ru-RU" dirty="0"/>
              <a:t>) о </a:t>
            </a:r>
            <a:r>
              <a:rPr lang="ru-RU" dirty="0" smtClean="0"/>
              <a:t>труде;</a:t>
            </a:r>
          </a:p>
          <a:p>
            <a:pPr marL="0" lvl="0" indent="0">
              <a:buNone/>
            </a:pPr>
            <a:r>
              <a:rPr lang="ru-RU" dirty="0" smtClean="0"/>
              <a:t>в</a:t>
            </a:r>
            <a:r>
              <a:rPr lang="ru-RU" dirty="0"/>
              <a:t>) о голоде.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5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2. Слова </a:t>
            </a:r>
            <a:r>
              <a:rPr lang="ru-RU" i="1" dirty="0">
                <a:effectLst/>
              </a:rPr>
              <a:t>«к жизни воззвав эти дебри бесплодные»</a:t>
            </a:r>
            <a:r>
              <a:rPr lang="ru-RU" dirty="0">
                <a:effectLst/>
              </a:rPr>
              <a:t> означают: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312486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строители железной дороги принесли цивилизацию в глухие, непроходимые леса;</a:t>
            </a:r>
            <a:br>
              <a:rPr lang="ru-RU" dirty="0"/>
            </a:br>
            <a:r>
              <a:rPr lang="ru-RU" dirty="0"/>
              <a:t>б) строители трудились в непроходимых лесах и болотах;</a:t>
            </a:r>
            <a:br>
              <a:rPr lang="ru-RU" dirty="0"/>
            </a:br>
            <a:r>
              <a:rPr lang="ru-RU" dirty="0"/>
              <a:t>в) на бесплодной земле ничего нельзя построить.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9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7200"/>
            <a:ext cx="8596064" cy="1891680"/>
          </a:xfrm>
        </p:spPr>
        <p:txBody>
          <a:bodyPr>
            <a:normAutofit/>
          </a:bodyPr>
          <a:lstStyle/>
          <a:p>
            <a:r>
              <a:rPr lang="ru-RU" dirty="0" smtClean="0"/>
              <a:t>3. </a:t>
            </a:r>
            <a:r>
              <a:rPr lang="ru-RU" dirty="0">
                <a:effectLst/>
              </a:rPr>
              <a:t>Дорога в стихотворении является символом: 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2636912"/>
            <a:ext cx="3547120" cy="266692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прошлого;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настоящего;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будущего.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76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8884096" cy="1459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dirty="0">
                <a:effectLst/>
              </a:rPr>
              <a:t>Размер, которым написано стихотворение: 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636912"/>
            <a:ext cx="5059288" cy="259491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дактиль;</a:t>
            </a:r>
          </a:p>
          <a:p>
            <a:pPr marL="0" indent="0">
              <a:buNone/>
            </a:pPr>
            <a:r>
              <a:rPr lang="ru-RU" dirty="0" smtClean="0"/>
              <a:t>б) амфибрахий;</a:t>
            </a:r>
          </a:p>
          <a:p>
            <a:pPr marL="0" indent="0">
              <a:buNone/>
            </a:pPr>
            <a:r>
              <a:rPr lang="ru-RU" dirty="0" smtClean="0"/>
              <a:t>в) анапест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29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740080" cy="22517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5. В </a:t>
            </a:r>
            <a:r>
              <a:rPr lang="ru-RU" dirty="0">
                <a:effectLst/>
              </a:rPr>
              <a:t>строках:</a:t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     </a:t>
            </a:r>
            <a:r>
              <a:rPr lang="ru-RU" i="1" dirty="0" smtClean="0">
                <a:effectLst/>
              </a:rPr>
              <a:t>Листья </a:t>
            </a:r>
            <a:r>
              <a:rPr lang="ru-RU" i="1" dirty="0">
                <a:effectLst/>
              </a:rPr>
              <a:t>поблекнуть ещё не успели,</a:t>
            </a:r>
            <a:br>
              <a:rPr lang="ru-RU" i="1" dirty="0">
                <a:effectLst/>
              </a:rPr>
            </a:br>
            <a:r>
              <a:rPr lang="ru-RU" i="1" dirty="0" smtClean="0">
                <a:effectLst/>
              </a:rPr>
              <a:t>     Жёлты </a:t>
            </a:r>
            <a:r>
              <a:rPr lang="ru-RU" i="1" dirty="0">
                <a:effectLst/>
              </a:rPr>
              <a:t>и свежи лежат, как ковёр… - </a:t>
            </a:r>
            <a:br>
              <a:rPr lang="ru-RU" i="1" dirty="0">
                <a:effectLst/>
              </a:rPr>
            </a:br>
            <a:r>
              <a:rPr lang="ru-RU" dirty="0">
                <a:effectLst/>
              </a:rPr>
              <a:t>автор использовал: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996952"/>
            <a:ext cx="4680520" cy="2954957"/>
          </a:xfrm>
        </p:spPr>
        <p:txBody>
          <a:bodyPr/>
          <a:lstStyle/>
          <a:p>
            <a:pPr marL="0" lvl="0" indent="0">
              <a:buNone/>
            </a:pPr>
            <a:r>
              <a:rPr lang="ru-RU" dirty="0"/>
              <a:t>а) </a:t>
            </a:r>
            <a:r>
              <a:rPr lang="ru-RU" dirty="0" smtClean="0"/>
              <a:t>олицетворение;</a:t>
            </a:r>
          </a:p>
          <a:p>
            <a:pPr marL="0" lvl="0" indent="0">
              <a:buNone/>
            </a:pPr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гиперболу;</a:t>
            </a:r>
          </a:p>
          <a:p>
            <a:pPr marL="0" lvl="0" indent="0">
              <a:buNone/>
            </a:pPr>
            <a:r>
              <a:rPr lang="ru-RU" dirty="0" smtClean="0"/>
              <a:t>в</a:t>
            </a:r>
            <a:r>
              <a:rPr lang="ru-RU" dirty="0"/>
              <a:t>) сравнение.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8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7200"/>
            <a:ext cx="8812088" cy="2179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</a:t>
            </a:r>
            <a:r>
              <a:rPr lang="ru-RU" dirty="0">
                <a:effectLst/>
              </a:rPr>
              <a:t>В словах генерала:</a:t>
            </a:r>
            <a:br>
              <a:rPr lang="ru-RU" dirty="0">
                <a:effectLst/>
              </a:rPr>
            </a:br>
            <a:r>
              <a:rPr lang="ru-RU" i="1" dirty="0" smtClean="0">
                <a:effectLst/>
              </a:rPr>
              <a:t>     Ваш </a:t>
            </a:r>
            <a:r>
              <a:rPr lang="ru-RU" i="1" dirty="0">
                <a:effectLst/>
              </a:rPr>
              <a:t>славянин, англосакс и германец</a:t>
            </a:r>
            <a:br>
              <a:rPr lang="ru-RU" i="1" dirty="0">
                <a:effectLst/>
              </a:rPr>
            </a:br>
            <a:r>
              <a:rPr lang="ru-RU" i="1" dirty="0" smtClean="0">
                <a:effectLst/>
              </a:rPr>
              <a:t>     Не </a:t>
            </a:r>
            <a:r>
              <a:rPr lang="ru-RU" i="1" dirty="0">
                <a:effectLst/>
              </a:rPr>
              <a:t>создавать – разрушать мастера… </a:t>
            </a:r>
            <a:br>
              <a:rPr lang="ru-RU" i="1" dirty="0">
                <a:effectLst/>
              </a:rPr>
            </a:br>
            <a:r>
              <a:rPr lang="ru-RU" dirty="0">
                <a:effectLst/>
              </a:rPr>
              <a:t>автор употребил: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708920"/>
            <a:ext cx="5059288" cy="317098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антонимы;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синонимы;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омонимы.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931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648072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</a:t>
            </a:r>
            <a:r>
              <a:rPr lang="ru-RU" dirty="0">
                <a:effectLst/>
              </a:rPr>
              <a:t>Автор призывает Ваню: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2420888"/>
            <a:ext cx="4843264" cy="295495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добиваться </a:t>
            </a:r>
            <a:r>
              <a:rPr lang="ru-RU" dirty="0" smtClean="0"/>
              <a:t>успеха;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уважать </a:t>
            </a:r>
            <a:r>
              <a:rPr lang="ru-RU" dirty="0" smtClean="0"/>
              <a:t>народ;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любить родителей.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544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740080" cy="1387624"/>
          </a:xfrm>
        </p:spPr>
        <p:txBody>
          <a:bodyPr>
            <a:normAutofit/>
          </a:bodyPr>
          <a:lstStyle/>
          <a:p>
            <a:r>
              <a:rPr lang="ru-RU" dirty="0" smtClean="0"/>
              <a:t>8. </a:t>
            </a:r>
            <a:r>
              <a:rPr lang="ru-RU" dirty="0">
                <a:effectLst/>
              </a:rPr>
              <a:t>Качество русского народа, которым восхищается автор: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636912"/>
            <a:ext cx="4699248" cy="273893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терпение;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немногословность;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выносливость.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896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235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Н.А. Некрасов «Железная дорога»</vt:lpstr>
      <vt:lpstr>1. В строках:       Водит он армии; в море судами      Правит; в  артели сгоняет людей,      Ходит за плугом, стоит за плечами      Каменотёсцев, ткачей… -  речь идёт: </vt:lpstr>
      <vt:lpstr>2. Слова «к жизни воззвав эти дебри бесплодные» означают: </vt:lpstr>
      <vt:lpstr>3. Дорога в стихотворении является символом:  </vt:lpstr>
      <vt:lpstr>4. Размер, которым написано стихотворение:  </vt:lpstr>
      <vt:lpstr>5. В строках:      Листья поблекнуть ещё не успели,      Жёлты и свежи лежат, как ковёр… -  автор использовал: </vt:lpstr>
      <vt:lpstr>6. В словах генерала:      Ваш славянин, англосакс и германец      Не создавать – разрушать мастера…  автор употребил: </vt:lpstr>
      <vt:lpstr>7. Автор призывает Ваню: </vt:lpstr>
      <vt:lpstr>8. Качество русского народа, которым восхищается автор:</vt:lpstr>
      <vt:lpstr>9. Выражая свою позицию, автор: </vt:lpstr>
      <vt:lpstr>10. Тема стихотворения: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 Некрасов «Железная дорога»</dc:title>
  <dc:creator>Школа-19ПК</dc:creator>
  <cp:lastModifiedBy>BK-3008</cp:lastModifiedBy>
  <cp:revision>7</cp:revision>
  <dcterms:created xsi:type="dcterms:W3CDTF">2015-11-23T12:01:08Z</dcterms:created>
  <dcterms:modified xsi:type="dcterms:W3CDTF">2019-01-23T16:14:29Z</dcterms:modified>
</cp:coreProperties>
</file>