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8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521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E05C-4754-4775-BFC7-A8971FD0FD2F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DF21-C516-4307-8F10-75BAE337C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E05C-4754-4775-BFC7-A8971FD0FD2F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DF21-C516-4307-8F10-75BAE337C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E05C-4754-4775-BFC7-A8971FD0FD2F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DF21-C516-4307-8F10-75BAE337C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E05C-4754-4775-BFC7-A8971FD0FD2F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DF21-C516-4307-8F10-75BAE337C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E05C-4754-4775-BFC7-A8971FD0FD2F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DF21-C516-4307-8F10-75BAE337C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E05C-4754-4775-BFC7-A8971FD0FD2F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DF21-C516-4307-8F10-75BAE337C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E05C-4754-4775-BFC7-A8971FD0FD2F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DF21-C516-4307-8F10-75BAE337C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E05C-4754-4775-BFC7-A8971FD0FD2F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DF21-C516-4307-8F10-75BAE337C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E05C-4754-4775-BFC7-A8971FD0FD2F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DF21-C516-4307-8F10-75BAE337C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E05C-4754-4775-BFC7-A8971FD0FD2F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DF21-C516-4307-8F10-75BAE337C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E05C-4754-4775-BFC7-A8971FD0FD2F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DF21-C516-4307-8F10-75BAE337C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0E05C-4754-4775-BFC7-A8971FD0FD2F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8DF21-C516-4307-8F10-75BAE337C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mo464ucy2VE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556792"/>
            <a:ext cx="54726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БАСНИ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ЖАНРА САТИРИЧЕСКОЙ ЛИТЕРАТУРЫ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4149080"/>
            <a:ext cx="53662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литературы в 5 классе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52217"/>
            <a:ext cx="896448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Саша Чёрный.              «Люся и дедушка Крылов»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Люся легла в кроватку. На ночном столике аккуратно разложила свои любимые вещи: камушек с океана, безносую китайскую собачку и басни Крылова и, как всегда перед сном, стала думать о разных разностях… Днем ведь думать трудно: то школа, то уроки, то всякие домашние разговоры о дяде Вани, от которого ни шерсти, ни молока…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Какого им молока от дяди Вани нужно?.. Странная публика!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тишине и темноте совсем-совсем другие мысли в голову приходят… Как приходят, — никто не знает. Думает, например, Люся о мышах. На каком языке разговаривают мыши? Есть ли у них под полом мышиное училище? И вдруг — чик! — мышь перепрыгнула на Северный полюс… А что, если бы на Северном полюсе поставить центральное отопление? Лед бы весь растаял, на теплой земле вырос бы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Булонский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лес, и можно было бы туда летать на аэроплане к эскимосам на дачу… Для белых медведей Люся решила оставить небольшой холодный уголок: они ведь тепла не любят… Ходила бы к ним в гости и кормила их с ложечки мороженым.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Потом стала думать о баснях. Как будто стихи и как будто не стихи. И всё разговоры, а в конце «мораль». Мораль — это, должно быть, выговор за плохое поведенье… «А я бы повару иному велел на стенке зарубить…» И почему-то одни строчки в сантиметр, а другие длинные-длинные, как дождевой червяк… Вот только «Стрекоза и Муравей» вся ровненькая…</a:t>
            </a:r>
            <a:r>
              <a:rPr lang="ru-RU" sz="1200" dirty="0"/>
              <a:t> По улице прокатил одинокий автомобиль, рявкнул басом: «Охрип! Охрип! Охрип!» — и умчался. Люся вздохнула, подложила под голову, чтоб мягче было спать, кулачок и уснула</a:t>
            </a:r>
            <a:r>
              <a:rPr lang="ru-RU" sz="1200" dirty="0" smtClean="0"/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323528" y="2924944"/>
            <a:ext cx="864096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это у кроватки раскашлялся? Люся открыла глаза да заодно и рот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удивительно! В комнате голубой молочный свет. Под табуреткой, в ногах постели колышется облако. На табуретке сидит добродушный грузный старик и ухмыляется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О! Да это же он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Конечно! Она ведь отлично помнит по картинке: вот так, совсем так сидит он на своем памятнике: в Летнем саду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Девочка прислонилась к подушке, посмотрела на облако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расплылось!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робко спросила: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Скажите, вы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дедушка Крылов?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Старик кивнул головой.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вы мне снитесь, да?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А, может быть, и не снюсь. Ты почем знаешь?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Нет, снитесь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Во-первых, сквозь вашу жилетку обои видно. А во-вторых, кто ж наяву на облаке в комнату приплывает? Да еще ночью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Консьержка бы вас с облаком ни за что не впустила. Она сырости очень не любит.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251520" y="4653136"/>
            <a:ext cx="8748464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Ишь ты какая умная, Люся!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Откуда вы знаете, как меня зовут?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Догадался. Очень твое имя к тебе подходит: маленькая, беленькая, светлый чубик, на щеках ямочки. Люся, да и только.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Девочка рассмеялась.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вас зовут Василий Андреевич! Я тоже знаю. Только уж вы позвольте, я вас буду дедушкой звать. К вам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Василий Андреевич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совсем не подходит. Вы не обидитесь?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Нет. У меня вас, внучат,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миллион и один. Стало быть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дедушкой и зови.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Спасибо, дедушка. Очень, я рада, что вы пришли. Очень! Только сядьте в креслице. Табуретка твердая, и я боюсь, чтобы вы не растаяли, как ваше облачко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Дедушка Крылов осторожно ткнул себя пальцем под ребра и улыбнулся.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Ничего. С полчаса продержусь. А в креслице твое куда же мне, большому, влезть? Все равно что слона в твои башмачки обувать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79512" y="260648"/>
            <a:ext cx="8172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Ну, сидите на табуретке. Шоколадку хотите? У меня под вашими баснями всегда плиточка. Проснусь, пожую и опять усну. Мягкая, вы не бойтесь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хотите? Слушайте, дедушка, у меня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много-премного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вопросов. Взрослых я уже и не спрашиваю, они меня всегда на смех подымают, а сами ничего не понимают, вроде вашей мартышки, которая пенсне на хвост нанизывала. Очень мне ваши басни нравятся! Больше китайской собачки. Но вот только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Можно спросить?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Спрашивай.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Например,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Ворона и Лисица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Я была в парижском зоологическом саду, нарочно проверяла. Принесла с собой тартинку с сыром, сунула лисице в клетку,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она не ест! Ни за что не хотела есть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же так? Чего же она к вороне лезла со своими комплиментами?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Ах, шейка!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Ах, глазки!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Скажите, пожалуйста!..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1700808"/>
            <a:ext cx="867645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Крылов огорченно крякнул и только руками развел.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ест, говоришь, сыру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Ишь ты? Я и не подумал. И у Лафонтена, который басни по-французски писал, тоже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сыр. Что же делать, Люся?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Очень просто, дедушка. Надо так: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Вороне где-то Бог послал кусочек мяса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…»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Поняли? Потом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Лисица и виноград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»…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 и винограду с собой кисточку принесла в зоологический сад.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ест?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спросил с досадой дедушка.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рот не берет! Как же у нее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глаза и зубы разгорелись?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 же делать-то, по-твоему?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Пусть, дедушка, цыплята сидят на высокой ветке. Лисица внизу прыгает и злится, а они ей нос показывают.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Ладно! Вот ведь какая шустрая девочка. Еще что? Спрашивай.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Лебедь, щука и рак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Вы, как думаете, дедушка, если бы они все вместе в одну сторону потянули, телега бы покатилась?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Гм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тебе сказать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Ни за что бы не покатилась! Мы летом жили на даче у океана. И на дворе стояла телега мясника. Боря храбрый: привязал к телеге собаку, гуся и котенка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Стали мы их погонять, они все в одну сторону потянули, а телега ни с места. Вот вам и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мораль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251520" y="4149080"/>
            <a:ext cx="7668344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Дедушка обиделся.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Я, думал, Люся, что ты умная, а ты совсем еще козявка. Слона, что ли, мне запрягать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Совсем я не козявка. Слона не надо. Можно иначе: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Однажды вол, медведь и лошадь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Везти с поклажей воз взялись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Ах ты, пуговка!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рассмеялся дедушка.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Еще что?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 такое, дедушка,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воструха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это такая непоседа, как ты.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Ах, Боже мой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Мишенька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такой прекрасный и так подружился с пустынником. И вдруг воструха эта садится пустыннику на лоб, глупый Мишка сгреб в лапочки булыжник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Трах! И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череп врозь раздался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дедушка, вы такой добрый! Нельзя ли так кончить, чтобы медведь промахнулся, а пустынник проснулся и читает ему мораль: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Ты, Мишка, с ума сошел! Кто ж муху со лба булыжником сгоняет? Возьми веточку и смахни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Мишка чтобы сконфузился и лизнул пустынника в нос.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251520" y="0"/>
            <a:ext cx="871296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Ну, что ж, пусть. Да ты бы, Люся, лучше сама басни и сочиняла. А то мне из-за тебя все басни перешивать придется.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Что вы, что вы! Какая же я после вас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баснописица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?.. Потом… про стрекозу и муравья. Муравей, по-моему, безжалостный грубиян. Что же такое, что стрекоза «лето целое пропела»? И соловьи поют, — не поступать же им в шоферы в самом деле… Почему он стрекозу прогнал и еще танцевать ее заставляет? Я тоже танцую, дедушка… и когда вырасту, буду такая же знаменитая, как Анна Павлова! Что ж тут плохого? Ненавижу вашего муравья!..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И танцуй, дружок, на здоровье. Я тоже муравья не совсем одобряю. И даже думаю, что когда он стрекозу прогнал — ему стало стыдно… Побежал он за ней, вернул, накормил и приютил у себя до весны…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самом деле? — обрадовалась Люся. — Значит, и мораль тогда другая будет: «Бывают иногда муравьи, у которых доброе сердце». Вот хорошо!.. Осла, дедушка, тоже не надо уж так обижать. Почему он всегда в баснях круглый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дурак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 У нас на пляже ослик был такой умный, что хоть в капитаны его назначай… Детей катал осторожно-осторожно. Другой малыш с седла сползает, на боку повиснет, ослик сейчас же остановится и к вожаку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251520" y="2060848"/>
            <a:ext cx="889248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голову обернет, — чего, мол, он зевает? Собака какая-нибудь глупая перед его мордой начнет плясать и лаять, ослик — нуль внимания, идет да идет…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Китайская собачка на столике вдруг подняла фарфоровую лапку и тонко-претонко залаяла: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Тяв-тяв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 Странная девочка! Я из Китая. По-русски понимать только у тебя и научилась, когда ты мне басни Крылова вслух читала. Мне четыреста тридцать восемь лет, а тебе только семь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Тяв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 Поэтому ты еще ничего не понимаешь. Лисица, говоришь, сыра и винограда не ест? А кукла твоя суп ест? Однако ты ее каждый день супом кормишь. В пушку ты божью коровку летом запрягала? Когда ты на Борины глупости вчера рассердилась, как ты его назвала? Еще тебе досталось за это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Ослом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назвала. Ага!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Цыц!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строго сказал Крылов.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Ты чего к девочке пристала? Вот суну тебя в чайник с кипятком, будешь знать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Прощай, Люся, мне пора. В воскресенье опять приду, поболтаем. Может быть, к воскресенью у тебя опять сто вопросов будет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Нет, дедушка,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ни одного вопроса!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жалобно крикнула Люся.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уходите, пожалуйста. Я же вам самого главного не сказала, как я ужасно-ужасно-ужасно вас люблю.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Дедушка Крылов встал, положил на голову Люси добрую мягкую ладонь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точно лебяжьим пушком погладил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 ногами у него опять заклубилось облако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Голубой молочный свет погас.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581128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Вздохнула Люся и раскрыла глаза. Вверху над железными ставнями солнечная полоска. Под окном на дудке заливается пастух: гонит стадо коз по парижской улице и зовет жильцов</a:t>
            </a:r>
            <a:r>
              <a:rPr 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Кому сладкого козьего молока в кружечку надоить?.. Собачка на столике лежит на боку и молчит.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Досадно Люсе ужасно, щеки маком горят. Как она могла, пусть даже во сне, так с Крыловым разговаривать?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Конечно, китайская собачка умнее ее, и, конечно, она еще козявка</a:t>
            </a:r>
            <a:r>
              <a:rPr 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Только бы дедушка пришел, только бы пришел в воскресенье. Непременно она извинится и прочтет ему все любимые басни в лицах, как она еще никогда не читала. Сыр! Подумаешь</a:t>
            </a:r>
            <a:r>
              <a:rPr 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 ведь она лисице совала в клетку простой французский сыр, а та, быть может, только швейцарский любит?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Раскрыла Люся басни и посмотрела на памятник. Нет, совсем он, дедушка Крылов, не сердитый. За что ж сердиться? Она только хотела узнать, да и то обо всем спросить не успела.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mn-omn-omn.ru/images/503967.jpg"/>
          <p:cNvPicPr>
            <a:picLocks noChangeAspect="1" noChangeArrowheads="1"/>
          </p:cNvPicPr>
          <p:nvPr/>
        </p:nvPicPr>
        <p:blipFill>
          <a:blip r:embed="rId2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1259632" y="1556792"/>
            <a:ext cx="6624736" cy="496855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835696" y="260648"/>
            <a:ext cx="547714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Саша Чёрный</a:t>
            </a:r>
            <a:endParaRPr lang="ru-RU" sz="6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s7.hostingkartinok.com/uploads/images/2014/11/dfee76868e26b5ad5b4cfac3c925c9c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s7.hostingkartinok.com/uploads/images/2014/11/dfee76868e26b5ad5b4cfac3c925c9c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s7.hostingkartinok.com/uploads/images/2014/11/dfee76868e26b5ad5b4cfac3c925c9c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http://s002.radikal.ru/i199/1109/a2/5bafdd9cf36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4320479" cy="3240360"/>
          </a:xfrm>
          <a:prstGeom prst="rect">
            <a:avLst/>
          </a:prstGeom>
          <a:noFill/>
        </p:spPr>
      </p:pic>
      <p:pic>
        <p:nvPicPr>
          <p:cNvPr id="4106" name="Picture 10" descr="http://jooy.ru/files/imagecache/ni2/node_images/8/1/8/9/10b900a6592242a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680464"/>
            <a:ext cx="4286250" cy="3267075"/>
          </a:xfrm>
          <a:prstGeom prst="rect">
            <a:avLst/>
          </a:prstGeom>
          <a:noFill/>
        </p:spPr>
      </p:pic>
      <p:sp>
        <p:nvSpPr>
          <p:cNvPr id="4108" name="AutoShape 12" descr="https://s7.hostingkartinok.com/uploads/images/2014/11/dfee76868e26b5ad5b4cfac3c925c9c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0" name="Picture 14" descr="https://bukva.ua/img/products/105/105128_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196752"/>
            <a:ext cx="3057128" cy="455512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148064" y="404664"/>
            <a:ext cx="3727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Читаем рассказ </a:t>
            </a:r>
            <a:r>
              <a:rPr lang="ru-RU" sz="2000" b="1" dirty="0" smtClean="0">
                <a:solidFill>
                  <a:srgbClr val="C00000"/>
                </a:solidFill>
              </a:rPr>
              <a:t>САШИ ЧЁРНОГО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0044" y="60932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hlinkClick r:id="rId5"/>
              </a:rPr>
              <a:t>https://</a:t>
            </a:r>
            <a:r>
              <a:rPr lang="ru-RU" dirty="0" smtClean="0">
                <a:hlinkClick r:id="rId5"/>
              </a:rPr>
              <a:t>www.youtube.com/watch?v=mo464ucy2VE</a:t>
            </a:r>
            <a:r>
              <a:rPr lang="ru-RU" dirty="0" smtClean="0"/>
              <a:t> – ссылка на мультфильм «Девочка </a:t>
            </a:r>
            <a:r>
              <a:rPr lang="ru-RU" dirty="0"/>
              <a:t>Л</a:t>
            </a:r>
            <a:r>
              <a:rPr lang="ru-RU" dirty="0" smtClean="0"/>
              <a:t>юся и дедушка Крылов»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s://otvet.imgsmail.ru/download/3fbc27a1eb20dfc0b133cb71956afcaf_i-486.jpg"/>
          <p:cNvPicPr>
            <a:picLocks noChangeAspect="1" noChangeArrowheads="1"/>
          </p:cNvPicPr>
          <p:nvPr/>
        </p:nvPicPr>
        <p:blipFill>
          <a:blip r:embed="rId2" cstate="email">
            <a:lum bright="10000" contrast="40000"/>
          </a:blip>
          <a:srcRect/>
          <a:stretch>
            <a:fillRect/>
          </a:stretch>
        </p:blipFill>
        <p:spPr bwMode="auto">
          <a:xfrm>
            <a:off x="611560" y="332655"/>
            <a:ext cx="7632848" cy="6220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5633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</a:rPr>
              <a:t>Какие басни упоминала Люся во время разговора</a:t>
            </a:r>
          </a:p>
          <a:p>
            <a:pPr marL="514350" indent="-514350"/>
            <a:r>
              <a:rPr lang="ru-RU" sz="2800" b="1" dirty="0" smtClean="0">
                <a:solidFill>
                  <a:srgbClr val="C00000"/>
                </a:solidFill>
              </a:rPr>
              <a:t> с дедушкой Крыловым 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4572000" cy="1477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«Кот </a:t>
            </a:r>
            <a:r>
              <a:rPr lang="ru-RU" b="1" dirty="0">
                <a:solidFill>
                  <a:srgbClr val="C00000"/>
                </a:solidFill>
              </a:rPr>
              <a:t>и </a:t>
            </a:r>
            <a:r>
              <a:rPr lang="ru-RU" b="1" dirty="0" smtClean="0">
                <a:solidFill>
                  <a:srgbClr val="C00000"/>
                </a:solidFill>
              </a:rPr>
              <a:t>Повар»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/>
              <a:t>А</a:t>
            </a:r>
            <a:r>
              <a:rPr lang="ru-RU" dirty="0"/>
              <a:t> </a:t>
            </a:r>
            <a:r>
              <a:rPr lang="ru-RU" b="1" dirty="0"/>
              <a:t>я</a:t>
            </a:r>
            <a:r>
              <a:rPr lang="ru-RU" dirty="0"/>
              <a:t> </a:t>
            </a:r>
            <a:r>
              <a:rPr lang="ru-RU" b="1" dirty="0"/>
              <a:t>бы</a:t>
            </a:r>
            <a:r>
              <a:rPr lang="ru-RU" dirty="0"/>
              <a:t> </a:t>
            </a:r>
            <a:r>
              <a:rPr lang="ru-RU" b="1" dirty="0"/>
              <a:t>повару</a:t>
            </a:r>
            <a:r>
              <a:rPr lang="ru-RU" dirty="0"/>
              <a:t> </a:t>
            </a:r>
            <a:r>
              <a:rPr lang="ru-RU" b="1" dirty="0"/>
              <a:t>иному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Велел</a:t>
            </a:r>
            <a:r>
              <a:rPr lang="ru-RU" dirty="0"/>
              <a:t> </a:t>
            </a:r>
            <a:r>
              <a:rPr lang="ru-RU" b="1" dirty="0"/>
              <a:t>на</a:t>
            </a:r>
            <a:r>
              <a:rPr lang="ru-RU" dirty="0"/>
              <a:t> </a:t>
            </a:r>
            <a:r>
              <a:rPr lang="ru-RU" b="1" dirty="0"/>
              <a:t>стенке</a:t>
            </a:r>
            <a:r>
              <a:rPr lang="ru-RU" dirty="0"/>
              <a:t> </a:t>
            </a:r>
            <a:r>
              <a:rPr lang="ru-RU" b="1" dirty="0"/>
              <a:t>зарубить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Чтоб там речей не тратить по-пустому,</a:t>
            </a:r>
            <a:br>
              <a:rPr lang="ru-RU" dirty="0"/>
            </a:br>
            <a:r>
              <a:rPr lang="ru-RU" dirty="0"/>
              <a:t>Где нужно власть употребить.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501008"/>
            <a:ext cx="2505814" cy="1200329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«Стрекоза и Муравей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dirty="0" smtClean="0"/>
              <a:t>Ты всё пела? </a:t>
            </a:r>
          </a:p>
          <a:p>
            <a:r>
              <a:rPr lang="ru-RU" dirty="0" smtClean="0"/>
              <a:t>Это дело?</a:t>
            </a:r>
          </a:p>
          <a:p>
            <a:r>
              <a:rPr lang="ru-RU" dirty="0" smtClean="0"/>
              <a:t>Так пойди же попляши!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797152"/>
            <a:ext cx="3394712" cy="1754326"/>
          </a:xfrm>
          <a:prstGeom prst="rect">
            <a:avLst/>
          </a:prstGeom>
          <a:ln w="28575">
            <a:solidFill>
              <a:srgbClr val="065213"/>
            </a:solidFill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«Ворона и Лисица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b="1" dirty="0" smtClean="0"/>
              <a:t>Уж сколько раз твердили миру, </a:t>
            </a:r>
          </a:p>
          <a:p>
            <a:r>
              <a:rPr lang="ru-RU" b="1" dirty="0" smtClean="0"/>
              <a:t>Что лесть гнусна вредна</a:t>
            </a:r>
          </a:p>
          <a:p>
            <a:r>
              <a:rPr lang="ru-RU" b="1" dirty="0" smtClean="0"/>
              <a:t>Да только всё не в прок</a:t>
            </a:r>
          </a:p>
          <a:p>
            <a:r>
              <a:rPr lang="ru-RU" b="1" dirty="0" smtClean="0"/>
              <a:t>И в сердце льстец</a:t>
            </a:r>
          </a:p>
          <a:p>
            <a:r>
              <a:rPr lang="ru-RU" b="1" dirty="0" smtClean="0"/>
              <a:t>Всегда отыщет уголок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3501008"/>
            <a:ext cx="2356735" cy="92333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«Лисица и виноград»</a:t>
            </a:r>
          </a:p>
          <a:p>
            <a:r>
              <a:rPr lang="ru-RU" b="1" dirty="0" smtClean="0"/>
              <a:t>Хоть видит око,</a:t>
            </a:r>
          </a:p>
          <a:p>
            <a:r>
              <a:rPr lang="ru-RU" b="1" dirty="0" smtClean="0"/>
              <a:t>Да зуб неймёт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1700808"/>
            <a:ext cx="3041089" cy="923330"/>
          </a:xfrm>
          <a:prstGeom prst="rect">
            <a:avLst/>
          </a:prstGeom>
          <a:ln w="38100"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«Лебедь, щука и рак».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/>
              <a:t>Когда в друзьях согласья нет</a:t>
            </a:r>
          </a:p>
          <a:p>
            <a:r>
              <a:rPr lang="ru-RU" b="1" dirty="0"/>
              <a:t> </a:t>
            </a:r>
            <a:r>
              <a:rPr lang="ru-RU" b="1" dirty="0" smtClean="0"/>
              <a:t>на лад их дело не пойдёт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5373216"/>
            <a:ext cx="400597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«Пустынник и медведь»</a:t>
            </a:r>
          </a:p>
          <a:p>
            <a:r>
              <a:rPr lang="ru-RU" b="1" dirty="0" smtClean="0"/>
              <a:t>Услужливый </a:t>
            </a:r>
            <a:r>
              <a:rPr lang="ru-RU" b="1" dirty="0" err="1"/>
              <a:t>дурак</a:t>
            </a:r>
            <a:r>
              <a:rPr lang="ru-RU" b="1" dirty="0"/>
              <a:t> опаснее врага</a:t>
            </a:r>
            <a:r>
              <a:rPr lang="ru-RU" dirty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72200" y="3212976"/>
            <a:ext cx="1991507" cy="369332"/>
          </a:xfrm>
          <a:prstGeom prst="rect">
            <a:avLst/>
          </a:prstGeom>
          <a:noFill/>
          <a:ln w="28575">
            <a:solidFill>
              <a:srgbClr val="065213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Мартышка и очки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1456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2. О каких признаках  басни говорила Люся?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484784"/>
            <a:ext cx="2706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1. Мораль </a:t>
            </a:r>
            <a:r>
              <a:rPr lang="ru-RU" sz="3600" b="1" dirty="0" smtClean="0">
                <a:sym typeface="Symbol"/>
              </a:rPr>
              <a:t>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204864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«Мораль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это, должно быть, выговор за плохое поведенье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…»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1484784"/>
            <a:ext cx="591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э</a:t>
            </a:r>
            <a:r>
              <a:rPr lang="ru-RU" sz="3600" b="1" dirty="0" smtClean="0"/>
              <a:t>то нравоучительный вывод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924944"/>
            <a:ext cx="8408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2. В баснях всегда присутствует вымысел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3717032"/>
            <a:ext cx="6457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3. Аллегория  и олицетворение</a:t>
            </a:r>
            <a:endParaRPr lang="ru-RU" sz="3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4509120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Аллегория</a:t>
            </a:r>
            <a:r>
              <a:rPr lang="ru-RU" sz="2400" b="1" dirty="0" smtClean="0"/>
              <a:t> </a:t>
            </a:r>
            <a:r>
              <a:rPr lang="ru-RU" sz="2400" dirty="0" smtClean="0"/>
              <a:t> - изображение </a:t>
            </a:r>
            <a:r>
              <a:rPr lang="ru-RU" sz="2400" b="1" dirty="0" smtClean="0"/>
              <a:t>отвлечённого </a:t>
            </a:r>
            <a:r>
              <a:rPr lang="ru-RU" sz="2400" dirty="0" smtClean="0"/>
              <a:t>понятия через </a:t>
            </a:r>
            <a:r>
              <a:rPr lang="ru-RU" sz="2400" b="1" dirty="0" smtClean="0"/>
              <a:t>конкретный </a:t>
            </a:r>
            <a:r>
              <a:rPr lang="ru-RU" sz="2400" dirty="0" smtClean="0"/>
              <a:t>образ</a:t>
            </a:r>
            <a:endParaRPr lang="ru-RU" sz="2400" dirty="0"/>
          </a:p>
        </p:txBody>
      </p:sp>
      <p:sp>
        <p:nvSpPr>
          <p:cNvPr id="12" name="Багетная рамка 11">
            <a:hlinkClick r:id="rId2" action="ppaction://hlinksldjump" tooltip="Задание"/>
          </p:cNvPr>
          <p:cNvSpPr/>
          <p:nvPr/>
        </p:nvSpPr>
        <p:spPr>
          <a:xfrm>
            <a:off x="8388424" y="6093296"/>
            <a:ext cx="504056" cy="53836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artofwar.ru/img/k/kamenew_anatolij_iwanowich/moeoficerskogokredo/moeoficerskogokredo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04664"/>
            <a:ext cx="3833309" cy="47197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194375" y="260648"/>
            <a:ext cx="4949625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Карл Брюллов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Аллегорическое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изображение 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зимы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 виде старика,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греющего руки у костра»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3429000"/>
            <a:ext cx="4788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Аллегория</a:t>
            </a:r>
            <a:r>
              <a:rPr lang="ru-RU" sz="2400" b="1" dirty="0" smtClean="0"/>
              <a:t> </a:t>
            </a:r>
            <a:r>
              <a:rPr lang="ru-RU" sz="2400" dirty="0" smtClean="0"/>
              <a:t> - изображение </a:t>
            </a:r>
            <a:r>
              <a:rPr lang="ru-RU" sz="2400" b="1" dirty="0" smtClean="0"/>
              <a:t>отвлечённого </a:t>
            </a:r>
            <a:r>
              <a:rPr lang="ru-RU" sz="2400" dirty="0" smtClean="0"/>
              <a:t>понятия через </a:t>
            </a:r>
            <a:r>
              <a:rPr lang="ru-RU" sz="2400" b="1" dirty="0" smtClean="0"/>
              <a:t>конкретный </a:t>
            </a:r>
            <a:r>
              <a:rPr lang="ru-RU" sz="2400" dirty="0" smtClean="0"/>
              <a:t>образ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465313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latin typeface="Century Schoolbook" pitchFamily="18" charset="0"/>
              </a:rPr>
              <a:t>«Осла</a:t>
            </a:r>
            <a:r>
              <a:rPr lang="ru-RU" b="1" i="1" dirty="0">
                <a:latin typeface="Century Schoolbook" pitchFamily="18" charset="0"/>
              </a:rPr>
              <a:t>, дедушка, тоже не надо уж так обижать. Почему он всегда в баснях круглый </a:t>
            </a:r>
            <a:r>
              <a:rPr lang="ru-RU" b="1" i="1" dirty="0" err="1">
                <a:latin typeface="Century Schoolbook" pitchFamily="18" charset="0"/>
              </a:rPr>
              <a:t>дурак</a:t>
            </a:r>
            <a:r>
              <a:rPr lang="ru-RU" b="1" i="1" dirty="0">
                <a:latin typeface="Century Schoolbook" pitchFamily="18" charset="0"/>
              </a:rPr>
              <a:t>? У нас на пляже ослик был такой умный, что хоть в капитаны его назначай… Детей катал </a:t>
            </a:r>
            <a:r>
              <a:rPr lang="ru-RU" b="1" i="1" dirty="0" smtClean="0">
                <a:latin typeface="Century Schoolbook" pitchFamily="18" charset="0"/>
              </a:rPr>
              <a:t>осторожно-осторожно»</a:t>
            </a:r>
            <a:endParaRPr lang="ru-RU" b="1" i="1" dirty="0">
              <a:latin typeface="Century Schoolbook" pitchFamily="18" charset="0"/>
            </a:endParaRPr>
          </a:p>
        </p:txBody>
      </p:sp>
      <p:pic>
        <p:nvPicPr>
          <p:cNvPr id="54276" name="Picture 4" descr="http://img.okok.life/2017/01/sandro-bottichelli-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332656"/>
            <a:ext cx="3312368" cy="47400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9552" y="5373216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err="1" smtClean="0">
                <a:latin typeface="Century Schoolbook" pitchFamily="18" charset="0"/>
              </a:rPr>
              <a:t>Сандро</a:t>
            </a:r>
            <a:r>
              <a:rPr lang="ru-RU" b="1" i="1" dirty="0" smtClean="0">
                <a:latin typeface="Century Schoolbook" pitchFamily="18" charset="0"/>
              </a:rPr>
              <a:t> Боттичелли</a:t>
            </a:r>
          </a:p>
          <a:p>
            <a:pPr algn="ctr"/>
            <a:r>
              <a:rPr lang="ru-RU" b="1" i="1" dirty="0" smtClean="0">
                <a:latin typeface="Century Schoolbook" pitchFamily="18" charset="0"/>
              </a:rPr>
              <a:t>«ВЕСНА»</a:t>
            </a:r>
            <a:endParaRPr lang="ru-RU" b="1" i="1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8280920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Олицетворение</a:t>
            </a:r>
            <a:r>
              <a:rPr lang="ru-RU" sz="2400" dirty="0" smtClean="0"/>
              <a:t> – изображение неодушевленных предметов</a:t>
            </a:r>
          </a:p>
          <a:p>
            <a:r>
              <a:rPr lang="ru-RU" sz="2400" dirty="0" smtClean="0"/>
              <a:t> как одушевленных, при котором они наделяются свойствами живых существ: </a:t>
            </a:r>
          </a:p>
          <a:p>
            <a:r>
              <a:rPr lang="ru-RU" sz="2400" dirty="0" smtClean="0"/>
              <a:t>даром речи, способностью мыслить и чувствовать</a:t>
            </a:r>
            <a:endParaRPr lang="ru-RU" sz="2400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1475656" y="2852936"/>
            <a:ext cx="6624736" cy="31700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«Свинья под дубом»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Неблагодарная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!" примолвил Дуб ей тут: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"Когда бы вверх могла поднять ты рыло,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Тебе бы видно было,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Что эти желуди на мне растут".</a:t>
            </a:r>
          </a:p>
        </p:txBody>
      </p:sp>
      <p:sp>
        <p:nvSpPr>
          <p:cNvPr id="4" name="Багетная рамка 3">
            <a:hlinkClick r:id="rId2" action="ppaction://hlinksldjump" tooltip="2.О каких признаках басни"/>
          </p:cNvPr>
          <p:cNvSpPr/>
          <p:nvPr/>
        </p:nvSpPr>
        <p:spPr>
          <a:xfrm>
            <a:off x="8388424" y="6093296"/>
            <a:ext cx="504056" cy="53836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902" y="764704"/>
            <a:ext cx="73765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Задание: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Сочините басню, чтобы </a:t>
            </a:r>
            <a:r>
              <a:rPr lang="ru-RU" sz="2800" b="1" dirty="0" smtClean="0"/>
              <a:t>моралью  были слова: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1772816"/>
            <a:ext cx="51212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«Тише едешь, дальше будешь»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или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2492896"/>
            <a:ext cx="55952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«Глупый киснет, а умный мыслит»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или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3573016"/>
            <a:ext cx="62270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«Дурная голова ногам покою не даёт»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или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581128"/>
            <a:ext cx="9252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«За двумя зайцами погонишься ни одного не поймаешь»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2263</Words>
  <Application>Microsoft Office PowerPoint</Application>
  <PresentationFormat>Экран (4:3)</PresentationFormat>
  <Paragraphs>119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Dmitriy</cp:lastModifiedBy>
  <cp:revision>19</cp:revision>
  <dcterms:created xsi:type="dcterms:W3CDTF">2017-10-05T11:38:27Z</dcterms:created>
  <dcterms:modified xsi:type="dcterms:W3CDTF">2019-11-26T13:03:47Z</dcterms:modified>
</cp:coreProperties>
</file>