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132" autoAdjust="0"/>
  </p:normalViewPr>
  <p:slideViewPr>
    <p:cSldViewPr>
      <p:cViewPr varScale="1">
        <p:scale>
          <a:sx n="38" d="100"/>
          <a:sy n="38" d="100"/>
        </p:scale>
        <p:origin x="1550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820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34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7154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18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1360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326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395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98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20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552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01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220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636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98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074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363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Боспорское царство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89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648620"/>
            <a:ext cx="4968552" cy="4948732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Феодосия вынуждена была покориться,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Спартокиды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стали именовать себя "архонтами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Боспора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Феодосии". Победа над Феодосией сулила большие возможности в плане присоединения со временем территории всего Керченского полуострова вместе с его скифским населением. Затем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Спартокиды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обратили взоры на восточное побережье Керченского пролива и после кровопролитной войны стали обладателями новых земель с синдо-меотским населением. Результатом всех этих завоеваний было приобретение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Спартокидами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новых портов и торговой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монополии,обширных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плодородных земель и права хлебного экспорта.</a:t>
            </a:r>
          </a:p>
        </p:txBody>
      </p:sp>
      <p:pic>
        <p:nvPicPr>
          <p:cNvPr id="7170" name="Picture 2" descr="C:\Users\Татьяна\Pictures\боспорское\hersones2-300x2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4633" y="2492895"/>
            <a:ext cx="3621980" cy="2716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01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507288" cy="5775920"/>
          </a:xfrm>
        </p:spPr>
        <p:txBody>
          <a:bodyPr>
            <a:noAutofit/>
          </a:bodyPr>
          <a:lstStyle/>
          <a:p>
            <a:r>
              <a:rPr lang="ru-RU" sz="2000" dirty="0"/>
              <a:t>Теперь</a:t>
            </a:r>
            <a:r>
              <a:rPr lang="ru-RU" sz="2400" dirty="0"/>
              <a:t> Боспорское государство стало качественно иным: не греческим, а греко- варварским, в котором по отношению к эллинам правители называли себя архонтами, а по отношению к местным племенам - царями. Покоренные народы платили </a:t>
            </a:r>
            <a:r>
              <a:rPr lang="ru-RU" sz="2400" dirty="0" err="1"/>
              <a:t>династам</a:t>
            </a:r>
            <a:r>
              <a:rPr lang="ru-RU" sz="2400" dirty="0"/>
              <a:t> дань, поставляли воинов, но во главе племен оставались местные вожди. В новом этнически разнородном государстве верхушку общества образовала слившаяся эллинская и синдо-меото-скифская аристократия; правители содействовали этому слиянию и сами охотно заключали браки с представителями местной верхушки. Политическое господство знати и </a:t>
            </a:r>
            <a:r>
              <a:rPr lang="ru-RU" sz="2400" dirty="0" err="1"/>
              <a:t>Спартокидов</a:t>
            </a:r>
            <a:r>
              <a:rPr lang="ru-RU" sz="2400" dirty="0"/>
              <a:t> основывалось на крупном землевладении и прибыльной торговле, которые приносили большие богатства.</a:t>
            </a:r>
          </a:p>
        </p:txBody>
      </p:sp>
    </p:spTree>
    <p:extLst>
      <p:ext uri="{BB962C8B-B14F-4D97-AF65-F5344CB8AC3E}">
        <p14:creationId xmlns:p14="http://schemas.microsoft.com/office/powerpoint/2010/main" val="2858557424"/>
      </p:ext>
    </p:extLst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751290"/>
            <a:ext cx="5328592" cy="5152813"/>
          </a:xfrm>
        </p:spPr>
        <p:txBody>
          <a:bodyPr>
            <a:noAutofit/>
          </a:bodyPr>
          <a:lstStyle/>
          <a:p>
            <a:r>
              <a:rPr lang="ru-RU" sz="2000" dirty="0"/>
              <a:t>Материалы разнообразных источников свидетельствуют о </a:t>
            </a:r>
            <a:r>
              <a:rPr lang="ru-RU" sz="2000" dirty="0" err="1"/>
              <a:t>полиэтничном</a:t>
            </a:r>
            <a:r>
              <a:rPr lang="ru-RU" sz="2000" dirty="0"/>
              <a:t> составе городского населения, однако, греки по-прежнему составляли его большинство, особенно среди зажиточных </a:t>
            </a:r>
            <a:r>
              <a:rPr lang="ru-RU" sz="2000" dirty="0" err="1"/>
              <a:t>торговоремесленных</a:t>
            </a:r>
            <a:r>
              <a:rPr lang="ru-RU" sz="2000" dirty="0"/>
              <a:t> слоев. Негреческое же земледельческое население преобладало на территории сельскохозяйственной хоры. Туземное происхождение чаще всего имели рабы. Отмечено, что местный этнос в большей мере преобладал в городах азиатского </a:t>
            </a:r>
            <a:r>
              <a:rPr lang="ru-RU" sz="2000" dirty="0" err="1"/>
              <a:t>Боспора</a:t>
            </a:r>
            <a:r>
              <a:rPr lang="ru-RU" sz="2000" dirty="0"/>
              <a:t>, чем европейского, и положение местного населения там было менее зависимым, чем на Керченском полуострове.</a:t>
            </a:r>
          </a:p>
        </p:txBody>
      </p:sp>
      <p:pic>
        <p:nvPicPr>
          <p:cNvPr id="8194" name="Picture 2" descr="C:\Users\Татьяна\Pictures\боспорское\587313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80927"/>
            <a:ext cx="3622728" cy="3325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62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Религия.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68760"/>
            <a:ext cx="8210871" cy="540060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err="1"/>
              <a:t>Боспорцы</a:t>
            </a:r>
            <a:r>
              <a:rPr lang="ru-RU" dirty="0"/>
              <a:t> почитали греческих и восточных богов - Кибелу, Деметру, Кору. Афродиту, Артемиду, Диониса, Зевса, Аполлона, Асклепия, Астарту и других. Особенно популярными были культы, связанные с плодородием и земледелием. Открыты редкие в Северном Причерноморье храмовые комплексы - святилище Деметры в Нимфее и, по-видимому, одно из трех упомянутых древними авторами святилищ </a:t>
            </a:r>
            <a:r>
              <a:rPr lang="ru-RU" dirty="0" err="1"/>
              <a:t>Апатур</a:t>
            </a:r>
            <a:r>
              <a:rPr lang="ru-RU" dirty="0"/>
              <a:t> на Таманском полуострове. Образы божеств </a:t>
            </a:r>
            <a:r>
              <a:rPr lang="ru-RU" dirty="0" err="1"/>
              <a:t>боспорские</a:t>
            </a:r>
            <a:r>
              <a:rPr lang="ru-RU" dirty="0"/>
              <a:t> мастера запечатлели в скульптуре и терракотовых статуэтках. Одним из лучших таких памятников является статуя Астарты второй половины IV в. Разносторонними стали культурные запросы </a:t>
            </a:r>
            <a:r>
              <a:rPr lang="ru-RU" dirty="0" err="1"/>
              <a:t>боспорцев</a:t>
            </a:r>
            <a:r>
              <a:rPr lang="ru-RU" dirty="0"/>
              <a:t>. Их интересуют история и философия, поэзия и театр, изобразительное искусство и спорт. Недошедшими до нас сочинениями </a:t>
            </a:r>
            <a:r>
              <a:rPr lang="ru-RU" dirty="0" err="1"/>
              <a:t>боспорских</a:t>
            </a:r>
            <a:r>
              <a:rPr lang="ru-RU" dirty="0"/>
              <a:t> историков пользовались греческие писатели при передаче некоторых событий истории </a:t>
            </a:r>
            <a:r>
              <a:rPr lang="ru-RU" dirty="0" err="1"/>
              <a:t>Боспора</a:t>
            </a:r>
            <a:r>
              <a:rPr lang="ru-RU" dirty="0"/>
              <a:t>. Усилилось влияние греческой культуры на местное население и фактически впервые можно отметить обратный процесс.</a:t>
            </a:r>
          </a:p>
        </p:txBody>
      </p:sp>
    </p:spTree>
    <p:extLst>
      <p:ext uri="{BB962C8B-B14F-4D97-AF65-F5344CB8AC3E}">
        <p14:creationId xmlns:p14="http://schemas.microsoft.com/office/powerpoint/2010/main" val="351819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тьяна\Pictures\боспорское\1adf49f0d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124744"/>
            <a:ext cx="8312094" cy="5013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57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Ремесло и торговля.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 Увеличилось количество ремесленных мастерских и изделий их мастеров. Не снизился уровень металлообработки и ювелирного дела, деревообработки и </a:t>
            </a:r>
            <a:r>
              <a:rPr lang="ru-RU" dirty="0" err="1"/>
              <a:t>камнетесно</a:t>
            </a:r>
            <a:r>
              <a:rPr lang="ru-RU" dirty="0"/>
              <a:t>-строительного ремесла. Высокого по тем временам совершенства достигло кораблестроение </a:t>
            </a:r>
            <a:r>
              <a:rPr lang="ru-RU" dirty="0" err="1"/>
              <a:t>Боспорские</a:t>
            </a:r>
            <a:r>
              <a:rPr lang="ru-RU" dirty="0"/>
              <a:t> зодчие были хорошо знакомы с архитектурными принципами эллинистического Средиземноморья, по умело вносили в них свои местные особенности. В 60-х гг. текущего столетия на северном склоне г. Митридат раскопками был открыт архитектурный ансамбль из двух комплексов помещений, сгруппированных вокруг центрального двора. Это общественное здание, выстроено во II в. в столице, условно именуют </a:t>
            </a:r>
            <a:r>
              <a:rPr lang="ru-RU" dirty="0" err="1"/>
              <a:t>пританеем</a:t>
            </a:r>
            <a:r>
              <a:rPr lang="ru-RU" dirty="0"/>
              <a:t> - зданием, предназначенным для высших должностных лиц - </a:t>
            </a:r>
            <a:r>
              <a:rPr lang="ru-RU" dirty="0" err="1"/>
              <a:t>пританов</a:t>
            </a:r>
            <a:r>
              <a:rPr lang="ru-RU" dirty="0"/>
              <a:t>. Общественные постройки и богатые дома украшали росписями, мозаиками, скульптурой. Роскошные погребения - монументальные </a:t>
            </a:r>
            <a:r>
              <a:rPr lang="ru-RU" dirty="0" err="1"/>
              <a:t>подкурганные</a:t>
            </a:r>
            <a:r>
              <a:rPr lang="ru-RU" dirty="0"/>
              <a:t> склепы - продолжали сооружать для представителей греческой и варварской верхушки. Сохранившиеся в них росписи и множество художественных изделий говорят об искусстве местных мастеров.</a:t>
            </a:r>
          </a:p>
        </p:txBody>
      </p:sp>
    </p:spTree>
    <p:extLst>
      <p:ext uri="{BB962C8B-B14F-4D97-AF65-F5344CB8AC3E}">
        <p14:creationId xmlns:p14="http://schemas.microsoft.com/office/powerpoint/2010/main" val="375193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402832" cy="5760640"/>
          </a:xfrm>
        </p:spPr>
        <p:txBody>
          <a:bodyPr>
            <a:noAutofit/>
          </a:bodyPr>
          <a:lstStyle/>
          <a:p>
            <a:r>
              <a:rPr lang="ru-RU" sz="1600" dirty="0"/>
              <a:t>В торговле между городами и сельскими поселениями привозные товары из Греции уступают место продукции местных ремесленных мастерских. С рынком больше были связаны крупные рабовладельческие усадьбы. По- видимому. сократилась покупательная способность рядовых жителей. Уменьшился вывоз холста в Грецию, товарообмен с Афинам и заметно сократился. В то же время более заметным становится роль </a:t>
            </a:r>
            <a:r>
              <a:rPr lang="ru-RU" sz="1600" dirty="0" err="1"/>
              <a:t>южнопонтийских</a:t>
            </a:r>
            <a:r>
              <a:rPr lang="ru-RU" sz="1600" dirty="0"/>
              <a:t> городов, Византия, островов Коса, </a:t>
            </a:r>
            <a:r>
              <a:rPr lang="ru-RU" sz="1600" dirty="0" err="1"/>
              <a:t>Самоса</a:t>
            </a:r>
            <a:r>
              <a:rPr lang="ru-RU" sz="1600" dirty="0"/>
              <a:t>, Делоса, малоазийского Пергама, Египта. Через города импортные изделия попадали на территорию соседних племен. Возрос собственно </a:t>
            </a:r>
            <a:r>
              <a:rPr lang="ru-RU" sz="1600" dirty="0" err="1"/>
              <a:t>боспорский</a:t>
            </a:r>
            <a:r>
              <a:rPr lang="ru-RU" sz="1600" dirty="0"/>
              <a:t> экспорт в эти области. В европейской части </a:t>
            </a:r>
            <a:r>
              <a:rPr lang="ru-RU" sz="1600" dirty="0" err="1"/>
              <a:t>Боспора</a:t>
            </a:r>
            <a:r>
              <a:rPr lang="ru-RU" sz="1600" dirty="0"/>
              <a:t> важнейшими торговыми </a:t>
            </a:r>
            <a:r>
              <a:rPr lang="ru-RU" sz="1600" dirty="0" err="1"/>
              <a:t>цeнтрами</a:t>
            </a:r>
            <a:r>
              <a:rPr lang="ru-RU" sz="1600" dirty="0"/>
              <a:t> оставались Пантикапей и Феодосия.</a:t>
            </a:r>
          </a:p>
        </p:txBody>
      </p:sp>
      <p:pic>
        <p:nvPicPr>
          <p:cNvPr id="10242" name="Picture 2" descr="C:\Users\Татьяна\Pictures\боспорское\P10100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28800"/>
            <a:ext cx="4172272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404664"/>
            <a:ext cx="8352928" cy="5921089"/>
          </a:xfrm>
        </p:spPr>
        <p:txBody>
          <a:bodyPr>
            <a:noAutofit/>
          </a:bodyPr>
          <a:lstStyle/>
          <a:p>
            <a:r>
              <a:rPr lang="ru-RU" sz="1800" dirty="0"/>
              <a:t>В первой половине III в. в государстве разразился острый денежный кризис. Он выразился в прекращении чеканки золотой и серебряной монеты </a:t>
            </a:r>
            <a:r>
              <a:rPr lang="ru-RU" sz="1800" dirty="0" err="1"/>
              <a:t>Панитикопея</a:t>
            </a:r>
            <a:r>
              <a:rPr lang="ru-RU" sz="1800" dirty="0"/>
              <a:t> и обильном выпуске меди плохого качества. К этому времени относятся массовое </a:t>
            </a:r>
            <a:r>
              <a:rPr lang="ru-RU" sz="1800" dirty="0" err="1"/>
              <a:t>зарытие</a:t>
            </a:r>
            <a:r>
              <a:rPr lang="ru-RU" sz="1800" dirty="0"/>
              <a:t> кладов. Монетная реформа </a:t>
            </a:r>
            <a:r>
              <a:rPr lang="ru-RU" sz="1800" dirty="0" err="1"/>
              <a:t>Левкона</a:t>
            </a:r>
            <a:r>
              <a:rPr lang="ru-RU" sz="1800" dirty="0"/>
              <a:t> II в. третьей четверти III в. - выпуск номиналов медной монеты с именем и титулом царя - способствовала восстановлению денежного хозяйства и в то же время укрепляла авторитет династии. После </a:t>
            </a:r>
            <a:r>
              <a:rPr lang="ru-RU" sz="1800" dirty="0" err="1"/>
              <a:t>Левкона</a:t>
            </a:r>
            <a:r>
              <a:rPr lang="ru-RU" sz="1800" dirty="0"/>
              <a:t> царская чеканка (но уже золотая) стала традиционной. Был возобновлен выпуск </a:t>
            </a:r>
            <a:r>
              <a:rPr lang="ru-RU" sz="1800" dirty="0" err="1"/>
              <a:t>пантикапейского</a:t>
            </a:r>
            <a:r>
              <a:rPr lang="ru-RU" sz="1800" dirty="0"/>
              <a:t> серебра. Во второй половине III-II вв. возродилась автономная чеканка Феодосии, </a:t>
            </a:r>
            <a:r>
              <a:rPr lang="ru-RU" sz="1800" dirty="0" err="1"/>
              <a:t>Фанагории</a:t>
            </a:r>
            <a:r>
              <a:rPr lang="ru-RU" sz="1800" dirty="0"/>
              <a:t>, </a:t>
            </a:r>
            <a:r>
              <a:rPr lang="ru-RU" sz="1800" dirty="0" err="1"/>
              <a:t>Горгиппии</a:t>
            </a:r>
            <a:r>
              <a:rPr lang="ru-RU" sz="1800" dirty="0"/>
              <a:t>.</a:t>
            </a:r>
          </a:p>
        </p:txBody>
      </p:sp>
      <p:pic>
        <p:nvPicPr>
          <p:cNvPr id="11266" name="Picture 2" descr="C:\Users\Татьяна\Pictures\боспорское\1cb25545f03220ac932d2b995badb1c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4581128"/>
            <a:ext cx="6971741" cy="174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90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217443"/>
          </a:xfrm>
        </p:spPr>
        <p:txBody>
          <a:bodyPr>
            <a:normAutofit/>
          </a:bodyPr>
          <a:lstStyle/>
          <a:p>
            <a:r>
              <a:rPr lang="ru-RU" dirty="0"/>
              <a:t>Разнообразные материалы говорят об увеличении населения и территории городов, их благоустройстве, расширении строительных работ. Города были центрами идеологической и культурной жизни государства. Здесь находились храмы почитаемых божества, жили ученые, писатели, музыканты, архитекторы, скульпторы. Знаменитым философом-стоиком и историком в III в. был Сфер </a:t>
            </a:r>
            <a:r>
              <a:rPr lang="ru-RU" dirty="0" err="1"/>
              <a:t>Боспорский</a:t>
            </a:r>
            <a:r>
              <a:rPr lang="ru-RU" dirty="0"/>
              <a:t>. Надгробные эпитафии отразили мастерство местных поэтов. Больше стало произведений художественного ремесла, изготовленных в городских мастерских. Остатки зданий говорят об использовании ордера в архитектуре. Богато представлена надгробная скульптура. Надгробные памятники украшались рельефами и росписями. Представление о живописи дают остатки штукатурки богатых зданий и особенно росписи склепов. Для </a:t>
            </a:r>
            <a:r>
              <a:rPr lang="ru-RU" dirty="0" err="1"/>
              <a:t>боспорской</a:t>
            </a:r>
            <a:r>
              <a:rPr lang="ru-RU" dirty="0"/>
              <a:t> культуры </a:t>
            </a:r>
            <a:r>
              <a:rPr lang="ru-RU" dirty="0" err="1"/>
              <a:t>Ill</a:t>
            </a:r>
            <a:r>
              <a:rPr lang="ru-RU" dirty="0"/>
              <a:t>-I вв. характерно взаимопроникновение греческих и туземных элементов.</a:t>
            </a:r>
          </a:p>
        </p:txBody>
      </p:sp>
    </p:spTree>
    <p:extLst>
      <p:ext uri="{BB962C8B-B14F-4D97-AF65-F5344CB8AC3E}">
        <p14:creationId xmlns:p14="http://schemas.microsoft.com/office/powerpoint/2010/main" val="300862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Татьяна\Pictures\боспорское\_984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19" y="1196752"/>
            <a:ext cx="6566710" cy="4929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19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Возникновение царства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905000"/>
            <a:ext cx="4816419" cy="3999103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  <a:p>
            <a:r>
              <a:rPr lang="ru-RU" dirty="0"/>
              <a:t>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Государство в Северном Причерноморье в V веке до н. э. — IV веке н. э. Возникло в 80-е годы V века до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н.э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как объединение греческих городов-колоний на берегах Керченского пролива (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Фанагория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Горгиппия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и др.) под властью наследственных архонтов города Пантикапея (он находился на месте современной Керчи)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Археанактидов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(480-438 до н. э.). 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Расширение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Боспорского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государства начинается после перехода власти к династии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Спартокидов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(до 107 до н.э.), 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затем государство было захвачено Митридатом VI Понтийским. В годы правления Сатира I (407-389 гг. до н.э.) было предпринято завоевание Феодосии</a:t>
            </a:r>
          </a:p>
        </p:txBody>
      </p:sp>
      <p:pic>
        <p:nvPicPr>
          <p:cNvPr id="1026" name="Picture 2" descr="C:\Users\Татьяна\Pictures\боспорское\pant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3668216" cy="3520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3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Гибель </a:t>
            </a:r>
            <a:r>
              <a:rPr lang="ru-RU" b="1" dirty="0" err="1"/>
              <a:t>Боспора</a:t>
            </a:r>
            <a:r>
              <a:rPr lang="ru-RU" b="1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992888" cy="4605090"/>
          </a:xfrm>
        </p:spPr>
        <p:txBody>
          <a:bodyPr>
            <a:normAutofit/>
          </a:bodyPr>
          <a:lstStyle/>
          <a:p>
            <a:r>
              <a:rPr lang="ru-RU" dirty="0"/>
              <a:t> Еще в большей мере процесс </a:t>
            </a:r>
            <a:r>
              <a:rPr lang="ru-RU" dirty="0" err="1"/>
              <a:t>варваризации</a:t>
            </a:r>
            <a:r>
              <a:rPr lang="ru-RU" dirty="0"/>
              <a:t> затронул культуру и все общество в целом в III-IV вв. Это было время тяжелых испытаний. С середины III в. государство подвергалось натиску варваров - готов, </a:t>
            </a:r>
            <a:r>
              <a:rPr lang="ru-RU" dirty="0" err="1"/>
              <a:t>боранов</a:t>
            </a:r>
            <a:r>
              <a:rPr lang="ru-RU" dirty="0"/>
              <a:t>, </a:t>
            </a:r>
            <a:r>
              <a:rPr lang="ru-RU" dirty="0" err="1"/>
              <a:t>ворадов</a:t>
            </a:r>
            <a:r>
              <a:rPr lang="ru-RU" dirty="0"/>
              <a:t>. Пришельцы совершали морские походы, опираясь на Боспор как на организационную базу и используя его флот. После смерти </a:t>
            </a:r>
            <a:r>
              <a:rPr lang="ru-RU" dirty="0" err="1"/>
              <a:t>Рескупорида</a:t>
            </a:r>
            <a:r>
              <a:rPr lang="ru-RU" dirty="0"/>
              <a:t> V (242- 276 гг.) началась борьба за престол. К этому смутному времени относится новая волна </a:t>
            </a:r>
            <a:r>
              <a:rPr lang="ru-RU" dirty="0" err="1"/>
              <a:t>зарытия</a:t>
            </a:r>
            <a:r>
              <a:rPr lang="ru-RU" dirty="0"/>
              <a:t> кладов. Приход варваров сопровождался разрушением городов и поселений, ; опустошением хоры, перебоями в производстве и торговле, напряжением сил для вынужденного обеспечения походов варварских дружин в Малую Азию, на Кавказ и Балканы.</a:t>
            </a:r>
          </a:p>
        </p:txBody>
      </p:sp>
    </p:spTree>
    <p:extLst>
      <p:ext uri="{BB962C8B-B14F-4D97-AF65-F5344CB8AC3E}">
        <p14:creationId xmlns:p14="http://schemas.microsoft.com/office/powerpoint/2010/main" val="74013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9" y="1844824"/>
            <a:ext cx="3812232" cy="4464495"/>
          </a:xfrm>
        </p:spPr>
        <p:txBody>
          <a:bodyPr>
            <a:normAutofit/>
          </a:bodyPr>
          <a:lstStyle/>
          <a:p>
            <a:r>
              <a:rPr lang="ru-RU" dirty="0"/>
              <a:t>Политическое положение </a:t>
            </a:r>
            <a:r>
              <a:rPr lang="ru-RU" dirty="0" err="1"/>
              <a:t>Боспора</a:t>
            </a:r>
            <a:r>
              <a:rPr lang="ru-RU" dirty="0"/>
              <a:t> еще более ухудшается в IV в., и он обращается к римлянам, чтобы те за уплату ежегодной дани помогли обеспечить ему спокойную жизнь. Однако Рим сам с трудом отбивается от варваров и не может оказать помощь ослабевшему </a:t>
            </a:r>
            <a:r>
              <a:rPr lang="ru-RU" dirty="0" err="1"/>
              <a:t>Боспору</a:t>
            </a:r>
            <a:r>
              <a:rPr lang="ru-RU" dirty="0"/>
              <a:t>.</a:t>
            </a:r>
          </a:p>
        </p:txBody>
      </p:sp>
      <p:pic>
        <p:nvPicPr>
          <p:cNvPr id="13314" name="Picture 2" descr="C:\Users\Татьяна\Pictures\боспорское\1327593796_pamyatniki-kerch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76872"/>
            <a:ext cx="4038600" cy="2935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07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5847928"/>
          </a:xfrm>
        </p:spPr>
        <p:txBody>
          <a:bodyPr>
            <a:noAutofit/>
          </a:bodyPr>
          <a:lstStyle/>
          <a:p>
            <a:r>
              <a:rPr lang="ru-RU" sz="1600" dirty="0"/>
              <a:t>Заметные изменения произошли во всех сферах жизни </a:t>
            </a:r>
            <a:r>
              <a:rPr lang="ru-RU" sz="1600" dirty="0" err="1"/>
              <a:t>боспорского</a:t>
            </a:r>
            <a:r>
              <a:rPr lang="ru-RU" sz="1600" dirty="0"/>
              <a:t> общества во второй половине III-IV вв. Натурализация хозяйства и обеднение городов, упадок городского строительства, сильные разрушения и замирание жизни в ряде городских и сельских поселений, упадок благосостояния населения и сокращение его культурных потребностей, </a:t>
            </a:r>
            <a:r>
              <a:rPr lang="ru-RU" sz="1600" dirty="0" err="1"/>
              <a:t>зарытие</a:t>
            </a:r>
            <a:r>
              <a:rPr lang="ru-RU" sz="1600" dirty="0"/>
              <a:t> кладов, ремонт и строительство оборонительных, стен, валов и крепостей, упадок некоторых отраслей; упрощение и огрубление отдельных видов ремесленных изделии и предметов искусства, сокращение внутренней и внешней торговли в связи с развитием натурализации хозяйства (особенно в IV в.) и общей политической обстановкой, кризис монетного дела (деградация монет, перебои в чеканке, наконец, полное , ее исчезновение); внутренние смуты - борьба за престол, появление на нем , узурпаторов, противоречия внутри господствующего клана и недовольство рядового населения, дальнейшая </a:t>
            </a:r>
            <a:r>
              <a:rPr lang="ru-RU" sz="1600" dirty="0" err="1"/>
              <a:t>варваризация</a:t>
            </a:r>
            <a:r>
              <a:rPr lang="ru-RU" sz="1600" dirty="0"/>
              <a:t> культуры - вот далеко не полный перечень процессов, протекавших в </a:t>
            </a:r>
            <a:r>
              <a:rPr lang="ru-RU" sz="1600" dirty="0" err="1"/>
              <a:t>боспорском</a:t>
            </a:r>
            <a:r>
              <a:rPr lang="ru-RU" sz="1600" dirty="0"/>
              <a:t> обществе в это время. В конце IV в. Боспор попадает под гуннский протекторат. Следы сильнейших разрушений и пожарищ на городищах и поселениях, процветавших еще в первой половине III в., обычно связывают с приходом гуннов в 70-х гг. IV в., но есть и иное мнение, основанное на пересмотре позднеантичных слоев </a:t>
            </a:r>
            <a:r>
              <a:rPr lang="ru-RU" sz="1600" dirty="0" err="1"/>
              <a:t>боспорских</a:t>
            </a:r>
            <a:r>
              <a:rPr lang="ru-RU" sz="1600" dirty="0"/>
              <a:t> у городищ и селищ. По нему разрушения и пожары следует датировать второй , четвертью VI в. Эти события завершились присоединением </a:t>
            </a:r>
            <a:r>
              <a:rPr lang="ru-RU" sz="1600" dirty="0" err="1"/>
              <a:t>Боспора</a:t>
            </a:r>
            <a:r>
              <a:rPr lang="ru-RU" sz="1600" dirty="0"/>
              <a:t> к Византийской империи.</a:t>
            </a:r>
          </a:p>
        </p:txBody>
      </p:sp>
    </p:spTree>
    <p:extLst>
      <p:ext uri="{BB962C8B-B14F-4D97-AF65-F5344CB8AC3E}">
        <p14:creationId xmlns:p14="http://schemas.microsoft.com/office/powerpoint/2010/main" val="372992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тьяна\Pictures\боспорское\07_1_1_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8367832" cy="5550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08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484784"/>
            <a:ext cx="83529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Левконе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I (389-349 гг. до н.э.)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Боспору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удалось подчинить и местные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меотские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племена на Таманской стороне пролива. В IV веке до н.э. Боспорское государство занимало территорию всего Керченского полуострова, который в древности представлял собой группу островов, образуемой дельтой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р.Кубани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 этом берегу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боспорские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владения простирались вплоть до современного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г.Новороссийска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 северо-востоке сфера влияния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Боспора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достигала устья Дона, где находился город Танаис со смешанным греко-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меотским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населением и скифским населением. Основу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боспорской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экономики составляло сельское хозяйство, а также оживленная торговля (в первую очередь хлебом) со всем эллинским миром. Уже в IV веке до н.э. Пантикапей начинает регулярный выпуск своей монеты. С конца II века до н. э. Боспорское государство являлось частью Понтийского царства. Понтийское царство - государство в Малой Азии в 302 (или 301) — 64 годах до н. э. (на южном берегу Черного моря). Наивысшего расцвета достигло в конце II века при Митридате VI, завоевавшем Боспорское государство и другие территории. Три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Митридатовых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войны (89-84гг.; 83-81гг.; 74-64 гг. до н.э.) с Римом привели к подчинению Понтийского царства Риму и включению территории Понтийского царства в 64 году в состав Римского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18404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Pictures\боспорское\e5cf5c6f7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632848" cy="5174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46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980728"/>
            <a:ext cx="4240355" cy="492337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конце IV в. до н.э., после смерти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Перисада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I на Боспоре начались жестокие междоусобные войны его сыновей - Сатира,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Евмела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Притана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 кровопролитных войнах, помимо жителей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боспорских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городов, принимали участие и племена кочевников. Район боевых действий охватывал все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Прикубанье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 возможно, и Нижний Дон.</a:t>
            </a:r>
          </a:p>
        </p:txBody>
      </p:sp>
      <p:pic>
        <p:nvPicPr>
          <p:cNvPr id="3074" name="Picture 2" descr="C:\Users\Татьяна\Pictures\боспорское\Kerch_acropol_Pantikapey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7175" y="2840035"/>
            <a:ext cx="3197225" cy="2360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61484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340768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Воцарившись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боспорском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престоле,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Котий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I вынужден был смириться с присутствием римских войск в некоторых городах. Последующие полтора века стали временем относительной стабильности и спокойствия в Северном Причерноморье, эпохой экономического расцвета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боспорских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городов, эпохой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сарматизации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их. Племенная знать и рядовые кочевники-сарматы нередко переселялись в города. Некоторые из варваров смогли достичь высоких постов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боспорской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администрации, например,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Неол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(ставший наместником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Горгиппии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 В конце II и первой половине III вв. н.э. большинство городских должностей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Танаисе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др. городах исполнялись не греками и потомками от смешанных браков. Соответственно этому процессу трансформировались культурные привязанности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боспорского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населения. Изменились даже имена правящей династии, среди царей известно несколько правителей, носивших имя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Савромат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Боспорское государство просуществовало до IV в. н.э. и пало под натиском гуннов. </a:t>
            </a:r>
          </a:p>
        </p:txBody>
      </p:sp>
    </p:spTree>
    <p:extLst>
      <p:ext uri="{BB962C8B-B14F-4D97-AF65-F5344CB8AC3E}">
        <p14:creationId xmlns:p14="http://schemas.microsoft.com/office/powerpoint/2010/main" val="40769149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Pictures\боспорское\ead756ef04068371ffefa86cb29_pre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540964" cy="5649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53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Отношения с соседними племенами.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2348880"/>
            <a:ext cx="5832648" cy="3600400"/>
          </a:xfrm>
        </p:spPr>
        <p:txBody>
          <a:bodyPr>
            <a:noAutofit/>
          </a:bodyPr>
          <a:lstStyle/>
          <a:p>
            <a:r>
              <a:rPr lang="ru-RU" sz="1400" dirty="0">
                <a:cs typeface="Times New Roman" pitchFamily="18" charset="0"/>
              </a:rPr>
              <a:t>Тесные связи с </a:t>
            </a:r>
            <a:r>
              <a:rPr lang="ru-RU" sz="1400" dirty="0" err="1">
                <a:cs typeface="Times New Roman" pitchFamily="18" charset="0"/>
              </a:rPr>
              <a:t>Боспорским</a:t>
            </a:r>
            <a:r>
              <a:rPr lang="ru-RU" sz="1400" dirty="0">
                <a:cs typeface="Times New Roman" pitchFamily="18" charset="0"/>
              </a:rPr>
              <a:t> царством были не только у сарматов, но и у </a:t>
            </a:r>
            <a:r>
              <a:rPr lang="ru-RU" sz="1400" dirty="0" err="1">
                <a:cs typeface="Times New Roman" pitchFamily="18" charset="0"/>
              </a:rPr>
              <a:t>меотских</a:t>
            </a:r>
            <a:r>
              <a:rPr lang="ru-RU" sz="1400" dirty="0">
                <a:cs typeface="Times New Roman" pitchFamily="18" charset="0"/>
              </a:rPr>
              <a:t> племен </a:t>
            </a:r>
            <a:r>
              <a:rPr lang="ru-RU" sz="1400" dirty="0" err="1">
                <a:cs typeface="Times New Roman" pitchFamily="18" charset="0"/>
              </a:rPr>
              <a:t>синдов</a:t>
            </a:r>
            <a:r>
              <a:rPr lang="ru-RU" sz="1400" dirty="0">
                <a:cs typeface="Times New Roman" pitchFamily="18" charset="0"/>
              </a:rPr>
              <a:t>, населявших Синдику. </a:t>
            </a:r>
            <a:r>
              <a:rPr lang="ru-RU" sz="1400" dirty="0" err="1">
                <a:cs typeface="Times New Roman" pitchFamily="18" charset="0"/>
              </a:rPr>
              <a:t>Синдикой</a:t>
            </a:r>
            <a:r>
              <a:rPr lang="ru-RU" sz="1400" dirty="0">
                <a:cs typeface="Times New Roman" pitchFamily="18" charset="0"/>
              </a:rPr>
              <a:t> именовались земли бассейна р. Кубань и часть Северного Причерноморья, а позднейшая </a:t>
            </a:r>
            <a:r>
              <a:rPr lang="ru-RU" sz="1400" dirty="0" err="1">
                <a:cs typeface="Times New Roman" pitchFamily="18" charset="0"/>
              </a:rPr>
              <a:t>боспорская</a:t>
            </a:r>
            <a:r>
              <a:rPr lang="ru-RU" sz="1400" dirty="0">
                <a:cs typeface="Times New Roman" pitchFamily="18" charset="0"/>
              </a:rPr>
              <a:t> </a:t>
            </a:r>
            <a:r>
              <a:rPr lang="ru-RU" sz="1400" dirty="0" err="1">
                <a:cs typeface="Times New Roman" pitchFamily="18" charset="0"/>
              </a:rPr>
              <a:t>Горгиппия</a:t>
            </a:r>
            <a:r>
              <a:rPr lang="ru-RU" sz="1400" dirty="0">
                <a:cs typeface="Times New Roman" pitchFamily="18" charset="0"/>
              </a:rPr>
              <a:t> возникла на месте </a:t>
            </a:r>
            <a:r>
              <a:rPr lang="ru-RU" sz="1400" dirty="0" err="1">
                <a:cs typeface="Times New Roman" pitchFamily="18" charset="0"/>
              </a:rPr>
              <a:t>синдского</a:t>
            </a:r>
            <a:r>
              <a:rPr lang="ru-RU" sz="1400" dirty="0">
                <a:cs typeface="Times New Roman" pitchFamily="18" charset="0"/>
              </a:rPr>
              <a:t> поселения - </a:t>
            </a:r>
            <a:r>
              <a:rPr lang="ru-RU" sz="1400" dirty="0" err="1">
                <a:cs typeface="Times New Roman" pitchFamily="18" charset="0"/>
              </a:rPr>
              <a:t>Синдской</a:t>
            </a:r>
            <a:r>
              <a:rPr lang="ru-RU" sz="1400" dirty="0">
                <a:cs typeface="Times New Roman" pitchFamily="18" charset="0"/>
              </a:rPr>
              <a:t> гавани (</a:t>
            </a:r>
            <a:r>
              <a:rPr lang="ru-RU" sz="1400" dirty="0" err="1">
                <a:cs typeface="Times New Roman" pitchFamily="18" charset="0"/>
              </a:rPr>
              <a:t>совр</a:t>
            </a:r>
            <a:r>
              <a:rPr lang="ru-RU" sz="1400" dirty="0">
                <a:cs typeface="Times New Roman" pitchFamily="18" charset="0"/>
              </a:rPr>
              <a:t>. Анапа). Часть </a:t>
            </a:r>
            <a:r>
              <a:rPr lang="ru-RU" sz="1400" dirty="0" err="1">
                <a:cs typeface="Times New Roman" pitchFamily="18" charset="0"/>
              </a:rPr>
              <a:t>синдских</a:t>
            </a:r>
            <a:r>
              <a:rPr lang="ru-RU" sz="1400" dirty="0">
                <a:cs typeface="Times New Roman" pitchFamily="18" charset="0"/>
              </a:rPr>
              <a:t> племен позже были подчинены </a:t>
            </a:r>
            <a:r>
              <a:rPr lang="ru-RU" sz="1400" dirty="0" err="1">
                <a:cs typeface="Times New Roman" pitchFamily="18" charset="0"/>
              </a:rPr>
              <a:t>Боспору</a:t>
            </a:r>
            <a:r>
              <a:rPr lang="ru-RU" sz="1400" dirty="0">
                <a:cs typeface="Times New Roman" pitchFamily="18" charset="0"/>
              </a:rPr>
              <a:t>. Однако ряд историков, основываясь на найденных монетах с этнонимом "</a:t>
            </a:r>
            <a:r>
              <a:rPr lang="ru-RU" sz="1400" dirty="0" err="1">
                <a:cs typeface="Times New Roman" pitchFamily="18" charset="0"/>
              </a:rPr>
              <a:t>Синдон</a:t>
            </a:r>
            <a:r>
              <a:rPr lang="ru-RU" sz="1400" dirty="0">
                <a:cs typeface="Times New Roman" pitchFamily="18" charset="0"/>
              </a:rPr>
              <a:t>", а также раскопках </a:t>
            </a:r>
            <a:r>
              <a:rPr lang="ru-RU" sz="1400" dirty="0" err="1">
                <a:cs typeface="Times New Roman" pitchFamily="18" charset="0"/>
              </a:rPr>
              <a:t>Семибратних</a:t>
            </a:r>
            <a:r>
              <a:rPr lang="ru-RU" sz="1400" dirty="0">
                <a:cs typeface="Times New Roman" pitchFamily="18" charset="0"/>
              </a:rPr>
              <a:t> курганов и городищ в низовьях Кубани (</a:t>
            </a:r>
            <a:r>
              <a:rPr lang="ru-RU" sz="1400" dirty="0" err="1">
                <a:cs typeface="Times New Roman" pitchFamily="18" charset="0"/>
              </a:rPr>
              <a:t>Семибратнее</a:t>
            </a:r>
            <a:r>
              <a:rPr lang="ru-RU" sz="1400" dirty="0">
                <a:cs typeface="Times New Roman" pitchFamily="18" charset="0"/>
              </a:rPr>
              <a:t>, </a:t>
            </a:r>
            <a:r>
              <a:rPr lang="ru-RU" sz="1400" dirty="0" err="1">
                <a:cs typeface="Times New Roman" pitchFamily="18" charset="0"/>
              </a:rPr>
              <a:t>Краснобатарейное</a:t>
            </a:r>
            <a:r>
              <a:rPr lang="ru-RU" sz="1400" dirty="0">
                <a:cs typeface="Times New Roman" pitchFamily="18" charset="0"/>
              </a:rPr>
              <a:t> и Раевское) полагают, что у </a:t>
            </a:r>
            <a:r>
              <a:rPr lang="ru-RU" sz="1400" dirty="0" err="1">
                <a:cs typeface="Times New Roman" pitchFamily="18" charset="0"/>
              </a:rPr>
              <a:t>синдских</a:t>
            </a:r>
            <a:r>
              <a:rPr lang="ru-RU" sz="1400" dirty="0">
                <a:cs typeface="Times New Roman" pitchFamily="18" charset="0"/>
              </a:rPr>
              <a:t> племен под влиянием </a:t>
            </a:r>
            <a:r>
              <a:rPr lang="ru-RU" sz="1400" dirty="0" err="1">
                <a:cs typeface="Times New Roman" pitchFamily="18" charset="0"/>
              </a:rPr>
              <a:t>Боспора</a:t>
            </a:r>
            <a:r>
              <a:rPr lang="ru-RU" sz="1400" dirty="0">
                <a:cs typeface="Times New Roman" pitchFamily="18" charset="0"/>
              </a:rPr>
              <a:t> возникло собственное государство во главе с царями, резиденцией которых и было </a:t>
            </a:r>
            <a:r>
              <a:rPr lang="ru-RU" sz="1400" dirty="0" err="1">
                <a:cs typeface="Times New Roman" pitchFamily="18" charset="0"/>
              </a:rPr>
              <a:t>Семибратнее</a:t>
            </a:r>
            <a:r>
              <a:rPr lang="ru-RU" sz="1400" dirty="0">
                <a:cs typeface="Times New Roman" pitchFamily="18" charset="0"/>
              </a:rPr>
              <a:t> поселение. Другие историки считают, что "цари" </a:t>
            </a:r>
            <a:r>
              <a:rPr lang="ru-RU" sz="1400" dirty="0" err="1">
                <a:cs typeface="Times New Roman" pitchFamily="18" charset="0"/>
              </a:rPr>
              <a:t>синдов</a:t>
            </a:r>
            <a:r>
              <a:rPr lang="ru-RU" sz="1400" dirty="0">
                <a:cs typeface="Times New Roman" pitchFamily="18" charset="0"/>
              </a:rPr>
              <a:t> были просто племенными вождями, а монеты с надписью "</a:t>
            </a:r>
            <a:r>
              <a:rPr lang="ru-RU" sz="1400" dirty="0" err="1">
                <a:cs typeface="Times New Roman" pitchFamily="18" charset="0"/>
              </a:rPr>
              <a:t>Синдон</a:t>
            </a:r>
            <a:r>
              <a:rPr lang="ru-RU" sz="1400" dirty="0">
                <a:cs typeface="Times New Roman" pitchFamily="18" charset="0"/>
              </a:rPr>
              <a:t>" чеканились в </a:t>
            </a:r>
            <a:r>
              <a:rPr lang="ru-RU" sz="1400" dirty="0" err="1">
                <a:cs typeface="Times New Roman" pitchFamily="18" charset="0"/>
              </a:rPr>
              <a:t>боспорской</a:t>
            </a:r>
            <a:r>
              <a:rPr lang="ru-RU" sz="1400" dirty="0">
                <a:cs typeface="Times New Roman" pitchFamily="18" charset="0"/>
              </a:rPr>
              <a:t> </a:t>
            </a:r>
            <a:r>
              <a:rPr lang="ru-RU" sz="1400" dirty="0" err="1">
                <a:cs typeface="Times New Roman" pitchFamily="18" charset="0"/>
              </a:rPr>
              <a:t>Горгиппии</a:t>
            </a:r>
            <a:r>
              <a:rPr lang="ru-RU" sz="1400" dirty="0">
                <a:cs typeface="Times New Roman" pitchFamily="18" charset="0"/>
              </a:rPr>
              <a:t>.</a:t>
            </a:r>
          </a:p>
        </p:txBody>
      </p:sp>
      <p:pic>
        <p:nvPicPr>
          <p:cNvPr id="5122" name="Picture 2" descr="C:\Users\Татьяна\Pictures\боспорское\frank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1200" y="1412776"/>
            <a:ext cx="2885256" cy="408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028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ru-RU" dirty="0"/>
              <a:t>Правящие династии 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988840"/>
            <a:ext cx="4824536" cy="4222069"/>
          </a:xfrm>
        </p:spPr>
        <p:txBody>
          <a:bodyPr>
            <a:noAutofit/>
          </a:bodyPr>
          <a:lstStyle/>
          <a:p>
            <a:r>
              <a:rPr lang="ru-RU" sz="1600" dirty="0"/>
              <a:t>Приход к власти </a:t>
            </a:r>
            <a:r>
              <a:rPr lang="ru-RU" sz="1600" dirty="0" err="1"/>
              <a:t>Спартокидов</a:t>
            </a:r>
            <a:r>
              <a:rPr lang="ru-RU" sz="1600" dirty="0"/>
              <a:t> ознаменовался значительным расширением территории государства, которое начал уже преемник </a:t>
            </a:r>
            <a:r>
              <a:rPr lang="ru-RU" sz="1600" dirty="0" err="1"/>
              <a:t>Спартока</a:t>
            </a:r>
            <a:r>
              <a:rPr lang="ru-RU" sz="1600" dirty="0"/>
              <a:t> Сатир I, продолжили </a:t>
            </a:r>
            <a:r>
              <a:rPr lang="ru-RU" sz="1600" dirty="0" err="1"/>
              <a:t>Левкон</a:t>
            </a:r>
            <a:r>
              <a:rPr lang="ru-RU" sz="1600" dirty="0"/>
              <a:t> I и </a:t>
            </a:r>
            <a:r>
              <a:rPr lang="ru-RU" sz="1600" dirty="0" err="1"/>
              <a:t>Перисад</a:t>
            </a:r>
            <a:r>
              <a:rPr lang="ru-RU" sz="1600" dirty="0"/>
              <a:t> I - правители IV в., с именами которых связан период наивысшего расцвета </a:t>
            </a:r>
            <a:r>
              <a:rPr lang="ru-RU" sz="1600" dirty="0" err="1"/>
              <a:t>Боспора</a:t>
            </a:r>
            <a:r>
              <a:rPr lang="ru-RU" sz="1600" dirty="0"/>
              <a:t>. Расширение владений </a:t>
            </a:r>
            <a:r>
              <a:rPr lang="ru-RU" sz="1600" dirty="0" err="1"/>
              <a:t>Спартокиды</a:t>
            </a:r>
            <a:r>
              <a:rPr lang="ru-RU" sz="1600" dirty="0"/>
              <a:t> начали с присоединения Нимфея и Феодосии, не вошедших в состав объединения. Борьба за Феодосию была длительной и осложнена рядом обстоятельств: при осаде города в 389/8 годов. умер Сатир I и борьбу продолжил </a:t>
            </a:r>
            <a:r>
              <a:rPr lang="ru-RU" sz="1600" dirty="0" err="1"/>
              <a:t>Левкон</a:t>
            </a:r>
            <a:r>
              <a:rPr lang="ru-RU" sz="1600" dirty="0"/>
              <a:t> I, но главное - в ней приняла активное участие на стороне Феодосии </a:t>
            </a:r>
            <a:r>
              <a:rPr lang="ru-RU" sz="1600" dirty="0" err="1"/>
              <a:t>Гераклея</a:t>
            </a:r>
            <a:r>
              <a:rPr lang="ru-RU" sz="1600" dirty="0"/>
              <a:t> - город на южном побережье Черного моря. Видимо, в конце 80-х - 70-х годов. IV в</a:t>
            </a:r>
          </a:p>
        </p:txBody>
      </p:sp>
      <p:pic>
        <p:nvPicPr>
          <p:cNvPr id="6146" name="Picture 2" descr="C:\Users\Татьяна\Pictures\боспорское\krepost-kalamita-inkerma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13299"/>
            <a:ext cx="3600169" cy="30364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2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</TotalTime>
  <Words>2078</Words>
  <Application>Microsoft Office PowerPoint</Application>
  <PresentationFormat>Экран (4:3)</PresentationFormat>
  <Paragraphs>29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Times New Roman</vt:lpstr>
      <vt:lpstr>Wingdings 3</vt:lpstr>
      <vt:lpstr>Легкий дым</vt:lpstr>
      <vt:lpstr>Боспорское царство</vt:lpstr>
      <vt:lpstr>Возникновение царства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Отношения с соседними племенами. </vt:lpstr>
      <vt:lpstr>Правящие династии .</vt:lpstr>
      <vt:lpstr>Презентация PowerPoint</vt:lpstr>
      <vt:lpstr>Презентация PowerPoint</vt:lpstr>
      <vt:lpstr>Презентация PowerPoint</vt:lpstr>
      <vt:lpstr> Религия.</vt:lpstr>
      <vt:lpstr>Презентация PowerPoint</vt:lpstr>
      <vt:lpstr> Ремесло и торговля. </vt:lpstr>
      <vt:lpstr>Презентация PowerPoint</vt:lpstr>
      <vt:lpstr>Презентация PowerPoint</vt:lpstr>
      <vt:lpstr>Презентация PowerPoint</vt:lpstr>
      <vt:lpstr>Презентация PowerPoint</vt:lpstr>
      <vt:lpstr> Гибель Боспора.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Боспорское царство</dc:title>
  <dc:creator>Татьяна</dc:creator>
  <cp:lastModifiedBy>Джон Новиков</cp:lastModifiedBy>
  <cp:revision>18</cp:revision>
  <dcterms:created xsi:type="dcterms:W3CDTF">2012-10-07T06:56:49Z</dcterms:created>
  <dcterms:modified xsi:type="dcterms:W3CDTF">2019-11-26T14:14:22Z</dcterms:modified>
</cp:coreProperties>
</file>