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80" r:id="rId3"/>
    <p:sldId id="282" r:id="rId4"/>
    <p:sldId id="283" r:id="rId5"/>
    <p:sldId id="284" r:id="rId6"/>
    <p:sldId id="285" r:id="rId7"/>
    <p:sldId id="263" r:id="rId8"/>
    <p:sldId id="262" r:id="rId9"/>
    <p:sldId id="289" r:id="rId10"/>
    <p:sldId id="291" r:id="rId11"/>
    <p:sldId id="279" r:id="rId12"/>
    <p:sldId id="265" r:id="rId13"/>
    <p:sldId id="267" r:id="rId14"/>
    <p:sldId id="300" r:id="rId15"/>
    <p:sldId id="301" r:id="rId16"/>
    <p:sldId id="268" r:id="rId17"/>
    <p:sldId id="274" r:id="rId18"/>
    <p:sldId id="275" r:id="rId19"/>
    <p:sldId id="293" r:id="rId20"/>
    <p:sldId id="294" r:id="rId21"/>
  </p:sldIdLst>
  <p:sldSz cx="9144000" cy="6858000" type="screen4x3"/>
  <p:notesSz cx="6781800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0066"/>
    <a:srgbClr val="FF0066"/>
    <a:srgbClr val="0000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27" autoAdjust="0"/>
  </p:normalViewPr>
  <p:slideViewPr>
    <p:cSldViewPr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548680"/>
            <a:ext cx="721523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</a:rPr>
              <a:t>ПРОЕКТ</a:t>
            </a:r>
          </a:p>
          <a:p>
            <a:pPr algn="ctr"/>
            <a:r>
              <a:rPr lang="ru-RU" sz="3200" i="1" dirty="0" smtClean="0">
                <a:solidFill>
                  <a:srgbClr val="002060"/>
                </a:solidFill>
              </a:rPr>
              <a:t>Тема: </a:t>
            </a:r>
            <a:r>
              <a:rPr lang="ru-RU" sz="3200" b="1" i="1" dirty="0" smtClean="0">
                <a:solidFill>
                  <a:srgbClr val="002060"/>
                </a:solidFill>
              </a:rPr>
              <a:t>«Экспериментальная деятельность с детьми раннего дошкольного возраста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Волшебница - вода»</a:t>
            </a:r>
          </a:p>
          <a:p>
            <a:pPr algn="ctr"/>
            <a:endParaRPr lang="ru-RU" sz="3200" i="1" dirty="0" smtClean="0">
              <a:solidFill>
                <a:srgbClr val="002060"/>
              </a:solidFill>
            </a:endParaRPr>
          </a:p>
          <a:p>
            <a:pPr algn="ctr"/>
            <a:endParaRPr lang="ru-RU" sz="3200" i="1" dirty="0" smtClean="0">
              <a:solidFill>
                <a:srgbClr val="002060"/>
              </a:solidFill>
            </a:endParaRPr>
          </a:p>
          <a:p>
            <a:pPr algn="ctr"/>
            <a:endParaRPr lang="ru-RU" sz="2800" i="1" dirty="0" smtClean="0"/>
          </a:p>
          <a:p>
            <a:pPr algn="ctr"/>
            <a:endParaRPr lang="ru-RU" sz="2800" i="1" dirty="0" smtClean="0"/>
          </a:p>
          <a:p>
            <a:pPr algn="ctr"/>
            <a:endParaRPr lang="ru-RU" sz="2800" i="1" dirty="0" smtClean="0"/>
          </a:p>
          <a:p>
            <a:pPr algn="ctr"/>
            <a:endParaRPr lang="ru-RU" sz="2800" i="1" dirty="0" smtClean="0"/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</a:rPr>
              <a:t>Выполнила воспитатель: Мурзина Ольга Леонидовна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62068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«Разноцветная вода» </a:t>
            </a:r>
            <a:endParaRPr kumimoji="0" lang="en-US" sz="20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4098" name="Picture 2" descr="C:\Users\Admin\Desktop\проект\апр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272" y="1020798"/>
            <a:ext cx="4248472" cy="3186354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проект\6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598578"/>
            <a:ext cx="4992555" cy="3744416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33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420888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206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55576" y="54868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Игра </a:t>
            </a:r>
            <a:r>
              <a:rPr lang="ru-RU" sz="2400" b="1" i="1" dirty="0" smtClean="0">
                <a:solidFill>
                  <a:srgbClr val="C00000"/>
                </a:solidFill>
              </a:rPr>
              <a:t>«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Переливашки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- </a:t>
            </a:r>
            <a:r>
              <a:rPr lang="ru-RU" sz="2800" b="1" dirty="0">
                <a:solidFill>
                  <a:srgbClr val="FF00FF"/>
                </a:solidFill>
              </a:rPr>
              <a:t>показать детям, что вода жидкая, принимает форму сосуда.</a:t>
            </a:r>
          </a:p>
        </p:txBody>
      </p:sp>
    </p:spTree>
    <p:extLst>
      <p:ext uri="{BB962C8B-B14F-4D97-AF65-F5344CB8AC3E}">
        <p14:creationId xmlns:p14="http://schemas.microsoft.com/office/powerpoint/2010/main" val="306146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7812360" cy="5859270"/>
          </a:xfrm>
          <a:prstGeom prst="rect">
            <a:avLst/>
          </a:prstGeom>
          <a:ln w="127000" cap="rnd">
            <a:solidFill>
              <a:srgbClr val="00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476672"/>
            <a:ext cx="62646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i="1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rgbClr val="FF00FF"/>
                </a:solidFill>
              </a:rPr>
              <a:t>Игра «Тонет – не тонет»</a:t>
            </a:r>
            <a:r>
              <a:rPr lang="ru-RU" sz="2800" b="1" dirty="0" smtClean="0">
                <a:solidFill>
                  <a:srgbClr val="FF00FF"/>
                </a:solidFill>
              </a:rPr>
              <a:t/>
            </a:r>
            <a:br>
              <a:rPr lang="ru-RU" sz="2800" b="1" dirty="0" smtClean="0">
                <a:solidFill>
                  <a:srgbClr val="FF00FF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- дать представления о плавающих и тонущих телах</a:t>
            </a:r>
            <a:r>
              <a:rPr lang="ru-RU" sz="2800" b="1" dirty="0" smtClean="0">
                <a:solidFill>
                  <a:srgbClr val="FF00FF"/>
                </a:solidFill>
              </a:rPr>
              <a:t>.</a:t>
            </a:r>
            <a:br>
              <a:rPr lang="ru-RU" sz="2800" b="1" dirty="0" smtClean="0">
                <a:solidFill>
                  <a:srgbClr val="FF00FF"/>
                </a:solidFill>
              </a:rPr>
            </a:br>
            <a:endParaRPr lang="ru-RU" sz="2800" b="1" dirty="0">
              <a:solidFill>
                <a:srgbClr val="FF00FF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772" y="2600330"/>
            <a:ext cx="4608512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проект\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84" y="332657"/>
            <a:ext cx="3572368" cy="43924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5123" name="Picture 3" descr="C:\Users\Admin\Desktop\проект\смит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908720"/>
            <a:ext cx="3939394" cy="5252525"/>
          </a:xfrm>
          <a:prstGeom prst="roundRect">
            <a:avLst>
              <a:gd name="adj" fmla="val 11111"/>
            </a:avLst>
          </a:prstGeom>
          <a:ln w="190500" cap="rnd">
            <a:solidFill>
              <a:srgbClr val="FFC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79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?r=AyH4iRPQ2q0otWIFepML2LxRVnvS7s4nYyBCyPgIl6DJ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552728" cy="49145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FF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5540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48064" y="370399"/>
            <a:ext cx="36433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Игра «Ловим игрушки сачком»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FF0066"/>
                </a:solidFill>
              </a:rPr>
              <a:t>-развитие умения </a:t>
            </a:r>
          </a:p>
          <a:p>
            <a:r>
              <a:rPr lang="ru-RU" sz="2000" b="1" dirty="0" smtClean="0">
                <a:solidFill>
                  <a:srgbClr val="FF0066"/>
                </a:solidFill>
              </a:rPr>
              <a:t>пользоваться сачком для вылавливания игрушек из воды</a:t>
            </a:r>
          </a:p>
          <a:p>
            <a:endParaRPr lang="ru-RU" sz="2000" dirty="0"/>
          </a:p>
        </p:txBody>
      </p:sp>
      <p:pic>
        <p:nvPicPr>
          <p:cNvPr id="6146" name="Picture 2" descr="C:\Users\Admin\Desktop\проект\345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687366" cy="4916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0066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147" name="Picture 3" descr="C:\Users\Admin\Desktop\проект\75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1364" y="2924944"/>
            <a:ext cx="2600275" cy="34670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0099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81716"/>
            <a:ext cx="796153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Игра «Ветер по морю гуляет».</a:t>
            </a:r>
          </a:p>
          <a:p>
            <a:r>
              <a:rPr lang="ru-RU" sz="2000" dirty="0" smtClean="0"/>
              <a:t>-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упражнять в умении выдыхать воздух через рот, активизация мышц губ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7170" name="Picture 2" descr="C:\Users\Admin\Desktop\проект\тилью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312368" cy="441649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проект\смить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3456384" cy="4608511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29190" y="928670"/>
            <a:ext cx="385765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-</a:t>
            </a:r>
            <a:r>
              <a:rPr lang="ru-RU" sz="2800" b="1" dirty="0" smtClean="0">
                <a:solidFill>
                  <a:srgbClr val="FF0000"/>
                </a:solidFill>
              </a:rPr>
              <a:t>при выдыхании воздуха образуется ветерок. Продолжить знакомить детей с таким явлением как ветер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9218" name="Picture 2" descr="C:\Users\Admin\Desktop\проект\митьб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803" y="2348880"/>
            <a:ext cx="4405310" cy="330398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75000"/>
              </a:schemeClr>
            </a:solidFill>
            <a:prstDash val="solid"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885" y="476672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FF"/>
                </a:solidFill>
                <a:latin typeface="Open Sans"/>
              </a:rPr>
              <a:t>Вывод</a:t>
            </a:r>
            <a:r>
              <a:rPr lang="ru-RU" sz="3200" b="1" dirty="0" smtClean="0">
                <a:solidFill>
                  <a:srgbClr val="FF00FF"/>
                </a:solidFill>
                <a:latin typeface="Open Sans"/>
              </a:rPr>
              <a:t>:</a:t>
            </a:r>
            <a:endParaRPr lang="en-US" sz="3200" b="1" dirty="0" smtClean="0">
              <a:solidFill>
                <a:srgbClr val="FF00FF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Open Sans"/>
              </a:rPr>
              <a:t>Экспериментирование не только приносят детям радость и эмоциональное равновесие, но и развивают целый спектр умений и способностей, развивают моторику и координацию движений рук, тактильные чувства, воображения, мышление, фантазию, речь. Улучшилась динамика развития познавательного интереса и наблюдательности. Расширился словарный запас и знания детей о свойствах живой и неживой природы.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s://im0-tub-ru.yandex.net/i?id=9d2b45ff898f14f5ef7aef06575b5ab0&amp;n=33&amp;w=224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4138" y="3356992"/>
            <a:ext cx="4757536" cy="31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9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908720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solidFill>
                  <a:srgbClr val="FF0000"/>
                </a:solidFill>
                <a:latin typeface="Monotype Corsiva" pitchFamily="66" charset="0"/>
              </a:rPr>
              <a:t>Актуальность</a:t>
            </a:r>
            <a:r>
              <a:rPr lang="ru-RU" sz="3600" b="1" u="sng" dirty="0" smtClean="0">
                <a:solidFill>
                  <a:srgbClr val="FF0000"/>
                </a:solidFill>
                <a:latin typeface="Monotype Corsiva" pitchFamily="66" charset="0"/>
              </a:rPr>
              <a:t>:</a:t>
            </a:r>
            <a:endParaRPr lang="en-US" sz="3600" b="1" u="sng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en-US" b="1" dirty="0" smtClean="0">
              <a:solidFill>
                <a:srgbClr val="383838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     </a:t>
            </a:r>
            <a:r>
              <a:rPr lang="ru-RU" b="1" dirty="0" smtClean="0">
                <a:solidFill>
                  <a:srgbClr val="7030A0"/>
                </a:solidFill>
                <a:latin typeface="Open Sans"/>
              </a:rPr>
              <a:t>Дети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раннего возраста проявляют интерес ко всему, что происходит вокруг. В процессе опытнической деятельности воспитатель не только знакомит детей с природой, но и целенаправленно подводит детей к ее пониманию.  Малышей интересует все новое, неизведанное.  В детском саду развитие познавательного интереса осуществляется в играх, в общении, в деятельности. Опытно - экспериментальная деятельность позволяет объединить все виды деятельности и все стороны воспитания, развивает наблюдательность и пытливость ума, развивает стремление к познанию мира, не только в условиях ДОУ, но и дома с родителями. Благодаря проведению опытов у детей развивается познавательный  интерес. Они учатся делать выводы, причинно – следственные связи, сравнивать.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59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052736"/>
            <a:ext cx="64442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FF"/>
                </a:solidFill>
                <a:latin typeface="Open Sans"/>
              </a:rPr>
              <a:t>«Расскажи- и я забуду, Покажи- и я запомню, Дай попробовать- и я пойму</a:t>
            </a:r>
            <a:r>
              <a:rPr lang="ru-RU" sz="2800" b="1" dirty="0" smtClean="0">
                <a:solidFill>
                  <a:srgbClr val="FF00FF"/>
                </a:solidFill>
                <a:latin typeface="Open Sans"/>
              </a:rPr>
              <a:t>.»</a:t>
            </a:r>
            <a:endParaRPr lang="ru-RU" b="1" dirty="0">
              <a:solidFill>
                <a:srgbClr val="FF00FF"/>
              </a:solidFill>
            </a:endParaRPr>
          </a:p>
        </p:txBody>
      </p:sp>
      <p:pic>
        <p:nvPicPr>
          <p:cNvPr id="11266" name="Picture 2" descr="https://ds62-bogorodsk.edumsko.ru/uploads/42000/41924/GroupAdvancedEducations/stem.jpg?15573059995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780928"/>
            <a:ext cx="3960440" cy="3759372"/>
          </a:xfrm>
          <a:prstGeom prst="ellipse">
            <a:avLst/>
          </a:prstGeom>
          <a:ln w="190500" cap="rnd">
            <a:solidFill>
              <a:schemeClr val="bg2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69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73448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Open Sans"/>
            </a:endParaRPr>
          </a:p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Open Sans"/>
              </a:rPr>
              <a:t>ЦЕЛЬ:</a:t>
            </a:r>
            <a:endParaRPr lang="en-US" sz="3200" b="1" u="sng" dirty="0" smtClean="0">
              <a:solidFill>
                <a:srgbClr val="FF0000"/>
              </a:solidFill>
              <a:latin typeface="Open Sans"/>
            </a:endParaRPr>
          </a:p>
          <a:p>
            <a:pPr algn="ctr"/>
            <a:endParaRPr lang="en-US" sz="3200" b="1" dirty="0" smtClean="0">
              <a:solidFill>
                <a:srgbClr val="383838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Open Sans"/>
              </a:rPr>
              <a:t>Создание условий для развития познавательной активности детей в процессе э</a:t>
            </a:r>
            <a:r>
              <a:rPr lang="ru-RU" sz="3200" b="1" dirty="0" smtClean="0">
                <a:solidFill>
                  <a:srgbClr val="7030A0"/>
                </a:solidFill>
                <a:latin typeface="Open Sans"/>
              </a:rPr>
              <a:t>кспериментирования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.</a:t>
            </a:r>
            <a:endParaRPr lang="ru-RU" dirty="0"/>
          </a:p>
        </p:txBody>
      </p:sp>
      <p:pic>
        <p:nvPicPr>
          <p:cNvPr id="1026" name="Picture 2" descr="http://www.mdoo30rzn.ru/wp-content/uploads/2018/11/hello_html_299f3bf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082442"/>
            <a:ext cx="3456384" cy="34391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0607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28343"/>
            <a:ext cx="684076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Open Sans"/>
              </a:rPr>
              <a:t>Задачи</a:t>
            </a:r>
            <a:r>
              <a:rPr lang="ru-RU" sz="3200" b="1" dirty="0" smtClean="0">
                <a:solidFill>
                  <a:srgbClr val="FF0000"/>
                </a:solidFill>
                <a:latin typeface="Open Sans"/>
              </a:rPr>
              <a:t>:</a:t>
            </a:r>
            <a:endParaRPr lang="en-US" sz="3200" b="1" dirty="0" smtClean="0">
              <a:solidFill>
                <a:srgbClr val="FF0000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sz="2000" b="1" u="sng" dirty="0">
                <a:solidFill>
                  <a:srgbClr val="FF0000"/>
                </a:solidFill>
                <a:latin typeface="Open Sans"/>
              </a:rPr>
              <a:t>Познавательные:</a:t>
            </a:r>
            <a:r>
              <a:rPr lang="ru-RU" b="1" dirty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-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познакомить детей с некоторыми явлениями и свойствами неживой природы</a:t>
            </a:r>
            <a:r>
              <a:rPr lang="ru-RU" b="1" dirty="0" smtClean="0">
                <a:solidFill>
                  <a:srgbClr val="7030A0"/>
                </a:solidFill>
                <a:latin typeface="Open Sans"/>
              </a:rPr>
              <a:t>.</a:t>
            </a:r>
            <a:endParaRPr lang="en-US" b="1" dirty="0" smtClean="0">
              <a:solidFill>
                <a:srgbClr val="7030A0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b="1" u="sng" dirty="0">
                <a:solidFill>
                  <a:srgbClr val="FF0000"/>
                </a:solidFill>
                <a:latin typeface="Open Sans"/>
              </a:rPr>
              <a:t>Формирующие: 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-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формировать у детей навыки экспериментирования, умение делать простейшие выводы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. </a:t>
            </a:r>
            <a:endParaRPr lang="ru-RU" dirty="0" smtClean="0">
              <a:solidFill>
                <a:srgbClr val="383838"/>
              </a:solidFill>
              <a:latin typeface="Open Sans"/>
            </a:endParaRPr>
          </a:p>
          <a:p>
            <a:r>
              <a:rPr lang="ru-RU" b="1" u="sng" dirty="0" smtClean="0">
                <a:solidFill>
                  <a:srgbClr val="FF0000"/>
                </a:solidFill>
                <a:latin typeface="Open Sans"/>
              </a:rPr>
              <a:t>Развивающие</a:t>
            </a:r>
            <a:r>
              <a:rPr lang="ru-RU" b="1" u="sng" dirty="0">
                <a:solidFill>
                  <a:srgbClr val="FF0000"/>
                </a:solidFill>
                <a:latin typeface="Open Sans"/>
              </a:rPr>
              <a:t>:</a:t>
            </a:r>
            <a:r>
              <a:rPr lang="ru-RU" b="1" dirty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-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развивать наблюдательность, мелкую моторику рук, мышление, развивать речь детей, активизировать словарный </a:t>
            </a:r>
            <a:r>
              <a:rPr lang="ru-RU" b="1" dirty="0" smtClean="0">
                <a:solidFill>
                  <a:srgbClr val="7030A0"/>
                </a:solidFill>
                <a:latin typeface="Open Sans"/>
              </a:rPr>
              <a:t>запас</a:t>
            </a:r>
            <a:r>
              <a:rPr lang="en-US" b="1" dirty="0" smtClean="0">
                <a:solidFill>
                  <a:srgbClr val="7030A0"/>
                </a:solidFill>
                <a:latin typeface="Open Sans"/>
              </a:rPr>
              <a:t>.</a:t>
            </a:r>
          </a:p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b="1" u="sng" dirty="0">
                <a:solidFill>
                  <a:srgbClr val="FF0000"/>
                </a:solidFill>
                <a:latin typeface="Open Sans"/>
              </a:rPr>
              <a:t>Воспитательные: 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-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воспитывать умение играть рядом, не мешая друг другу. Уточнить и закрепить правила безопасного поведения во время игр с камнями и песком, воспитывать аккуратность во время игр с водой, бережное отношение к природе.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66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27280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rgbClr val="FF0000"/>
                </a:solidFill>
                <a:latin typeface="Open Sans"/>
              </a:rPr>
              <a:t>Методы и приемы</a:t>
            </a:r>
            <a:r>
              <a:rPr lang="ru-RU" sz="3200" b="1" u="sng" dirty="0" smtClean="0">
                <a:solidFill>
                  <a:srgbClr val="FF0000"/>
                </a:solidFill>
                <a:latin typeface="Open Sans"/>
              </a:rPr>
              <a:t>:</a:t>
            </a:r>
            <a:endParaRPr lang="en-US" sz="3200" b="1" u="sng" dirty="0" smtClean="0">
              <a:solidFill>
                <a:srgbClr val="FF0000"/>
              </a:solidFill>
              <a:latin typeface="Open Sans"/>
            </a:endParaRPr>
          </a:p>
          <a:p>
            <a:pPr algn="ctr"/>
            <a:endParaRPr lang="en-US" sz="3200" b="1" dirty="0" smtClean="0">
              <a:solidFill>
                <a:srgbClr val="383838"/>
              </a:solidFill>
              <a:latin typeface="Open Sans"/>
            </a:endParaRPr>
          </a:p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b="1" u="sng" dirty="0">
                <a:solidFill>
                  <a:srgbClr val="FF0000"/>
                </a:solidFill>
                <a:latin typeface="Open Sans"/>
              </a:rPr>
              <a:t>Наглядный:</a:t>
            </a:r>
            <a:r>
              <a:rPr lang="ru-RU" b="1" dirty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наблюдение, демонстрация опытническо-экспериментальной деятельности.  </a:t>
            </a:r>
            <a:endParaRPr lang="en-US" b="1" dirty="0" smtClean="0">
              <a:solidFill>
                <a:srgbClr val="7030A0"/>
              </a:solidFill>
              <a:latin typeface="Open Sans"/>
            </a:endParaRPr>
          </a:p>
          <a:p>
            <a:r>
              <a:rPr lang="ru-RU" b="1" dirty="0" smtClean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b="1" u="sng" dirty="0">
                <a:solidFill>
                  <a:srgbClr val="FF0000"/>
                </a:solidFill>
                <a:latin typeface="Open Sans"/>
              </a:rPr>
              <a:t>Словесный:</a:t>
            </a:r>
            <a:r>
              <a:rPr lang="ru-RU" b="1" dirty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проблемные вопросы, побуждающие познавательную и речевую активность; использование художественного слова. </a:t>
            </a:r>
            <a:endParaRPr lang="en-US" b="1" dirty="0" smtClean="0">
              <a:solidFill>
                <a:srgbClr val="7030A0"/>
              </a:solidFill>
              <a:latin typeface="Open Sans"/>
            </a:endParaRPr>
          </a:p>
          <a:p>
            <a:r>
              <a:rPr lang="ru-RU" dirty="0">
                <a:solidFill>
                  <a:srgbClr val="383838"/>
                </a:solidFill>
                <a:latin typeface="Open Sans"/>
              </a:rPr>
              <a:t> </a:t>
            </a:r>
            <a:r>
              <a:rPr lang="ru-RU" b="1" dirty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b="1" u="sng" dirty="0">
                <a:solidFill>
                  <a:srgbClr val="FF0000"/>
                </a:solidFill>
                <a:latin typeface="Open Sans"/>
              </a:rPr>
              <a:t>Практический:</a:t>
            </a:r>
            <a:r>
              <a:rPr lang="ru-RU" b="1" dirty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экспериментирование, показ способов действий, совместные действия воспитателя и ребенка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. </a:t>
            </a:r>
            <a:endParaRPr lang="en-US" dirty="0" smtClean="0">
              <a:solidFill>
                <a:srgbClr val="383838"/>
              </a:solidFill>
              <a:latin typeface="Open Sans"/>
            </a:endParaRPr>
          </a:p>
          <a:p>
            <a:r>
              <a:rPr lang="ru-RU" dirty="0">
                <a:solidFill>
                  <a:srgbClr val="383838"/>
                </a:solidFill>
                <a:latin typeface="Open Sans"/>
              </a:rPr>
              <a:t> </a:t>
            </a:r>
            <a:r>
              <a:rPr lang="ru-RU" b="1" dirty="0">
                <a:solidFill>
                  <a:srgbClr val="383838"/>
                </a:solidFill>
                <a:latin typeface="Open Sans"/>
              </a:rPr>
              <a:t> </a:t>
            </a:r>
            <a:r>
              <a:rPr lang="ru-RU" b="1" u="sng" dirty="0">
                <a:solidFill>
                  <a:srgbClr val="FF0000"/>
                </a:solidFill>
                <a:latin typeface="Open Sans"/>
              </a:rPr>
              <a:t>Игровой: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внезапное появление объекта, создание игровой ситуации, смена деятельности.  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s://thumbs.dreamstime.com/b/washing-29831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511875" cy="2374906"/>
          </a:xfrm>
          <a:prstGeom prst="ellipse">
            <a:avLst/>
          </a:prstGeom>
          <a:ln w="190500" cap="rnd">
            <a:solidFill>
              <a:srgbClr val="00B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72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34481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Open Sans"/>
              </a:rPr>
              <a:t>Ожидаемый результат</a:t>
            </a:r>
            <a:r>
              <a:rPr lang="ru-RU" sz="3200" b="1" dirty="0" smtClean="0">
                <a:solidFill>
                  <a:srgbClr val="FF0000"/>
                </a:solidFill>
                <a:latin typeface="Open Sans"/>
              </a:rPr>
              <a:t>:</a:t>
            </a:r>
            <a:endParaRPr lang="en-US" sz="3200" b="1" dirty="0" smtClean="0">
              <a:solidFill>
                <a:srgbClr val="FF0000"/>
              </a:solidFill>
              <a:latin typeface="Open Sans"/>
            </a:endParaRPr>
          </a:p>
          <a:p>
            <a:endParaRPr lang="en-US" dirty="0">
              <a:solidFill>
                <a:srgbClr val="383838"/>
              </a:solidFill>
              <a:latin typeface="Open Sans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Open Sans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Open Sans"/>
              </a:rPr>
              <a:t>Положительная динамика развития познавательного интереса и наблюдательности. Обогащение словарного запаса и знаний детей о свойствах живой и неживой природы</a:t>
            </a:r>
            <a:r>
              <a:rPr lang="ru-RU" dirty="0">
                <a:solidFill>
                  <a:srgbClr val="383838"/>
                </a:solidFill>
                <a:latin typeface="Open Sans"/>
              </a:rPr>
              <a:t>.</a:t>
            </a:r>
            <a:endParaRPr lang="ru-RU" dirty="0"/>
          </a:p>
        </p:txBody>
      </p:sp>
      <p:pic>
        <p:nvPicPr>
          <p:cNvPr id="3074" name="Picture 2" descr="https://4.bp.blogspot.com/-KFv0PUeAsnQ/XE78cVNZ4vI/AAAAAAAACVk/km_wsf9cWa49GZnCvHA-lwFBZ7r7wwNRACLcBGAs/s1600/0c2d753327ad6df2e284ca5b898889b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554601"/>
            <a:ext cx="3240360" cy="3394901"/>
          </a:xfrm>
          <a:prstGeom prst="roundRect">
            <a:avLst>
              <a:gd name="adj" fmla="val 11111"/>
            </a:avLst>
          </a:prstGeom>
          <a:ln w="190500" cap="rnd">
            <a:solidFill>
              <a:srgbClr val="00206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83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3728" y="116632"/>
            <a:ext cx="41099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r>
              <a:rPr lang="ru-RU" sz="2400" b="1" u="sng" dirty="0" smtClean="0">
                <a:solidFill>
                  <a:srgbClr val="C00000"/>
                </a:solidFill>
              </a:rPr>
              <a:t>Уголок экспериментирования.</a:t>
            </a:r>
            <a:endParaRPr lang="ru-RU" sz="2400" b="1" u="sng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628800"/>
            <a:ext cx="6300192" cy="47251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476672"/>
            <a:ext cx="680424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FF"/>
                </a:solidFill>
              </a:rPr>
              <a:t>Игра «Тёплое – холодное»</a:t>
            </a:r>
            <a:endParaRPr lang="ru-RU" sz="2400" b="1" dirty="0" smtClean="0">
              <a:solidFill>
                <a:srgbClr val="FF00FF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- выявить свойства воды: вода может быть теплой и холодной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691426"/>
            <a:ext cx="6624736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132d/0002e5d4-5e94b4b2/img2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564904"/>
            <a:ext cx="8424937" cy="2952328"/>
          </a:xfrm>
          <a:prstGeom prst="roundRect">
            <a:avLst>
              <a:gd name="adj" fmla="val 11111"/>
            </a:avLst>
          </a:prstGeom>
          <a:ln w="190500" cap="rnd">
            <a:solidFill>
              <a:srgbClr val="7030A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404664"/>
            <a:ext cx="5652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Open Sans"/>
              </a:rPr>
              <a:t>У</a:t>
            </a:r>
            <a:r>
              <a:rPr lang="ru-RU" sz="2400" b="1" dirty="0" smtClean="0">
                <a:solidFill>
                  <a:srgbClr val="000099"/>
                </a:solidFill>
                <a:latin typeface="Open Sans"/>
              </a:rPr>
              <a:t> </a:t>
            </a:r>
            <a:r>
              <a:rPr lang="ru-RU" sz="2400" b="1" dirty="0">
                <a:solidFill>
                  <a:srgbClr val="000099"/>
                </a:solidFill>
                <a:latin typeface="Open Sans"/>
              </a:rPr>
              <a:t>воды нет цвета, вода прозрачная, а молоко нет. Молоко имеет белый цвет.</a:t>
            </a:r>
            <a:endParaRPr lang="ru-RU" sz="24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0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</TotalTime>
  <Words>382</Words>
  <Application>Microsoft Office PowerPoint</Application>
  <PresentationFormat>Экран (4:3)</PresentationFormat>
  <Paragraphs>53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Vit</dc:creator>
  <cp:lastModifiedBy>Admin</cp:lastModifiedBy>
  <cp:revision>11</cp:revision>
  <cp:lastPrinted>2019-11-25T02:24:00Z</cp:lastPrinted>
  <dcterms:created xsi:type="dcterms:W3CDTF">2019-11-25T00:28:55Z</dcterms:created>
  <dcterms:modified xsi:type="dcterms:W3CDTF">2019-11-26T10:56:13Z</dcterms:modified>
</cp:coreProperties>
</file>