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FC0A83-6437-4470-BCDD-61C51BF24194}" type="datetimeFigureOut">
              <a:rPr lang="ru-RU" smtClean="0"/>
              <a:t>26.11.2019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36CED-602C-4D51-AA51-EECA9EFF22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17332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FC0A83-6437-4470-BCDD-61C51BF24194}" type="datetimeFigureOut">
              <a:rPr lang="ru-RU" smtClean="0"/>
              <a:t>26.11.2019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36CED-602C-4D51-AA51-EECA9EFF22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96769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FC0A83-6437-4470-BCDD-61C51BF24194}" type="datetimeFigureOut">
              <a:rPr lang="ru-RU" smtClean="0"/>
              <a:t>26.11.2019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36CED-602C-4D51-AA51-EECA9EFF22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38751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FC0A83-6437-4470-BCDD-61C51BF24194}" type="datetimeFigureOut">
              <a:rPr lang="ru-RU" smtClean="0"/>
              <a:t>26.11.2019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36CED-602C-4D51-AA51-EECA9EFF22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79003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FC0A83-6437-4470-BCDD-61C51BF24194}" type="datetimeFigureOut">
              <a:rPr lang="ru-RU" smtClean="0"/>
              <a:t>26.11.2019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36CED-602C-4D51-AA51-EECA9EFF22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33862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FC0A83-6437-4470-BCDD-61C51BF24194}" type="datetimeFigureOut">
              <a:rPr lang="ru-RU" smtClean="0"/>
              <a:t>26.11.2019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36CED-602C-4D51-AA51-EECA9EFF22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8839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FC0A83-6437-4470-BCDD-61C51BF24194}" type="datetimeFigureOut">
              <a:rPr lang="ru-RU" smtClean="0"/>
              <a:t>26.11.2019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36CED-602C-4D51-AA51-EECA9EFF22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70240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FC0A83-6437-4470-BCDD-61C51BF24194}" type="datetimeFigureOut">
              <a:rPr lang="ru-RU" smtClean="0"/>
              <a:t>26.11.2019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36CED-602C-4D51-AA51-EECA9EFF22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70002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FC0A83-6437-4470-BCDD-61C51BF24194}" type="datetimeFigureOut">
              <a:rPr lang="ru-RU" smtClean="0"/>
              <a:t>26.11.2019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36CED-602C-4D51-AA51-EECA9EFF22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70605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FC0A83-6437-4470-BCDD-61C51BF24194}" type="datetimeFigureOut">
              <a:rPr lang="ru-RU" smtClean="0"/>
              <a:t>26.11.2019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36CED-602C-4D51-AA51-EECA9EFF22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06029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FC0A83-6437-4470-BCDD-61C51BF24194}" type="datetimeFigureOut">
              <a:rPr lang="ru-RU" smtClean="0"/>
              <a:t>26.11.2019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36CED-602C-4D51-AA51-EECA9EFF22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59729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FC0A83-6437-4470-BCDD-61C51BF24194}" type="datetimeFigureOut">
              <a:rPr lang="ru-RU" smtClean="0"/>
              <a:t>26.11.2019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736CED-602C-4D51-AA51-EECA9EFF22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0785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56823" y="115909"/>
            <a:ext cx="9895268" cy="1719800"/>
          </a:xfrm>
        </p:spPr>
        <p:txBody>
          <a:bodyPr>
            <a:normAutofit fontScale="90000"/>
          </a:bodyPr>
          <a:lstStyle/>
          <a:p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Групповое логопедическое </a:t>
            </a:r>
            <a:r>
              <a:rPr lang="ru-RU" sz="2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занятиена</a:t>
            </a:r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тему: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«Зрительно-слуховая дифференциация И-У в </a:t>
            </a:r>
            <a:r>
              <a:rPr lang="ru-RU" sz="2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слогах,в</a:t>
            </a:r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словах, в предложениях»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(2-й класс)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2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sz="22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Дифференциация звуков [и-у] на слух, букв и</a:t>
            </a:r>
            <a:r>
              <a:rPr lang="ru-RU" sz="2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- 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sz="2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письме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77781" y="1575125"/>
            <a:ext cx="5057104" cy="1655762"/>
          </a:xfrm>
        </p:spPr>
        <p:txBody>
          <a:bodyPr>
            <a:normAutofit fontScale="25000" lnSpcReduction="20000"/>
          </a:bodyPr>
          <a:lstStyle/>
          <a:p>
            <a:r>
              <a:rPr lang="ru-RU" sz="6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</a:p>
          <a:p>
            <a:r>
              <a:rPr lang="ru-RU" sz="6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Коррекционные:</a:t>
            </a:r>
          </a:p>
          <a:p>
            <a:r>
              <a:rPr lang="ru-RU" sz="6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-учить детей дифференцировать сходные по начертанию буквы и-у в слогах, в словах и в предложениях;</a:t>
            </a:r>
          </a:p>
          <a:p>
            <a:r>
              <a:rPr lang="ru-RU" sz="6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-учить детей дифференцировать на слух звуки [и-у];</a:t>
            </a:r>
          </a:p>
          <a:p>
            <a:r>
              <a:rPr lang="ru-RU" sz="6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-обогащать словарный запас по лексической теме «Птицы»;</a:t>
            </a:r>
          </a:p>
          <a:p>
            <a:r>
              <a:rPr lang="ru-RU" sz="6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-формировать навык фонематического анализа и синтеза;</a:t>
            </a:r>
          </a:p>
          <a:p>
            <a:r>
              <a:rPr lang="ru-RU" sz="6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-совершенствовать навыка чтения.</a:t>
            </a:r>
          </a:p>
          <a:p>
            <a:r>
              <a:rPr lang="ru-RU" sz="6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Развивающие:</a:t>
            </a:r>
          </a:p>
          <a:p>
            <a:r>
              <a:rPr lang="ru-RU" sz="6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развивать коммуникативную функцию речи;</a:t>
            </a:r>
          </a:p>
          <a:p>
            <a:r>
              <a:rPr lang="ru-RU" sz="6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развивать зрительную память, внимание;</a:t>
            </a:r>
          </a:p>
          <a:p>
            <a:r>
              <a:rPr lang="ru-RU" sz="6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развивать логическое мышление;</a:t>
            </a:r>
          </a:p>
          <a:p>
            <a:r>
              <a:rPr lang="ru-RU" sz="6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развивать навыки звукового анализа и синтеза;</a:t>
            </a:r>
          </a:p>
          <a:p>
            <a:r>
              <a:rPr lang="ru-RU" sz="6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развивать мелкую моторику и зрительное восприятие;</a:t>
            </a:r>
          </a:p>
          <a:p>
            <a:r>
              <a:rPr lang="ru-RU" sz="6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развивать зрительного восприятия и узнавания.</a:t>
            </a:r>
          </a:p>
          <a:p>
            <a:endParaRPr lang="ru-RU" sz="6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8693238" y="1800975"/>
            <a:ext cx="3320605" cy="38677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750"/>
              </a:spcAft>
            </a:pPr>
            <a:r>
              <a:rPr lang="ru-RU" sz="1600" b="1" u="sng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Оборудование:</a:t>
            </a:r>
            <a:endParaRPr lang="ru-RU" sz="16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750"/>
              </a:spcAft>
            </a:pPr>
            <a:r>
              <a:rPr lang="ru-RU" sz="16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 компьютер;</a:t>
            </a:r>
            <a:endParaRPr lang="ru-RU" sz="16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750"/>
              </a:spcAft>
            </a:pPr>
            <a:r>
              <a:rPr lang="ru-RU" sz="16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 экран;</a:t>
            </a:r>
            <a:endParaRPr lang="ru-RU" sz="16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750"/>
              </a:spcAft>
            </a:pPr>
            <a:r>
              <a:rPr lang="ru-RU" sz="16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 индивидуальные зеркала;</a:t>
            </a:r>
            <a:endParaRPr lang="ru-RU" sz="16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750"/>
              </a:spcAft>
            </a:pPr>
            <a:r>
              <a:rPr lang="ru-RU" sz="16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 смайлики;</a:t>
            </a:r>
            <a:endParaRPr lang="ru-RU" sz="16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750"/>
              </a:spcAft>
            </a:pPr>
            <a:r>
              <a:rPr lang="ru-RU" sz="16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 индивидуальные карточки с заданием;</a:t>
            </a:r>
            <a:endParaRPr lang="ru-RU" sz="16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750"/>
              </a:spcAft>
            </a:pPr>
            <a:r>
              <a:rPr lang="ru-RU" sz="16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 рабочие тетради;</a:t>
            </a:r>
            <a:endParaRPr lang="ru-RU" sz="16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750"/>
              </a:spcAft>
            </a:pPr>
            <a:r>
              <a:rPr lang="ru-RU" sz="16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 ручка, простой карандаш, цветные карандаши;</a:t>
            </a:r>
            <a:endParaRPr lang="ru-RU" sz="16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750"/>
              </a:spcAft>
            </a:pPr>
            <a:r>
              <a:rPr lang="ru-RU" sz="16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 конверты с элементами букв «У» и «И».</a:t>
            </a:r>
            <a:endParaRPr lang="ru-RU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518600" y="1716793"/>
            <a:ext cx="2859108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Воспитательные:</a:t>
            </a: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воспитывать желание активно работать на занятии;</a:t>
            </a: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воспитывать самоконтроль и адекватную самооценку.</a:t>
            </a:r>
          </a:p>
          <a:p>
            <a:r>
              <a:rPr lang="ru-RU" sz="1600" dirty="0" smtClean="0"/>
              <a:t>Оборудование:</a:t>
            </a:r>
          </a:p>
          <a:p>
            <a:r>
              <a:rPr lang="ru-RU" sz="1600" dirty="0" smtClean="0"/>
              <a:t>- компьютер;</a:t>
            </a:r>
          </a:p>
          <a:p>
            <a:r>
              <a:rPr lang="ru-RU" sz="1600" dirty="0" smtClean="0"/>
              <a:t>- экран;</a:t>
            </a:r>
          </a:p>
          <a:p>
            <a:r>
              <a:rPr lang="ru-RU" sz="1600" dirty="0" smtClean="0"/>
              <a:t>- индивидуальные зеркала;</a:t>
            </a:r>
          </a:p>
          <a:p>
            <a:r>
              <a:rPr lang="ru-RU" sz="1600" dirty="0" smtClean="0"/>
              <a:t>- смайлики;</a:t>
            </a:r>
          </a:p>
          <a:p>
            <a:r>
              <a:rPr lang="ru-RU" sz="1600" dirty="0" smtClean="0"/>
              <a:t>- индивидуальные карточки с заданием;</a:t>
            </a:r>
          </a:p>
          <a:p>
            <a:r>
              <a:rPr lang="ru-RU" sz="1600" dirty="0" smtClean="0"/>
              <a:t>- рабочие тетради;</a:t>
            </a:r>
          </a:p>
          <a:p>
            <a:r>
              <a:rPr lang="ru-RU" sz="1600" dirty="0" smtClean="0"/>
              <a:t>- ручка, простой карандаш, цветные карандаши;</a:t>
            </a:r>
          </a:p>
          <a:p>
            <a:r>
              <a:rPr lang="ru-RU" sz="1600" dirty="0" smtClean="0"/>
              <a:t>- конверты с элементами букв «У» и «И».</a:t>
            </a:r>
            <a:endParaRPr lang="ru-RU" sz="1600" dirty="0" smtClean="0"/>
          </a:p>
        </p:txBody>
      </p:sp>
    </p:spTree>
    <p:extLst>
      <p:ext uri="{BB962C8B-B14F-4D97-AF65-F5344CB8AC3E}">
        <p14:creationId xmlns:p14="http://schemas.microsoft.com/office/powerpoint/2010/main" val="2266923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862920"/>
          </a:xfrm>
        </p:spPr>
        <p:txBody>
          <a:bodyPr>
            <a:norm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Каждый день - всегда, везде,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занятиях, в игре,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Громко, четко говорим,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Никогда мы не спешим!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41986" y="2792302"/>
            <a:ext cx="1737575" cy="1728183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/>
              <a:t>2 7 У 9</a:t>
            </a:r>
            <a:endParaRPr lang="ru-RU" dirty="0"/>
          </a:p>
          <a:p>
            <a:r>
              <a:rPr lang="ru-RU" b="1" dirty="0"/>
              <a:t>11 5 12 Т</a:t>
            </a:r>
            <a:endParaRPr lang="ru-RU" dirty="0"/>
          </a:p>
          <a:p>
            <a:r>
              <a:rPr lang="ru-RU" b="1" dirty="0"/>
              <a:t>К 4 1 8</a:t>
            </a:r>
            <a:endParaRPr lang="ru-RU" dirty="0"/>
          </a:p>
          <a:p>
            <a:r>
              <a:rPr lang="ru-RU" b="1" dirty="0"/>
              <a:t>6 10 И 3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69195" y="1766380"/>
            <a:ext cx="4756597" cy="10259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750"/>
              </a:spcAft>
            </a:pPr>
            <a:r>
              <a:rPr lang="ru-RU" b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Развитие зрительного восприятия, внимания. Работа с таблицами </a:t>
            </a:r>
            <a:r>
              <a:rPr lang="ru-RU" b="1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Шульте</a:t>
            </a:r>
            <a:r>
              <a:rPr lang="ru-RU" b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</a:p>
          <a:p>
            <a:pPr>
              <a:spcAft>
                <a:spcPts val="750"/>
              </a:spcAft>
            </a:pPr>
            <a:r>
              <a:rPr lang="ru-RU" b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1) </a:t>
            </a:r>
            <a:r>
              <a:rPr lang="ru-RU" b="1" i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Назвать и показать все цифры от 1 до 12</a:t>
            </a:r>
            <a:endParaRPr lang="ru-RU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69195" y="4520485"/>
            <a:ext cx="5220236" cy="20108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750"/>
              </a:spcAft>
            </a:pPr>
            <a:r>
              <a:rPr lang="ru-RU" b="1" i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2) Назвать все буквы, составить из них слово</a:t>
            </a:r>
            <a:endParaRPr lang="ru-RU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750"/>
              </a:spcAft>
            </a:pPr>
            <a:r>
              <a:rPr lang="ru-RU" sz="2000" b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2 7 У 9</a:t>
            </a:r>
            <a:endParaRPr lang="ru-RU" sz="2000" b="1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750"/>
              </a:spcAft>
            </a:pPr>
            <a:r>
              <a:rPr lang="ru-RU" sz="2000" b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11 5 12 Т</a:t>
            </a:r>
            <a:endParaRPr lang="ru-RU" sz="2000" b="1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750"/>
              </a:spcAft>
            </a:pPr>
            <a:r>
              <a:rPr lang="ru-RU" sz="2000" b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 4 1 8</a:t>
            </a:r>
            <a:endParaRPr lang="ru-RU" sz="2000" b="1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2000" b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6 10 И 3 </a:t>
            </a:r>
            <a:endParaRPr lang="ru-RU" sz="20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7217424" y="180459"/>
            <a:ext cx="120483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750"/>
              </a:spcAft>
            </a:pPr>
            <a:r>
              <a:rPr lang="ru-RU" b="1" i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Утки</a:t>
            </a:r>
            <a:endParaRPr lang="ru-RU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026" name="Picture 2" descr="https://s1.1zoom.ru/b5050/80/Painting_Art_Ducks_Birds_James_Hautman_Two_519631_2048x153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9986" y="654770"/>
            <a:ext cx="2792757" cy="24572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mamin-sekret.ru/images/kartinki/201406/krasnaya%202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34352" y="1744846"/>
            <a:ext cx="798709" cy="11302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i.pinimg.com/originals/bb/7d/f9/bb7df9700e47a3ce05d135d5c3165343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61040" y="623543"/>
            <a:ext cx="785897" cy="1112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Рисунок 10" descr="https://fsd.multiurok.ru/html/2016/12/21/s_585ac02bd8e0a/512106_1.png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5651" y="3401661"/>
            <a:ext cx="3905518" cy="122490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extBox 7"/>
          <p:cNvSpPr txBox="1"/>
          <p:nvPr/>
        </p:nvSpPr>
        <p:spPr>
          <a:xfrm>
            <a:off x="8582742" y="5239840"/>
            <a:ext cx="392805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У-ли-</a:t>
            </a:r>
            <a:r>
              <a:rPr lang="ru-RU" sz="4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тка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22007" y="4916206"/>
            <a:ext cx="2091632" cy="1568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62961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Птице, крылья, а, человеку, даны, разум</a:t>
            </a:r>
            <a:r>
              <a:rPr lang="ru-RU" dirty="0"/>
              <a:t/>
            </a:r>
            <a:br>
              <a:rPr lang="ru-RU" dirty="0"/>
            </a:br>
            <a:r>
              <a:rPr lang="ru-RU" b="1" dirty="0"/>
              <a:t>Век, учись, живи, век.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1329699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Крылья даны птице, а человеку-разум.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Век живи, век учись</a:t>
            </a: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58129" y="2560147"/>
            <a:ext cx="2993395" cy="299339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991673" y="3644721"/>
            <a:ext cx="551215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З,Я,И,Н,А,Н</a:t>
            </a:r>
          </a:p>
          <a:p>
            <a:endParaRPr lang="ru-RU" sz="4000" b="1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4353059" y="4056845"/>
            <a:ext cx="269168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/>
              <a:t>ЗНАНИЯ</a:t>
            </a:r>
            <a:endParaRPr lang="ru-RU" sz="4800" b="1" dirty="0"/>
          </a:p>
        </p:txBody>
      </p:sp>
    </p:spTree>
    <p:extLst>
      <p:ext uri="{BB962C8B-B14F-4D97-AF65-F5344CB8AC3E}">
        <p14:creationId xmlns:p14="http://schemas.microsoft.com/office/powerpoint/2010/main" val="3600254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7" grpId="0"/>
      <p:bldP spid="8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302</Words>
  <Application>Microsoft Office PowerPoint</Application>
  <PresentationFormat>Широкоэкранный</PresentationFormat>
  <Paragraphs>55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Times New Roman</vt:lpstr>
      <vt:lpstr>Тема Office</vt:lpstr>
      <vt:lpstr>Групповое логопедическое занятиена тему: «Зрительно-слуховая дифференциация И-У в слогах,в словах, в предложениях» (2-й класс)  Цель: Дифференциация звуков [и-у] на слух, букв и - у на письме. </vt:lpstr>
      <vt:lpstr>Каждый день - всегда, везде, На занятиях, в игре, Громко, четко говорим, Никогда мы не спешим!  </vt:lpstr>
      <vt:lpstr>Птице, крылья, а, человеку, даны, разум Век, учись, живи, век.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Групповое логопедическое занятиена тему: «Зрительно-слуховая дифференциация И-У в слогах,в словах, в предложениях» (2-й класс)  Цель: Дифференциация звуков [и-у] на слух, букв и - у на письме.</dc:title>
  <dc:creator>Ерохина Надежда</dc:creator>
  <cp:lastModifiedBy>Ерохина Надежда</cp:lastModifiedBy>
  <cp:revision>4</cp:revision>
  <dcterms:created xsi:type="dcterms:W3CDTF">2019-11-26T15:59:59Z</dcterms:created>
  <dcterms:modified xsi:type="dcterms:W3CDTF">2019-11-26T16:21:34Z</dcterms:modified>
</cp:coreProperties>
</file>