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C087786-AAED-4493-BEFE-A0433DD48C5A}" type="datetimeFigureOut">
              <a:rPr lang="ru-RU"/>
              <a:pPr>
                <a:defRPr/>
              </a:pPr>
              <a:t>25.11.2019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4FC79C2-13E2-4554-964C-A2030959D8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FC79C2-13E2-4554-964C-A2030959D8C8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C552261-7506-43D7-A45E-1D8C6B3ABDC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DDA880D-19D8-4C0E-AC71-81E480A3592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6B506-CE6B-40D4-9E3B-CFA71B234ABB}" type="datetimeFigureOut">
              <a:rPr lang="en-US"/>
              <a:pPr>
                <a:defRPr/>
              </a:pPr>
              <a:t>11/25/2019</a:t>
            </a:fld>
            <a:endParaRPr lang="en-US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6FDB3-F7E2-4E88-A0E2-1763808445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407B7-183B-430F-8A11-28FC48556F1A}" type="datetimeFigureOut">
              <a:rPr lang="en-US"/>
              <a:pPr>
                <a:defRPr/>
              </a:pPr>
              <a:t>11/25/2019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8DFEB-207D-444F-ADBD-8E10BB0BF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50416-0D91-4D25-BF7A-46745212D1A4}" type="datetimeFigureOut">
              <a:rPr lang="en-US"/>
              <a:pPr>
                <a:defRPr/>
              </a:pPr>
              <a:t>11/25/2019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9400D-1EC1-487A-9461-208FBE3A29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9AEC5-E385-4EB6-823D-7A5865F1733C}" type="datetimeFigureOut">
              <a:rPr lang="en-US"/>
              <a:pPr>
                <a:defRPr/>
              </a:pPr>
              <a:t>11/25/2019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EA8AA-1D11-45D6-8231-048F5C9C9E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F0FD6-D373-4791-9EF0-46EDCEAC3281}" type="datetimeFigureOut">
              <a:rPr lang="en-US"/>
              <a:pPr>
                <a:defRPr/>
              </a:pPr>
              <a:t>11/25/2019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95B58-C1D9-4BA8-B209-469C8152BE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2413F-85CD-44CB-9B8C-33DAB1B20146}" type="datetimeFigureOut">
              <a:rPr lang="en-US"/>
              <a:pPr>
                <a:defRPr/>
              </a:pPr>
              <a:t>11/25/2019</a:t>
            </a:fld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6A8E0-E74E-4942-8974-72CDCF5101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BAA69-508B-4BF2-AEB0-05168570296A}" type="datetimeFigureOut">
              <a:rPr lang="en-US"/>
              <a:pPr>
                <a:defRPr/>
              </a:pPr>
              <a:t>11/25/2019</a:t>
            </a:fld>
            <a:endParaRPr lang="en-US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B38B4-1947-4E6C-BFC9-E00B99C1BA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8B2AE-3D3F-4592-8532-023F02E463EC}" type="datetimeFigureOut">
              <a:rPr lang="en-US"/>
              <a:pPr>
                <a:defRPr/>
              </a:pPr>
              <a:t>11/25/2019</a:t>
            </a:fld>
            <a:endParaRPr lang="en-US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C0334-AE2A-4CB9-BA60-9ED955C432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E0E03-BFB7-475A-B226-46012DD61197}" type="datetimeFigureOut">
              <a:rPr lang="en-US"/>
              <a:pPr>
                <a:defRPr/>
              </a:pPr>
              <a:t>11/25/2019</a:t>
            </a:fld>
            <a:endParaRPr lang="en-US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67A55-D578-4262-9CB1-7480A94216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6CCEA-5865-4F8F-80C2-8C83D395B29A}" type="datetimeFigureOut">
              <a:rPr lang="en-US"/>
              <a:pPr>
                <a:defRPr/>
              </a:pPr>
              <a:t>11/25/2019</a:t>
            </a:fld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D4E27-855F-4680-80E7-F16F5FC54D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1C444-0F6D-4D1D-935B-CB1C5AB4B91D}" type="datetimeFigureOut">
              <a:rPr lang="en-US"/>
              <a:pPr>
                <a:defRPr/>
              </a:pPr>
              <a:t>11/25/2019</a:t>
            </a:fld>
            <a:endParaRPr lang="en-US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952E1-5881-4126-879C-1176A8D9FF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BD7BC5-ADE5-420A-B49C-DEC4A26BEA0D}" type="datetimeFigureOut">
              <a:rPr lang="en-US"/>
              <a:pPr>
                <a:defRPr/>
              </a:pPr>
              <a:t>11/25/2019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33FE7B-AFA8-463E-A0DF-0B6E2056E5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524000"/>
            <a:ext cx="7924800" cy="19812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600" dirty="0" smtClean="0">
                <a:solidFill>
                  <a:srgbClr val="002060"/>
                </a:solidFill>
              </a:rPr>
              <a:t>Колдовские синие цветы</a:t>
            </a:r>
            <a:endParaRPr lang="ru-RU" sz="6600" dirty="0">
              <a:solidFill>
                <a:srgbClr val="002060"/>
              </a:solidFill>
            </a:endParaRP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76800" y="4876800"/>
            <a:ext cx="4267200" cy="1752600"/>
          </a:xfrm>
        </p:spPr>
        <p:txBody>
          <a:bodyPr/>
          <a:lstStyle/>
          <a:p>
            <a:pPr marR="0" algn="l"/>
            <a:r>
              <a:rPr lang="ru-RU" sz="2200" b="1" i="1" dirty="0" smtClean="0">
                <a:latin typeface="Times New Roman" pitchFamily="18" charset="0"/>
              </a:rPr>
              <a:t>Выполнила: Горелова Яна</a:t>
            </a:r>
            <a:endParaRPr lang="ru-RU" sz="2200" b="1" i="1" dirty="0" smtClean="0">
              <a:latin typeface="Times New Roman" pitchFamily="18" charset="0"/>
            </a:endParaRPr>
          </a:p>
          <a:p>
            <a:pPr marR="0" algn="l"/>
            <a:r>
              <a:rPr lang="ru-RU" sz="2200" b="1" i="1" dirty="0" smtClean="0">
                <a:latin typeface="Times New Roman" pitchFamily="18" charset="0"/>
              </a:rPr>
              <a:t>у</a:t>
            </a:r>
            <a:r>
              <a:rPr lang="ru-RU" sz="2200" b="1" i="1" dirty="0" smtClean="0">
                <a:latin typeface="Times New Roman" pitchFamily="18" charset="0"/>
              </a:rPr>
              <a:t>ченица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200" b="1" i="1" dirty="0" smtClean="0">
                <a:latin typeface="Times New Roman" pitchFamily="18" charset="0"/>
              </a:rPr>
              <a:t> </a:t>
            </a:r>
            <a:r>
              <a:rPr lang="ru-RU" sz="2200" b="1" i="1" dirty="0" smtClean="0">
                <a:latin typeface="Times New Roman" pitchFamily="18" charset="0"/>
              </a:rPr>
              <a:t>класса</a:t>
            </a:r>
          </a:p>
          <a:p>
            <a:pPr marR="0" algn="l"/>
            <a:r>
              <a:rPr lang="ru-RU" sz="2200" b="1" i="1" dirty="0" smtClean="0">
                <a:latin typeface="Times New Roman" pitchFamily="18" charset="0"/>
              </a:rPr>
              <a:t>ф</a:t>
            </a:r>
            <a:r>
              <a:rPr lang="ru-RU" sz="2200" b="1" i="1" dirty="0" smtClean="0">
                <a:latin typeface="Times New Roman" pitchFamily="18" charset="0"/>
              </a:rPr>
              <a:t>илиала </a:t>
            </a:r>
            <a:r>
              <a:rPr lang="ru-RU" sz="2200" b="1" i="1" dirty="0" smtClean="0">
                <a:latin typeface="Times New Roman" pitchFamily="18" charset="0"/>
              </a:rPr>
              <a:t>МБОУ «</a:t>
            </a:r>
            <a:r>
              <a:rPr lang="ru-RU" sz="2200" b="1" i="1" dirty="0" err="1" smtClean="0">
                <a:latin typeface="Times New Roman" pitchFamily="18" charset="0"/>
              </a:rPr>
              <a:t>Ржаксинская</a:t>
            </a:r>
            <a:r>
              <a:rPr lang="ru-RU" sz="2200" b="1" i="1" dirty="0" smtClean="0">
                <a:latin typeface="Times New Roman" pitchFamily="18" charset="0"/>
              </a:rPr>
              <a:t> СОШ №1 им. Н.М.Фролова» в с. </a:t>
            </a:r>
            <a:r>
              <a:rPr lang="ru-RU" sz="2200" b="1" i="1" dirty="0" smtClean="0">
                <a:latin typeface="Times New Roman" pitchFamily="18" charset="0"/>
              </a:rPr>
              <a:t>Большая Ржакса</a:t>
            </a:r>
            <a:endParaRPr lang="ru-RU" sz="2200" b="1" i="1" dirty="0" smtClean="0">
              <a:latin typeface="Times New Roman" pitchFamily="18" charset="0"/>
            </a:endParaRPr>
          </a:p>
        </p:txBody>
      </p:sp>
      <p:pic>
        <p:nvPicPr>
          <p:cNvPr id="14339" name="Picture 2" descr="C:\Documents and Settings\Admin\Рабочий стол\гжель\000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24200"/>
            <a:ext cx="4267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066800"/>
          </a:xfrm>
        </p:spPr>
        <p:txBody>
          <a:bodyPr/>
          <a:lstStyle/>
          <a:p>
            <a:r>
              <a:rPr lang="ru-RU" sz="2800" b="1" smtClean="0"/>
              <a:t>В настоящее время  используется гжель для росписи накладных ногтей.</a:t>
            </a:r>
          </a:p>
        </p:txBody>
      </p:sp>
      <p:pic>
        <p:nvPicPr>
          <p:cNvPr id="25602" name="Picture 2" descr="C:\Documents and Settings\Admin\Рабочий стол\гжель\5c595e50fa4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1143000"/>
            <a:ext cx="5643563" cy="54864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304800" y="990600"/>
            <a:ext cx="8839200" cy="1066800"/>
          </a:xfrm>
        </p:spPr>
        <p:txBody>
          <a:bodyPr/>
          <a:lstStyle/>
          <a:p>
            <a:r>
              <a:rPr lang="ru-RU" sz="3600" b="1" smtClean="0"/>
              <a:t>Русский живописец Б.М. Кустодиев говорил, что гжельские чайники и чашки цветут «колдовскими синими цветами»</a:t>
            </a:r>
          </a:p>
        </p:txBody>
      </p:sp>
      <p:pic>
        <p:nvPicPr>
          <p:cNvPr id="26626" name="Picture 3" descr="C:\Documents and Settings\Admin\Рабочий стол\гжель\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71600" y="2514600"/>
            <a:ext cx="5668963" cy="377983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334000"/>
            <a:ext cx="7620000" cy="1219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/>
              <a:t>Гжельский фарфор – </a:t>
            </a:r>
            <a:r>
              <a:rPr lang="ru-RU" sz="2800" b="1" dirty="0" err="1" smtClean="0"/>
              <a:t>фарфор</a:t>
            </a:r>
            <a:r>
              <a:rPr lang="ru-RU" sz="2800" b="1" dirty="0" smtClean="0"/>
              <a:t>, который стремятся купить и коллекционеры и простые обыватели. Благодаря ручной росписи, все изделия </a:t>
            </a:r>
            <a:r>
              <a:rPr lang="ru-RU" sz="2800" b="1" dirty="0" smtClean="0"/>
              <a:t>индивидуальны</a:t>
            </a:r>
            <a:r>
              <a:rPr lang="ru-RU" sz="2800" b="1" dirty="0" smtClean="0"/>
              <a:t>. А разнообразие форм, рисунка на фарфоре удивит даже искушенного человека.</a:t>
            </a:r>
            <a:endParaRPr lang="ru-RU" sz="2800" b="1" dirty="0"/>
          </a:p>
        </p:txBody>
      </p:sp>
      <p:pic>
        <p:nvPicPr>
          <p:cNvPr id="27650" name="Picture 2" descr="C:\Documents and Settings\Admin\Рабочий стол\гжель\427fee4c0634d813ea8591c6fc74878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304800"/>
            <a:ext cx="7924800" cy="43434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1066800" y="704850"/>
            <a:ext cx="7620000" cy="1143000"/>
          </a:xfrm>
        </p:spPr>
        <p:txBody>
          <a:bodyPr/>
          <a:lstStyle/>
          <a:p>
            <a:r>
              <a:rPr lang="ru-RU" sz="3600" b="1" smtClean="0"/>
              <a:t>Гжельский фарфор уникальный Российский народный промысел.</a:t>
            </a:r>
          </a:p>
        </p:txBody>
      </p:sp>
      <p:pic>
        <p:nvPicPr>
          <p:cNvPr id="15362" name="Picture 4" descr="C:\Documents and Settings\Admin\Рабочий стол\гжель\425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2209800"/>
            <a:ext cx="6400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7600" y="1752600"/>
            <a:ext cx="5029200" cy="3505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В начале 19 в. </a:t>
            </a:r>
            <a:r>
              <a:rPr lang="ru-RU" sz="2800" dirty="0" err="1" smtClean="0"/>
              <a:t>гжельцы</a:t>
            </a:r>
            <a:r>
              <a:rPr lang="ru-RU" sz="2800" dirty="0" smtClean="0"/>
              <a:t> решили добавить в свои глины известь. Опыт удался и позволил получить из нового состава «белую глину» наподобие фаянса. С этого момента и начинают расти знаменитые синие цветы, листья и бутоны на белом фоне – исключительно гжельская традиция, какой  не сыщешь нигде  больше в мире. </a:t>
            </a:r>
            <a:endParaRPr lang="ru-RU" sz="2800" dirty="0"/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3505200" y="1143000"/>
            <a:ext cx="5181600" cy="51816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 </a:t>
            </a:r>
            <a:endParaRPr lang="ru-RU" b="1" smtClean="0"/>
          </a:p>
        </p:txBody>
      </p:sp>
      <p:pic>
        <p:nvPicPr>
          <p:cNvPr id="16387" name="Picture 4" descr="C:\Documents and Settings\Admin\Рабочий стол\гжель\ddad76d12e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429000"/>
            <a:ext cx="3048000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 descr="C:\Documents and Settings\Admin\Рабочий стол\гжель\50534350_2501200525410_G388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90600"/>
            <a:ext cx="3422650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382000" cy="1752600"/>
          </a:xfrm>
        </p:spPr>
        <p:txBody>
          <a:bodyPr/>
          <a:lstStyle/>
          <a:p>
            <a:r>
              <a:rPr lang="ru-RU" sz="2400" b="1" smtClean="0"/>
              <a:t>Самобытный стиль  росписи кобальтом – синей краской – становится классическим. Казалось бы, всего одна краска, но она дает до 30 различных оттенков: от почти прозрачного светло-голубого до насыщенного темно-синего цвета.  </a:t>
            </a:r>
          </a:p>
        </p:txBody>
      </p:sp>
      <p:pic>
        <p:nvPicPr>
          <p:cNvPr id="17410" name="Picture 5" descr="C:\Documents and Settings\Admin\Рабочий стол\гжель\653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04800" y="990600"/>
            <a:ext cx="2800350" cy="3733800"/>
          </a:xfrm>
        </p:spPr>
      </p:pic>
      <p:pic>
        <p:nvPicPr>
          <p:cNvPr id="17411" name="Picture 6" descr="C:\Documents and Settings\Admin\Рабочий стол\гжель\93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990600"/>
            <a:ext cx="234315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7" descr="C:\Documents and Settings\Admin\Рабочий стол\гжель\305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2800" y="990600"/>
            <a:ext cx="2495550" cy="370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276350"/>
          </a:xfrm>
        </p:spPr>
        <p:txBody>
          <a:bodyPr/>
          <a:lstStyle/>
          <a:p>
            <a:r>
              <a:rPr lang="ru-RU" sz="2800" b="1" smtClean="0"/>
              <a:t>Мелькают кисти в руках мастера, быстро и точно ложатся мазки на предмет. Только что было белое пустое пространство, и вдруг лепесток, второй, третий… </a:t>
            </a:r>
          </a:p>
        </p:txBody>
      </p:sp>
      <p:pic>
        <p:nvPicPr>
          <p:cNvPr id="19458" name="Picture 2" descr="C:\Documents and Settings\Admin\Рабочий стол\гжель\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057400"/>
            <a:ext cx="2514600" cy="2286000"/>
          </a:xfrm>
        </p:spPr>
      </p:pic>
      <p:pic>
        <p:nvPicPr>
          <p:cNvPr id="19459" name="Picture 3" descr="C:\Documents and Settings\Admin\Рабочий стол\гжель\149800--34539881-m750x7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3048000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5" descr="C:\Documents and Settings\Admin\Рабочий стол\гжель\0_28f56_cef6f6f0_X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56275" y="3962400"/>
            <a:ext cx="338772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304800" y="1752600"/>
            <a:ext cx="4876800" cy="4724400"/>
          </a:xfrm>
        </p:spPr>
        <p:txBody>
          <a:bodyPr/>
          <a:lstStyle/>
          <a:p>
            <a:r>
              <a:rPr lang="ru-RU" sz="2800" b="1" smtClean="0"/>
              <a:t>Виртуозное исполнение цветка простой комбинацией широких мазков с набором краски на одну сторону называли  агашкой. Но оттенки цвета появлялись лишь после  обжига, в сыром виде рисунок кобальтом выглядит серо-черным, кроме того, синяя краска лучше всего соединяется с глазурью, а печной жар придает ей особое сияние, не подвластное времени. </a:t>
            </a:r>
          </a:p>
        </p:txBody>
      </p:sp>
      <p:pic>
        <p:nvPicPr>
          <p:cNvPr id="20482" name="Picture 3" descr="C:\Documents and Settings\Admin\Рабочий стол\гжель\57.gif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181600" y="990600"/>
            <a:ext cx="3733800" cy="52578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28003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/>
              <a:t>Гжельская керамика, в основе которой лежат традиции народного промысла, не могла оставаться в стороне от влияния мировой культуры. Она перенимала и западные стили – барокко, классицизм и восточные – из Средней Азии и стран Ближнего Востока. Выпускался так называемый «азиатский фарфор» – чайники, пиалы разной формы. Эту посуду облюбовали для себя русские трактирщики.</a:t>
            </a:r>
            <a:endParaRPr lang="ru-RU" sz="2800" b="1" dirty="0"/>
          </a:p>
        </p:txBody>
      </p:sp>
      <p:pic>
        <p:nvPicPr>
          <p:cNvPr id="21506" name="Picture 2" descr="C:\Documents and Settings\Admin\Рабочий стол\гжель\50533714_1817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2000" y="3505200"/>
            <a:ext cx="4038600" cy="2819400"/>
          </a:xfrm>
        </p:spPr>
      </p:pic>
      <p:pic>
        <p:nvPicPr>
          <p:cNvPr id="21507" name="Picture 3" descr="C:\Documents and Settings\Admin\Рабочий стол\гжель\salatnik-vizit-malyi-gzhel-101-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3505200"/>
            <a:ext cx="33909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447800"/>
            <a:ext cx="8229600" cy="15049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/>
              <a:t>Было время, когда гжельский промысел пришел в упадок, сократилось и заводское производство. Виной этому – войны начала 20 в. , разруха после революции, отсутствие сырья и топлива. Но уже в 30-е  годы стали появляться кустарные мастерские, в которых гончарных дел мастера в примитивных условиях делали посуду, чернильницы, игрушки, чтобы обменять их на хлеб.</a:t>
            </a:r>
            <a:endParaRPr lang="ru-RU" sz="2800" b="1" dirty="0"/>
          </a:p>
        </p:txBody>
      </p:sp>
      <p:pic>
        <p:nvPicPr>
          <p:cNvPr id="22530" name="Picture 2" descr="C:\Documents and Settings\Admin\Рабочий стол\гжель\ghjel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04800" y="3048000"/>
            <a:ext cx="4724400" cy="3581400"/>
          </a:xfrm>
        </p:spPr>
      </p:pic>
      <p:pic>
        <p:nvPicPr>
          <p:cNvPr id="22531" name="Picture 3" descr="C:\Documents and Settings\Admin\Рабочий стол\гжель\cms.ashx_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3048000"/>
            <a:ext cx="3581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4114800" y="685800"/>
            <a:ext cx="5029200" cy="5486400"/>
          </a:xfrm>
        </p:spPr>
        <p:txBody>
          <a:bodyPr/>
          <a:lstStyle/>
          <a:p>
            <a:r>
              <a:rPr lang="ru-RU" sz="2800" b="1" smtClean="0"/>
              <a:t>Отвлекаясь от создания художественных работ, гжельцы не чурались изготовления и насущно необходимых хозяйственных изделий, например канализационных труб для московских улиц, или выполняли заказы на производство изразцов для печей и каминов.</a:t>
            </a:r>
          </a:p>
        </p:txBody>
      </p:sp>
      <p:pic>
        <p:nvPicPr>
          <p:cNvPr id="24578" name="Picture 2" descr="C:\Documents and Settings\Admin\Рабочий стол\гжель\130397754289002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1143000"/>
            <a:ext cx="3657600" cy="51816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165</TotalTime>
  <Words>436</Words>
  <PresentationFormat>Экран (4:3)</PresentationFormat>
  <Paragraphs>19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Колдовские синие цветы</vt:lpstr>
      <vt:lpstr>Гжельский фарфор уникальный Российский народный промысел.</vt:lpstr>
      <vt:lpstr>В начале 19 в. гжельцы решили добавить в свои глины известь. Опыт удался и позволил получить из нового состава «белую глину» наподобие фаянса. С этого момента и начинают расти знаменитые синие цветы, листья и бутоны на белом фоне – исключительно гжельская традиция, какой  не сыщешь нигде  больше в мире. </vt:lpstr>
      <vt:lpstr>Самобытный стиль  росписи кобальтом – синей краской – становится классическим. Казалось бы, всего одна краска, но она дает до 30 различных оттенков: от почти прозрачного светло-голубого до насыщенного темно-синего цвета.  </vt:lpstr>
      <vt:lpstr>Мелькают кисти в руках мастера, быстро и точно ложатся мазки на предмет. Только что было белое пустое пространство, и вдруг лепесток, второй, третий… </vt:lpstr>
      <vt:lpstr>Виртуозное исполнение цветка простой комбинацией широких мазков с набором краски на одну сторону называли  агашкой. Но оттенки цвета появлялись лишь после  обжига, в сыром виде рисунок кобальтом выглядит серо-черным, кроме того, синяя краска лучше всего соединяется с глазурью, а печной жар придает ей особое сияние, не подвластное времени. </vt:lpstr>
      <vt:lpstr>Гжельская керамика, в основе которой лежат традиции народного промысла, не могла оставаться в стороне от влияния мировой культуры. Она перенимала и западные стили – барокко, классицизм и восточные – из Средней Азии и стран Ближнего Востока. Выпускался так называемый «азиатский фарфор» – чайники, пиалы разной формы. Эту посуду облюбовали для себя русские трактирщики.</vt:lpstr>
      <vt:lpstr>Было время, когда гжельский промысел пришел в упадок, сократилось и заводское производство. Виной этому – войны начала 20 в. , разруха после революции, отсутствие сырья и топлива. Но уже в 30-е  годы стали появляться кустарные мастерские, в которых гончарных дел мастера в примитивных условиях делали посуду, чернильницы, игрушки, чтобы обменять их на хлеб.</vt:lpstr>
      <vt:lpstr>Отвлекаясь от создания художественных работ, гжельцы не чурались изготовления и насущно необходимых хозяйственных изделий, например канализационных труб для московских улиц, или выполняли заказы на производство изразцов для печей и каминов.</vt:lpstr>
      <vt:lpstr>В настоящее время  используется гжель для росписи накладных ногтей.</vt:lpstr>
      <vt:lpstr>Русский живописец Б.М. Кустодиев говорил, что гжельские чайники и чашки цветут «колдовскими синими цветами»</vt:lpstr>
      <vt:lpstr>Гжельский фарфор – фарфор, который стремятся купить и коллекционеры и простые обыватели. Благодаря ручной росписи, все изделия индивидуальны. А разнообразие форм, рисунка на фарфоре удивит даже искушенного человека.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Колдовские синие цветы</dc:title>
  <cp:lastModifiedBy>Admin</cp:lastModifiedBy>
  <cp:revision>25</cp:revision>
  <dcterms:modified xsi:type="dcterms:W3CDTF">2019-11-25T14:16:26Z</dcterms:modified>
</cp:coreProperties>
</file>