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57" r:id="rId3"/>
    <p:sldId id="280" r:id="rId4"/>
    <p:sldId id="258" r:id="rId5"/>
    <p:sldId id="273" r:id="rId6"/>
    <p:sldId id="281" r:id="rId7"/>
    <p:sldId id="300" r:id="rId8"/>
    <p:sldId id="282" r:id="rId9"/>
    <p:sldId id="301" r:id="rId10"/>
    <p:sldId id="302" r:id="rId11"/>
    <p:sldId id="291" r:id="rId12"/>
    <p:sldId id="293" r:id="rId13"/>
    <p:sldId id="303" r:id="rId14"/>
    <p:sldId id="298" r:id="rId15"/>
    <p:sldId id="304" r:id="rId16"/>
    <p:sldId id="27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58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425BB-38B4-42CB-B3F1-4090BD11420D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25AB5-BBD7-485F-8B4B-AB7B917092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D79E69-69FF-4174-A1B8-7FC496FE48FC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B119CB-D992-4E63-90D4-E901EFBC13B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B5E2774-E9B5-4FF1-A220-D81155988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571480"/>
            <a:ext cx="7172348" cy="44470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Мастер – класс учителя химии МОУ СОШ № 17 г. Карталы</a:t>
            </a:r>
            <a:br>
              <a:rPr lang="ru-RU" sz="4800" dirty="0" smtClean="0"/>
            </a:br>
            <a:r>
              <a:rPr lang="ru-RU" sz="4800" dirty="0" err="1" smtClean="0"/>
              <a:t>Унжаковой</a:t>
            </a:r>
            <a:r>
              <a:rPr lang="ru-RU" sz="4800" dirty="0" smtClean="0"/>
              <a:t> Марии Владимировны</a:t>
            </a: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Решение задач при помощи уравнений химических реакций.</a:t>
            </a:r>
            <a:endParaRPr lang="ru-RU" dirty="0"/>
          </a:p>
        </p:txBody>
      </p:sp>
      <p:pic>
        <p:nvPicPr>
          <p:cNvPr id="4" name="Содержимое 3" descr="фото 1 11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1 1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1 1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1.</a:t>
            </a:r>
            <a:r>
              <a:rPr lang="ru-RU" sz="4000" dirty="0" smtClean="0"/>
              <a:t> определение продуктов питания, которые соответствуют Вашему </a:t>
            </a:r>
            <a:r>
              <a:rPr lang="ru-RU" sz="4000" dirty="0" err="1" smtClean="0"/>
              <a:t>кислотно</a:t>
            </a:r>
            <a:r>
              <a:rPr lang="ru-RU" sz="4000" dirty="0" smtClean="0"/>
              <a:t> – щелочному балансу в организме.</a:t>
            </a:r>
          </a:p>
          <a:p>
            <a:r>
              <a:rPr lang="ru-RU" sz="4000" b="1" dirty="0" smtClean="0"/>
              <a:t>2.</a:t>
            </a:r>
            <a:r>
              <a:rPr lang="ru-RU" sz="4000" dirty="0" smtClean="0"/>
              <a:t> определение уровня кислорода в напитках, которые вы употребляете.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Примеры математических задач на уроках химии.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ts val="2500"/>
              </a:lnSpc>
              <a:spcBef>
                <a:spcPct val="0"/>
              </a:spcBef>
              <a:buClrTx/>
              <a:buSzTx/>
              <a:buNone/>
              <a:defRPr/>
            </a:pPr>
            <a:r>
              <a:rPr lang="ru-RU" altLang="ru-RU" sz="2900" b="1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Почему лук доводит до слез?</a:t>
            </a:r>
            <a:r>
              <a:rPr lang="ru-RU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 </a:t>
            </a:r>
            <a:r>
              <a:rPr lang="ru-RU" altLang="ru-RU" sz="2900" b="1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Почему лук чистят, смачивая его или нож водой?</a:t>
            </a:r>
            <a:endParaRPr lang="ru-RU" altLang="ru-RU" sz="2900" dirty="0" smtClean="0">
              <a:effectLst>
                <a:outerShdw blurRad="50800" dist="50800" dir="5400000" sx="1000" sy="1000" algn="ctr" rotWithShape="0">
                  <a:srgbClr val="000000"/>
                </a:outerShdw>
              </a:effectLst>
              <a:latin typeface="Tahoma" panose="020B0604030504040204" pitchFamily="34" charset="0"/>
            </a:endParaRPr>
          </a:p>
          <a:p>
            <a:pPr>
              <a:lnSpc>
                <a:spcPts val="2500"/>
              </a:lnSpc>
              <a:spcBef>
                <a:spcPct val="0"/>
              </a:spcBef>
              <a:buClrTx/>
              <a:buSzTx/>
              <a:buNone/>
              <a:defRPr/>
            </a:pPr>
            <a:r>
              <a:rPr lang="ru-RU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Когда мы режем лук, происходит выделение летучего едкого вещества- лакриматор (</a:t>
            </a:r>
            <a:r>
              <a:rPr lang="en-US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C</a:t>
            </a:r>
            <a:r>
              <a:rPr lang="ru-RU" altLang="ru-RU" sz="2900" baseline="-250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3</a:t>
            </a:r>
            <a:r>
              <a:rPr lang="en-US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H</a:t>
            </a:r>
            <a:r>
              <a:rPr lang="ru-RU" altLang="ru-RU" sz="2900" baseline="-250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6</a:t>
            </a:r>
            <a:r>
              <a:rPr lang="en-US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OS</a:t>
            </a:r>
            <a:r>
              <a:rPr lang="ru-RU" altLang="ru-RU" sz="29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) Когда луковицу разрезают, лакриматор выделяется и растворяется в воде и слезах человека. Поэтому лук чистят, смачивая его или нож водой - лакриматор растворяется в воде и практически не выделяется в воздух. Если лук перед чисткой охладить, то активность лакриматора резко снижается. </a:t>
            </a:r>
            <a:r>
              <a:rPr lang="ru-RU" altLang="ru-RU" sz="2900" b="1" dirty="0" smtClean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Вычислить массовую долю углерода в лакриматоре.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altLang="ru-RU" sz="5100" b="1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Почему свежий хлеб пахнет?</a:t>
            </a:r>
            <a:r>
              <a:rPr lang="ru-RU" altLang="ru-RU" sz="5100" dirty="0" smtClean="0"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 В свежем хлебе еще присутствуют молекулы вещества фурфурола. Установите молекулярную формулу фурфурола, если массовые доли элементов в нем составляют: </a:t>
            </a:r>
            <a:r>
              <a:rPr lang="ru-RU" altLang="ru-RU" sz="5100" b="1" dirty="0" smtClean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С- 62,5 %; Н - 4,2 %; О - 33,3 %; </a:t>
            </a:r>
            <a:r>
              <a:rPr lang="ru-RU" altLang="ru-RU" sz="5100" b="1" i="1" dirty="0" smtClean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М = </a:t>
            </a:r>
            <a:r>
              <a:rPr lang="ru-RU" altLang="ru-RU" sz="5100" b="1" dirty="0" smtClean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</a:effectLst>
                <a:latin typeface="Tahoma" panose="020B0604030504040204" pitchFamily="34" charset="0"/>
              </a:rPr>
              <a:t>96 г/моль.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напиток можно употреблять человеку с повышенной кислотностью? </a:t>
            </a:r>
            <a:r>
              <a:rPr lang="en-US" dirty="0" smtClean="0"/>
              <a:t>Ph=4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Работа с цифровой лабораторией</a:t>
            </a:r>
          </a:p>
          <a:p>
            <a:r>
              <a:rPr lang="ru-RU" dirty="0" smtClean="0"/>
              <a:t>По графику определить тот напиток, у которого </a:t>
            </a:r>
            <a:r>
              <a:rPr lang="en-US" dirty="0" smtClean="0"/>
              <a:t>ph=</a:t>
            </a:r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Работа по математическим формулам</a:t>
            </a:r>
          </a:p>
          <a:p>
            <a:r>
              <a:rPr lang="ru-RU" dirty="0" smtClean="0"/>
              <a:t>Используя формулу </a:t>
            </a:r>
            <a:r>
              <a:rPr lang="en-US" dirty="0" smtClean="0"/>
              <a:t>ph=-</a:t>
            </a:r>
            <a:r>
              <a:rPr lang="en-US" dirty="0" err="1" smtClean="0"/>
              <a:t>lg</a:t>
            </a:r>
            <a:r>
              <a:rPr lang="en-US" dirty="0" smtClean="0"/>
              <a:t>(H+)</a:t>
            </a:r>
            <a:r>
              <a:rPr lang="ru-RU" dirty="0" smtClean="0"/>
              <a:t>, зная </a:t>
            </a:r>
            <a:r>
              <a:rPr lang="en-US" dirty="0" smtClean="0"/>
              <a:t>ph </a:t>
            </a:r>
            <a:r>
              <a:rPr lang="ru-RU" dirty="0" smtClean="0"/>
              <a:t>выданных напитков, найти напиток с </a:t>
            </a:r>
            <a:r>
              <a:rPr lang="en-US" dirty="0" smtClean="0"/>
              <a:t>ph= 7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000" dirty="0" smtClean="0"/>
              <a:t>При решении задач на уроках химии необходимы математические умения. К ним относятся использование и выведение формул, составление и решения пропорций. </a:t>
            </a:r>
          </a:p>
          <a:p>
            <a:pPr>
              <a:buNone/>
            </a:pPr>
            <a:r>
              <a:rPr lang="ru-RU" sz="2000" dirty="0" smtClean="0"/>
              <a:t>	         История науки говорит о том, что на границах различных областей знаний могут происходить очень интересные события. И хотя химики и математики мыслят совсем по-разному, те случаи, когда им удается взаимодействовать, приводят к появлению результатов, способствующих обогащению обеих наук.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938" y="476250"/>
            <a:ext cx="8215312" cy="3024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  <a:t>«Истина не рождается в голове одного человека, </a:t>
            </a:r>
            <a:b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  <a:t>она рождается между людьми, </a:t>
            </a:r>
            <a:b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  <a:t>совместно ищущими, </a:t>
            </a:r>
            <a:b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Georgia" pitchFamily="18" charset="0"/>
              </a:rPr>
              <a:t>в процессе их диалогического общения» </a:t>
            </a:r>
            <a:r>
              <a:rPr lang="ru-RU" i="1" dirty="0" smtClean="0">
                <a:solidFill>
                  <a:schemeClr val="accent1">
                    <a:satMod val="150000"/>
                  </a:schemeClr>
                </a:solidFill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accent1">
                    <a:satMod val="150000"/>
                  </a:schemeClr>
                </a:solidFill>
                <a:latin typeface="Georgia" pitchFamily="18" charset="0"/>
              </a:rPr>
            </a:br>
            <a:r>
              <a:rPr lang="ru-RU" i="1" dirty="0" smtClean="0">
                <a:solidFill>
                  <a:schemeClr val="accent1">
                    <a:satMod val="150000"/>
                  </a:schemeClr>
                </a:solidFill>
                <a:latin typeface="Georgia" pitchFamily="18" charset="0"/>
              </a:rPr>
              <a:t>					М. М. Бахтин</a:t>
            </a:r>
            <a:endParaRPr lang="ru-RU" i="1" dirty="0">
              <a:solidFill>
                <a:schemeClr val="accent1">
                  <a:satMod val="1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48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27425"/>
            <a:ext cx="23749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115328" cy="60453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Тема:</a:t>
            </a:r>
          </a:p>
          <a:p>
            <a:pPr algn="ctr">
              <a:buNone/>
            </a:pPr>
            <a:r>
              <a:rPr lang="ru-RU" sz="6000" dirty="0" smtClean="0"/>
              <a:t>«Человек в химическом пространстве»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4000" dirty="0" smtClean="0"/>
              <a:t>Кто не понимает ничего, кроме химии, тот и ее понимает</a:t>
            </a:r>
          </a:p>
          <a:p>
            <a:pPr algn="ctr"/>
            <a:r>
              <a:rPr lang="ru-RU" sz="4000" dirty="0" smtClean="0"/>
              <a:t>недостаточно».</a:t>
            </a:r>
          </a:p>
          <a:p>
            <a:pPr algn="ctr"/>
            <a:r>
              <a:rPr lang="ru-RU" sz="2800" i="1" dirty="0" smtClean="0"/>
              <a:t>(Г.К. Лихтенберг (1742-1799), немецкий ученый и писатель.).</a:t>
            </a:r>
          </a:p>
          <a:p>
            <a:pPr algn="ctr"/>
            <a:r>
              <a:rPr lang="ru-RU" sz="4000" dirty="0" smtClean="0"/>
              <a:t>«В любой науке столько истины, сколько в ней математики».</a:t>
            </a:r>
          </a:p>
          <a:p>
            <a:pPr algn="ctr"/>
            <a:r>
              <a:rPr lang="ru-RU" sz="3200" i="1" dirty="0" smtClean="0"/>
              <a:t>(</a:t>
            </a:r>
            <a:r>
              <a:rPr lang="ru-RU" sz="3200" i="1" dirty="0" err="1" smtClean="0"/>
              <a:t>Иммануил</a:t>
            </a:r>
            <a:r>
              <a:rPr lang="ru-RU" sz="3200" i="1" dirty="0" smtClean="0"/>
              <a:t> Кант (1724-1804)).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534400" cy="7589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850392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		Математическая </a:t>
            </a:r>
            <a:r>
              <a:rPr lang="ru-RU" sz="2000" b="1" dirty="0"/>
              <a:t>химия</a:t>
            </a:r>
            <a:r>
              <a:rPr lang="ru-RU" sz="2000" dirty="0"/>
              <a:t> — раздел </a:t>
            </a:r>
            <a:r>
              <a:rPr lang="ru-RU" sz="2000" dirty="0" smtClean="0"/>
              <a:t>теоретической химии, </a:t>
            </a:r>
            <a:r>
              <a:rPr lang="ru-RU" sz="2000" dirty="0"/>
              <a:t>область исследований, посвящённая новым</a:t>
            </a:r>
            <a:r>
              <a:rPr lang="ru-RU" sz="2000" i="1" dirty="0"/>
              <a:t> </a:t>
            </a:r>
            <a:r>
              <a:rPr lang="ru-RU" sz="2000" dirty="0"/>
              <a:t>применениям </a:t>
            </a:r>
            <a:r>
              <a:rPr lang="ru-RU" sz="2000" dirty="0" smtClean="0"/>
              <a:t>математики</a:t>
            </a:r>
            <a:r>
              <a:rPr lang="ru-RU" sz="2000" i="1" dirty="0"/>
              <a:t> </a:t>
            </a:r>
            <a:r>
              <a:rPr lang="ru-RU" sz="2000" dirty="0"/>
              <a:t>к химическим </a:t>
            </a:r>
            <a:r>
              <a:rPr lang="ru-RU" sz="2000" dirty="0" smtClean="0"/>
              <a:t>задачам. </a:t>
            </a:r>
            <a:r>
              <a:rPr lang="ru-RU" sz="2000" dirty="0"/>
              <a:t>Основная область интересов — это </a:t>
            </a:r>
            <a:r>
              <a:rPr lang="ru-RU" sz="2000" dirty="0" smtClean="0"/>
              <a:t>математическое моделирование </a:t>
            </a:r>
            <a:r>
              <a:rPr lang="ru-RU" sz="2000" dirty="0"/>
              <a:t> гипотетически возможных физико-химических и химических явлений и процессов, а также их зависимость от свойств атомов и структуры молекул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		</a:t>
            </a:r>
            <a:r>
              <a:rPr lang="ru-RU" sz="2000" dirty="0"/>
              <a:t> В отличие от чисто математических наук, в математической химии исследуются химические задачи и проблемы методами современной математики</a:t>
            </a:r>
            <a:r>
              <a:rPr lang="ru-RU" sz="20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8104" y="188640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400" i="1" dirty="0" smtClean="0"/>
              <a:t>Посредством уравнений, теорем</a:t>
            </a:r>
          </a:p>
          <a:p>
            <a:pPr>
              <a:buNone/>
            </a:pPr>
            <a:r>
              <a:rPr lang="ru-RU" sz="1400" i="1" dirty="0" smtClean="0"/>
              <a:t>Он уйму всяких разрешал проблем…</a:t>
            </a:r>
          </a:p>
          <a:p>
            <a:pPr>
              <a:buNone/>
            </a:pPr>
            <a:r>
              <a:rPr lang="ru-RU" sz="1400" i="1" dirty="0" smtClean="0"/>
              <a:t>                                         Д.Чосер,</a:t>
            </a:r>
            <a:r>
              <a:rPr lang="en-US" sz="1400" i="1" dirty="0" smtClean="0"/>
              <a:t>XIV</a:t>
            </a:r>
            <a:r>
              <a:rPr lang="ru-RU" sz="1400" i="1" dirty="0" smtClean="0"/>
              <a:t>в.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История</a:t>
            </a:r>
            <a:endParaRPr lang="ru-RU" dirty="0"/>
          </a:p>
        </p:txBody>
      </p:sp>
      <p:pic>
        <p:nvPicPr>
          <p:cNvPr id="7" name="Содержимое 6" descr="Lomonosov_portre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53958" y="1600200"/>
            <a:ext cx="3464084" cy="45720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427984" y="1484784"/>
            <a:ext cx="4464496" cy="48701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900" dirty="0" smtClean="0"/>
              <a:t>Первая попытка по математизации химии была сделана М.В. </a:t>
            </a:r>
            <a:r>
              <a:rPr lang="ru-RU" sz="2900" dirty="0" err="1" smtClean="0"/>
              <a:t>Ломономовым</a:t>
            </a:r>
            <a:r>
              <a:rPr lang="ru-RU" sz="2900" dirty="0" smtClean="0"/>
              <a:t>. Его рукопись </a:t>
            </a:r>
            <a:r>
              <a:rPr lang="ru-RU" sz="2900" dirty="0" err="1" smtClean="0"/>
              <a:t>Elementa</a:t>
            </a:r>
            <a:r>
              <a:rPr lang="ru-RU" sz="2900" dirty="0" smtClean="0"/>
              <a:t> </a:t>
            </a:r>
            <a:r>
              <a:rPr lang="ru-RU" sz="2900" dirty="0" err="1" smtClean="0"/>
              <a:t>Chimiae</a:t>
            </a:r>
            <a:r>
              <a:rPr lang="ru-RU" sz="2900" dirty="0" smtClean="0"/>
              <a:t> </a:t>
            </a:r>
            <a:r>
              <a:rPr lang="ru-RU" sz="2900" dirty="0" err="1" smtClean="0"/>
              <a:t>Mathematicae</a:t>
            </a:r>
            <a:r>
              <a:rPr lang="ru-RU" sz="2900" dirty="0" smtClean="0"/>
              <a:t> («Элементы математической химии», на латыни), была найдена после смерти среди его бумаг. Книга была ориентировочно написана в сентябре 1741 года. Видимо, Ломоносов, вдохновленный работой </a:t>
            </a:r>
            <a:r>
              <a:rPr lang="ru-RU" sz="2900" dirty="0" err="1" smtClean="0"/>
              <a:t>Principia</a:t>
            </a:r>
            <a:r>
              <a:rPr lang="ru-RU" sz="2900" dirty="0" smtClean="0"/>
              <a:t> И. Ньютона , намеревался написать подобный химический трактат, в котором он хотел изложить все существующее на тот момент химическое знание в аксиоматической манере.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Химическое пространство.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«Правильно решенная задача – это не только верный ответ, но и визуализация самого хода решения»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5001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Актуальность темы: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357430"/>
            <a:ext cx="6172200" cy="11430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Интеграция наук математического и естественно-технологического цикла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74638"/>
            <a:ext cx="7358114" cy="279717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Решение задач</a:t>
            </a:r>
            <a:br>
              <a:rPr lang="ru-RU" sz="4400" dirty="0" smtClean="0"/>
            </a:br>
            <a:r>
              <a:rPr lang="ru-RU" sz="4400" dirty="0" smtClean="0"/>
              <a:t> при помощи их графического отображения.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1 1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633</TotalTime>
  <Words>345</Words>
  <Application>Microsoft Office PowerPoint</Application>
  <PresentationFormat>Экран (4:3)</PresentationFormat>
  <Paragraphs>38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Мастер – класс учителя химии МОУ СОШ № 17 г. Карталы Унжаковой Марии Владимировны</vt:lpstr>
      <vt:lpstr>  </vt:lpstr>
      <vt:lpstr>Слайд 3</vt:lpstr>
      <vt:lpstr>Введение</vt:lpstr>
      <vt:lpstr>История</vt:lpstr>
      <vt:lpstr>Химическое пространство.</vt:lpstr>
      <vt:lpstr>Актуальность темы:</vt:lpstr>
      <vt:lpstr>Решение задач  при помощи их графического отображения.</vt:lpstr>
      <vt:lpstr>Слайд 9</vt:lpstr>
      <vt:lpstr>Решение задач при помощи уравнений химических реакций.</vt:lpstr>
      <vt:lpstr>Слайд 11</vt:lpstr>
      <vt:lpstr>Слайд 12</vt:lpstr>
      <vt:lpstr>Слайд 13</vt:lpstr>
      <vt:lpstr>Примеры математических задач на уроках химии.</vt:lpstr>
      <vt:lpstr>Какой напиток можно употреблять человеку с повышенной кислотностью? Ph=4</vt:lpstr>
      <vt:lpstr>Слайд 16</vt:lpstr>
      <vt:lpstr>«Истина не рождается в голове одного человека,  она рождается между людьми,  совместно ищущими,  в процессе их диалогического общения»       М. М. Бахтин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«Математика в химии»</dc:title>
  <dc:creator>Сопсана</dc:creator>
  <cp:lastModifiedBy>User</cp:lastModifiedBy>
  <cp:revision>72</cp:revision>
  <dcterms:created xsi:type="dcterms:W3CDTF">2013-10-07T17:27:19Z</dcterms:created>
  <dcterms:modified xsi:type="dcterms:W3CDTF">2019-11-26T16:38:39Z</dcterms:modified>
</cp:coreProperties>
</file>