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3" r:id="rId5"/>
    <p:sldId id="271" r:id="rId6"/>
    <p:sldId id="268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69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94900"/>
    <a:srgbClr val="972B01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96" d="100"/>
          <a:sy n="96" d="100"/>
        </p:scale>
        <p:origin x="-32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26.11.2019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italnya.ru/work/2022308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livelib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8052" y="561474"/>
            <a:ext cx="7587183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2400" b="1" smtClean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Научно-исследовательский </a:t>
            </a:r>
            <a:r>
              <a:rPr lang="ru-RU" sz="2400" b="1" smtClean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проект </a:t>
            </a:r>
            <a:r>
              <a:rPr lang="ru-RU" sz="2400" dirty="0" smtClean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«Нобелевские лауреаты </a:t>
            </a:r>
            <a:r>
              <a:rPr lang="ru-RU" sz="2400" dirty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21 </a:t>
            </a:r>
            <a:r>
              <a:rPr lang="ru-RU" sz="2400" dirty="0" smtClean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века</a:t>
            </a:r>
          </a:p>
          <a:p>
            <a:pPr algn="ctr">
              <a:lnSpc>
                <a:spcPts val="7000"/>
              </a:lnSpc>
            </a:pPr>
            <a:r>
              <a:rPr lang="ru-RU" sz="2400" dirty="0" smtClean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 в области литературы»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18831" y="3429000"/>
            <a:ext cx="495034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ea typeface="Tahoma" panose="020B0604030504040204" pitchFamily="34" charset="0"/>
                <a:cs typeface="Gotham Pro" panose="02000503040000020004" pitchFamily="50" charset="0"/>
              </a:rPr>
              <a:t>Автор: </a:t>
            </a:r>
            <a:r>
              <a:rPr lang="ru-RU" sz="2200" dirty="0">
                <a:ea typeface="Tahoma" panose="020B0604030504040204" pitchFamily="34" charset="0"/>
                <a:cs typeface="Gotham Pro" panose="02000503040000020004" pitchFamily="50" charset="0"/>
              </a:rPr>
              <a:t>Л</a:t>
            </a:r>
            <a:r>
              <a:rPr lang="ru-RU" sz="2200" dirty="0" smtClean="0">
                <a:ea typeface="Tahoma" panose="020B0604030504040204" pitchFamily="34" charset="0"/>
                <a:cs typeface="Gotham Pro" panose="02000503040000020004" pitchFamily="50" charset="0"/>
              </a:rPr>
              <a:t>азарева Дарья, ученица 11 класса</a:t>
            </a:r>
          </a:p>
          <a:p>
            <a:pPr>
              <a:lnSpc>
                <a:spcPct val="150000"/>
              </a:lnSpc>
            </a:pPr>
            <a:r>
              <a:rPr lang="ru-RU" sz="2200" b="1" dirty="0" smtClean="0">
                <a:ea typeface="Tahoma" panose="020B0604030504040204" pitchFamily="34" charset="0"/>
                <a:cs typeface="Gotham Pro" panose="02000503040000020004" pitchFamily="50" charset="0"/>
              </a:rPr>
              <a:t>Руководитель:</a:t>
            </a:r>
            <a:r>
              <a:rPr lang="ru-RU" sz="2200" dirty="0" smtClean="0">
                <a:ea typeface="Tahoma" panose="020B0604030504040204" pitchFamily="34" charset="0"/>
                <a:cs typeface="Gotham Pro" panose="02000503040000020004" pitchFamily="50" charset="0"/>
              </a:rPr>
              <a:t> Ольнева  </a:t>
            </a:r>
            <a:r>
              <a:rPr lang="ru-RU" sz="2200" dirty="0">
                <a:ea typeface="Tahoma" panose="020B0604030504040204" pitchFamily="34" charset="0"/>
                <a:cs typeface="Gotham Pro" panose="02000503040000020004" pitchFamily="50" charset="0"/>
              </a:rPr>
              <a:t>Н</a:t>
            </a:r>
            <a:r>
              <a:rPr lang="ru-RU" sz="2200" dirty="0" smtClean="0">
                <a:ea typeface="Tahoma" panose="020B0604030504040204" pitchFamily="34" charset="0"/>
                <a:cs typeface="Gotham Pro" panose="02000503040000020004" pitchFamily="50" charset="0"/>
              </a:rPr>
              <a:t>аталья Юрьевна ,учитель русского языка и литературы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ea typeface="Tahoma" panose="020B0604030504040204" pitchFamily="34" charset="0"/>
                <a:cs typeface="Gotham Pro" panose="02000503040000020004" pitchFamily="50" charset="0"/>
              </a:rPr>
              <a:t>2019г.</a:t>
            </a:r>
            <a:endParaRPr lang="ru-RU" sz="2200" dirty="0"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1339" y="5023545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21454" y="797510"/>
            <a:ext cx="49386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Орхан </a:t>
            </a:r>
            <a:r>
              <a:rPr lang="ru-RU" sz="2800" b="1" dirty="0" smtClean="0"/>
              <a:t>Памук </a:t>
            </a:r>
            <a:r>
              <a:rPr lang="ru-RU" sz="2400" b="1" dirty="0" smtClean="0"/>
              <a:t>(1952г.,Турция)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И</a:t>
            </a:r>
            <a:r>
              <a:rPr lang="ru-RU" sz="1400" dirty="0" smtClean="0"/>
              <a:t>звестный </a:t>
            </a:r>
            <a:r>
              <a:rPr lang="ru-RU" sz="1400" dirty="0"/>
              <a:t>турецкий писатель, обладатель многочисленных национальных и международных премий, в числе которых Нобелевская премия по литературе за «поиск души своего меланхолического города». В самом деле, действие почти всех романов писателя происходит в Стамбуле, городе загадочном и прекрасном, пережившем высочайший расцвет и печальные сумерки упадка. Однако если в других произведениях город искусно прячется позади событий, являя себя в качестве подходящей декорации, то в своей книге </a:t>
            </a:r>
            <a:r>
              <a:rPr lang="ru-RU" sz="1400" dirty="0">
                <a:solidFill>
                  <a:srgbClr val="B94900"/>
                </a:solidFill>
              </a:rPr>
              <a:t>«Стамбул. Город воспоминаний» </a:t>
            </a:r>
            <a:r>
              <a:rPr lang="ru-RU" sz="1400" dirty="0"/>
              <a:t>Памук отводит ему роль главного героя. Рассказывая о своем детстве и юности, писатель раскрывает перед нами Стамбул как тайну, которую стоит узнать и полюбить. </a:t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7771" y="339453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2006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93774" y="5519172"/>
            <a:ext cx="551848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то, что в поисках меланхоличной души родного города нашёл новые символы для столкновения и переплетения </a:t>
            </a:r>
            <a:r>
              <a:rPr lang="ru-RU" i="1" dirty="0" smtClean="0">
                <a:solidFill>
                  <a:srgbClr val="B94900"/>
                </a:solidFill>
              </a:rPr>
              <a:t>культур»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7170" name="Picture 2" descr="https://m.smedata.sk/api-media/media/image/sme/3/37/3788463/3788463_1200x.jpeg?rev=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1" y="2116274"/>
            <a:ext cx="2580297" cy="2625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28737" y="1147010"/>
            <a:ext cx="5013158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Дорис </a:t>
            </a:r>
            <a:r>
              <a:rPr lang="ru-RU" sz="2800" b="1" dirty="0" smtClean="0"/>
              <a:t>Лессинг </a:t>
            </a:r>
            <a:r>
              <a:rPr lang="ru-RU" sz="2400" b="1" dirty="0" smtClean="0"/>
              <a:t>(1919 -2013гг., Великобритания)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В романе </a:t>
            </a:r>
            <a:r>
              <a:rPr lang="ru-RU" sz="1400" dirty="0" smtClean="0">
                <a:solidFill>
                  <a:srgbClr val="B94900"/>
                </a:solidFill>
              </a:rPr>
              <a:t>«Золотой дневник»</a:t>
            </a:r>
            <a:r>
              <a:rPr lang="ru-RU" sz="1400" dirty="0" smtClean="0"/>
              <a:t> рассказывается история </a:t>
            </a:r>
            <a:r>
              <a:rPr lang="ru-RU" sz="1400" dirty="0"/>
              <a:t>Анны Вулф, талантливой писательницы и убежденной феминистки, которая, балансируя на грани безумия, записывает все свои мысли и переживания в четыре разноцветные тетради: черную, красную, желтую и синюю. Но со временем появляется еще и пятая, золотая, тетрадь, записи в которой становятся для героини настоящим откровением и помогают ей найти выход из тупика. Эпохальный роман, по праву считающийся лучшим произведением знаменитой английской писательницы Дорис Лессинг </a:t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2007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1663" y="5626314"/>
            <a:ext cx="4371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исполненное скепсиса, страсти и провидческой силы постижение опыта </a:t>
            </a:r>
            <a:r>
              <a:rPr lang="ru-RU" i="1" dirty="0" smtClean="0">
                <a:solidFill>
                  <a:srgbClr val="B94900"/>
                </a:solidFill>
              </a:rPr>
              <a:t>женщин»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8194" name="Picture 2" descr="https://im0-tub-ru.yandex.net/i?id=3bbf65752e75eaded276f515fcd144a1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" y="2889189"/>
            <a:ext cx="3244765" cy="1946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99437" y="1284346"/>
            <a:ext cx="607881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Гюстав </a:t>
            </a:r>
            <a:r>
              <a:rPr lang="ru-RU" sz="2800" b="1" dirty="0" smtClean="0"/>
              <a:t>Леклезио </a:t>
            </a:r>
            <a:r>
              <a:rPr lang="ru-RU" sz="2400" b="1" dirty="0" smtClean="0"/>
              <a:t>(1940г.,Франция</a:t>
            </a:r>
            <a:r>
              <a:rPr lang="ru-RU" sz="2400" b="1" dirty="0"/>
              <a:t>)</a:t>
            </a:r>
            <a:r>
              <a:rPr lang="ru-RU" sz="2800" b="1" dirty="0"/>
              <a:t> </a:t>
            </a:r>
            <a:endParaRPr lang="ru-RU" sz="2800" b="1" dirty="0" smtClean="0"/>
          </a:p>
          <a:p>
            <a:pPr>
              <a:lnSpc>
                <a:spcPct val="150000"/>
              </a:lnSpc>
            </a:pPr>
            <a:r>
              <a:rPr lang="ru-RU" sz="1400" dirty="0" smtClean="0"/>
              <a:t>В романе </a:t>
            </a:r>
            <a:r>
              <a:rPr lang="ru-RU" sz="1400" dirty="0" smtClean="0">
                <a:solidFill>
                  <a:srgbClr val="B94900"/>
                </a:solidFill>
              </a:rPr>
              <a:t>«Пустыня» </a:t>
            </a:r>
            <a:r>
              <a:rPr lang="ru-RU" sz="1400" dirty="0" smtClean="0"/>
              <a:t>главная героиня, юная </a:t>
            </a:r>
            <a:r>
              <a:rPr lang="ru-RU" sz="1400" dirty="0"/>
              <a:t>Лалла - потомок Синих Людей, воителей Сахары. Из нищего Городка на севере Марокко она попадает в Марсель и в этом чужом ей, враждебном краю нежданно-негаданно становится знаменитостью, звездой, но без сожаления покидает Европу ради пустыни</a:t>
            </a:r>
            <a:r>
              <a:rPr lang="ru-RU" sz="1600" dirty="0"/>
              <a:t>. </a:t>
            </a:r>
            <a:br>
              <a:rPr lang="ru-RU" sz="1600" dirty="0"/>
            </a:br>
            <a:endParaRPr lang="ru-RU" sz="16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2008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28737" y="3921528"/>
            <a:ext cx="5213684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то, что Леклезио пишет «о новых направлениях, поэтических приключениях, чувственных восторгах», он — «исследователь человечества вне пределов правящей цивилизации</a:t>
            </a:r>
            <a:r>
              <a:rPr lang="ru-RU" i="1" dirty="0" smtClean="0">
                <a:solidFill>
                  <a:srgbClr val="B94900"/>
                </a:solidFill>
              </a:rPr>
              <a:t>»</a:t>
            </a:r>
            <a:endParaRPr lang="ru-RU" i="1" dirty="0">
              <a:solidFill>
                <a:srgbClr val="B94900"/>
              </a:solidFill>
            </a:endParaRPr>
          </a:p>
          <a:p>
            <a:pPr>
              <a:lnSpc>
                <a:spcPct val="150000"/>
              </a:lnSpc>
            </a:pPr>
            <a:endParaRPr lang="ru-RU" sz="28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pic>
        <p:nvPicPr>
          <p:cNvPr id="9218" name="Picture 2" descr="https://images.ladepeche.fr/api/v1/images/view/5c1785b83e45465b913acfe3/full/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01" y="1652336"/>
            <a:ext cx="2143597" cy="32185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05972" y="615575"/>
            <a:ext cx="6207153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Герта </a:t>
            </a:r>
            <a:r>
              <a:rPr lang="ru-RU" sz="2800" b="1" dirty="0" smtClean="0"/>
              <a:t>Мюллер </a:t>
            </a:r>
            <a:r>
              <a:rPr lang="ru-RU" sz="2400" b="1" dirty="0" smtClean="0"/>
              <a:t>(1953г., Германия)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Творчество Герты Мюллер - одно из самых значительных явлений в современной немецкой литературе. Т</a:t>
            </a:r>
            <a:r>
              <a:rPr lang="ru-RU" sz="1400" dirty="0" smtClean="0"/>
              <a:t>ема обездоленных в романе </a:t>
            </a:r>
            <a:r>
              <a:rPr lang="ru-RU" sz="1400" dirty="0" smtClean="0">
                <a:solidFill>
                  <a:srgbClr val="B94900"/>
                </a:solidFill>
              </a:rPr>
              <a:t>«Сердце-зверь» </a:t>
            </a:r>
            <a:r>
              <a:rPr lang="ru-RU" sz="1400" dirty="0" smtClean="0"/>
              <a:t>знакома </a:t>
            </a:r>
            <a:r>
              <a:rPr lang="ru-RU" sz="1400" dirty="0"/>
              <a:t>ей не понаслышке: еще до ее рождения родители Герты Мюллер, румынские немцы, были депортированы в СССР и провели пять лет в трудовом лагере, сама Герта в юности подверглась притеснениям за отказ сотрудничать со спецслужбами и была вынуждена покинуть Румынию и переехать в ФРГ. Только там состоялась ее литературная карьера. </a:t>
            </a:r>
            <a:endParaRPr lang="ru-RU" sz="1400" dirty="0" smtClean="0"/>
          </a:p>
          <a:p>
            <a:pPr>
              <a:lnSpc>
                <a:spcPct val="150000"/>
              </a:lnSpc>
            </a:pPr>
            <a:r>
              <a:rPr lang="ru-RU" sz="1400" dirty="0" smtClean="0"/>
              <a:t>Именно </a:t>
            </a:r>
            <a:r>
              <a:rPr lang="ru-RU" sz="1400" dirty="0"/>
              <a:t>эта жутковатая, отчасти автобиографическая книга о жизни этнических немцев в самые мрачные годы правления Чаушеску принесла </a:t>
            </a:r>
            <a:r>
              <a:rPr lang="ru-RU" sz="1400" dirty="0" smtClean="0"/>
              <a:t>Герте </a:t>
            </a:r>
            <a:r>
              <a:rPr lang="ru-RU" sz="1400" dirty="0"/>
              <a:t>Мюллер европейскую славу. Темы, которые здесь затронуты, очень близки российскому читателю. Опыт существования в тоталитарном государстве, испытание человека страхом, насилием и отчуждением неизбывен и накладывает отпечаток не на одно поколение. </a:t>
            </a:r>
            <a:br>
              <a:rPr lang="ru-RU" sz="1400" dirty="0"/>
            </a:br>
            <a:r>
              <a:rPr lang="ru-RU" sz="1600" dirty="0"/>
              <a:t> </a:t>
            </a: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1011" y="304262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2009 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9547" y="5519172"/>
            <a:ext cx="478944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«С </a:t>
            </a:r>
            <a:r>
              <a:rPr lang="ru-RU" i="1" dirty="0">
                <a:solidFill>
                  <a:srgbClr val="B94900"/>
                </a:solidFill>
              </a:rPr>
              <a:t>сосредоточенностью в поэзии и искренностью в прозе описывает жизнь </a:t>
            </a:r>
            <a:r>
              <a:rPr lang="ru-RU" i="1" dirty="0" smtClean="0">
                <a:solidFill>
                  <a:srgbClr val="B94900"/>
                </a:solidFill>
              </a:rPr>
              <a:t>обездоленных»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0242" name="Picture 2" descr="https://im0-tub-ru.yandex.net/i?id=bb405ed9e964bdd099193e5d009ab056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6" y="1969385"/>
            <a:ext cx="1973546" cy="2760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57682" y="1007347"/>
            <a:ext cx="588159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Марио Варгас </a:t>
            </a:r>
            <a:r>
              <a:rPr lang="ru-RU" sz="2800" b="1" dirty="0" smtClean="0"/>
              <a:t>Льоса </a:t>
            </a:r>
            <a:r>
              <a:rPr lang="ru-RU" sz="2400" b="1" dirty="0" smtClean="0"/>
              <a:t>(1936г., Перу)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B94900"/>
                </a:solidFill>
              </a:rPr>
              <a:t>"Город и псы" </a:t>
            </a:r>
            <a:r>
              <a:rPr lang="ru-RU" sz="1400" dirty="0"/>
              <a:t>(1962) - первый роман Марио Варгаса Льосы, с которым известный перуанский писатель триумфально вошел в литературу, - до сих пор остается одной из самых заметных его работ. Динамичный сюжет, гротеск </a:t>
            </a:r>
            <a:r>
              <a:rPr lang="ru-RU" sz="1400" dirty="0" smtClean="0"/>
              <a:t>- </a:t>
            </a:r>
            <a:r>
              <a:rPr lang="ru-RU" sz="1400" dirty="0"/>
              <a:t>вот слагаемые всемирного успеха Варгаса Льосы, определившиеся уже в этой книге. Молодые герои романа "Город и псы", попав в жесткие условия военного училища, вынуждены бороться за сохранение в себе личностей, за то, чтобы не сломаться в предлагаемых жизненных обстоятельствах. Но станут ли они победителями?</a:t>
            </a:r>
            <a:r>
              <a:rPr lang="ru-RU" sz="1600" dirty="0"/>
              <a:t> </a:t>
            </a:r>
            <a:br>
              <a:rPr lang="ru-RU" sz="1600" dirty="0"/>
            </a:b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1011" y="483306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2010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0400" y="5021179"/>
            <a:ext cx="511884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картографию структуры власти и яркие образы сопротивления, восстания и поражения </a:t>
            </a:r>
            <a:r>
              <a:rPr lang="ru-RU" i="1" dirty="0" smtClean="0">
                <a:solidFill>
                  <a:srgbClr val="B94900"/>
                </a:solidFill>
              </a:rPr>
              <a:t>индивида»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1266" name="Picture 2" descr="https://phototass2.cdnvideo.ru/width/1200_4ce85301/tass/m2/uploads/i/20160327/42142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0" y="1989005"/>
            <a:ext cx="2017500" cy="269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0954" y="1284346"/>
            <a:ext cx="618257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Тумас </a:t>
            </a:r>
            <a:r>
              <a:rPr lang="ru-RU" sz="2800" b="1" dirty="0" smtClean="0"/>
              <a:t>Транстрёмер</a:t>
            </a:r>
            <a:r>
              <a:rPr lang="ru-RU" sz="2400" b="1" dirty="0" smtClean="0"/>
              <a:t> (1931-2015гг., Швеция)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Транстрёмер также известен как автор экспериментальных хайку, довольно далеко отстоящих от канонических текстов в традиции жанра. Книга </a:t>
            </a:r>
            <a:r>
              <a:rPr lang="ru-RU" sz="1400" dirty="0">
                <a:solidFill>
                  <a:srgbClr val="B94900"/>
                </a:solidFill>
              </a:rPr>
              <a:t>«Великая тайна»</a:t>
            </a:r>
            <a:r>
              <a:rPr lang="ru-RU" sz="1400" dirty="0"/>
              <a:t>, вышедшая в 2004 году, за исключением пяти текстов, представляет как раз образцы хайку Транстрёмера.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</a:p>
          <a:p>
            <a:pPr>
              <a:lnSpc>
                <a:spcPct val="150000"/>
              </a:lnSpc>
            </a:pPr>
            <a:endParaRPr lang="ru-RU" sz="16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2011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6510" y="5340485"/>
            <a:ext cx="5223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точные и богатые образы, которые дали читателям по-новому взглянуть на реальный </a:t>
            </a:r>
            <a:r>
              <a:rPr lang="ru-RU" i="1" dirty="0" smtClean="0">
                <a:solidFill>
                  <a:srgbClr val="B94900"/>
                </a:solidFill>
              </a:rPr>
              <a:t>мир»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2290" name="Picture 2" descr="https://im0-tub-ru.yandex.net/i?id=3fea1cf46d77f66f991fce6afea63cfe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73178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2012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06950" y="1121561"/>
            <a:ext cx="621597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Мо </a:t>
            </a:r>
            <a:r>
              <a:rPr lang="ru-RU" sz="2800" b="1" dirty="0" smtClean="0"/>
              <a:t>Янь </a:t>
            </a:r>
            <a:r>
              <a:rPr lang="ru-RU" sz="2400" b="1" dirty="0" smtClean="0"/>
              <a:t>( 1955г., КНР)</a:t>
            </a:r>
          </a:p>
          <a:p>
            <a:r>
              <a:rPr lang="ru-RU" sz="1400" dirty="0">
                <a:solidFill>
                  <a:srgbClr val="B94900"/>
                </a:solidFill>
              </a:rPr>
              <a:t>«Чесночное дело»</a:t>
            </a:r>
            <a:r>
              <a:rPr lang="ru-RU" sz="1400" dirty="0"/>
              <a:t>  </a:t>
            </a:r>
            <a:r>
              <a:rPr lang="ru-RU" sz="1400" dirty="0" smtClean="0"/>
              <a:t>- эпический роман красоты </a:t>
            </a:r>
            <a:r>
              <a:rPr lang="ru-RU" sz="1400" dirty="0"/>
              <a:t>и жестокости, помещенный в пейзаж, одновременно странный и манящий, рисует портрет народа, чьи яростные страсти нарушают жесткие рамки их древних традиций. Обеспокоенные крестьяне стихийно собрались вместе, чтобы решить проблему, и это привело к волнениям, которые стали известны под названием «Чесночное дело». Этот инцидент, который был активно освещён в газетах, побудил Мо Яня отложить свою серию романов на «семейную» тему и за 35 дней, на одном дыхании, написать этот полный благородного негодования роман. В композиции романа использованы народные песни и выступления, повествование в тексте ведется по китайскому принципу «парных фраз»; он полон чувства ярости и праведного гнева, очень насыщенный и динамичный.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4981" y="5021179"/>
            <a:ext cx="4679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его умопомрачительный реализм, который объединяет народные сказки с </a:t>
            </a:r>
            <a:r>
              <a:rPr lang="ru-RU" i="1" dirty="0" smtClean="0">
                <a:solidFill>
                  <a:srgbClr val="B94900"/>
                </a:solidFill>
              </a:rPr>
              <a:t>современностью»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3314" name="Picture 2" descr="https://im0-tub-ru.yandex.net/i?id=8855c4e8af54c8e61449044cc28e94be-sr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47" y="2014918"/>
            <a:ext cx="1990740" cy="27074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42545" y="1136151"/>
            <a:ext cx="59560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Элис </a:t>
            </a:r>
            <a:r>
              <a:rPr lang="ru-RU" sz="2800" b="1" dirty="0" smtClean="0"/>
              <a:t>Манро </a:t>
            </a:r>
            <a:r>
              <a:rPr lang="ru-RU" sz="2400" b="1" dirty="0" smtClean="0"/>
              <a:t>(1931г.,Канада</a:t>
            </a:r>
            <a:r>
              <a:rPr lang="ru-RU" sz="2400" b="1" dirty="0"/>
              <a:t>) </a:t>
            </a:r>
            <a:endParaRPr lang="ru-RU" sz="2400" b="1" dirty="0" smtClean="0"/>
          </a:p>
          <a:p>
            <a:pPr>
              <a:lnSpc>
                <a:spcPct val="150000"/>
              </a:lnSpc>
            </a:pPr>
            <a:r>
              <a:rPr lang="ru-RU" sz="1400" dirty="0"/>
              <a:t>Критика постоянно сравнивает Манро с Чеховым, и это сравнение не лишено оснований: подобно русскому писателю, она умеет рассказать историю так, что читатели, даже принадлежащие к совсем другой культуре, узнают в героях самих себя. В своем новейшем сборнике </a:t>
            </a:r>
            <a:r>
              <a:rPr lang="ru-RU" sz="1400" dirty="0">
                <a:solidFill>
                  <a:srgbClr val="B94900"/>
                </a:solidFill>
              </a:rPr>
              <a:t>«Дороже самой жизни»</a:t>
            </a:r>
            <a:r>
              <a:rPr lang="ru-RU" sz="1400" dirty="0"/>
              <a:t> Манро опять вдыхает в героев настоящую жизнь со всеми ее изъянами и нюансами. Самое сильное оружие в арсенале Манро — умение сочувствовать персонажам, и здесь она снова демонстрирует его в полном объеме. 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2013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92864" y="5291135"/>
            <a:ext cx="47419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«Мастеру </a:t>
            </a:r>
            <a:r>
              <a:rPr lang="ru-RU" i="1" dirty="0">
                <a:solidFill>
                  <a:srgbClr val="B94900"/>
                </a:solidFill>
              </a:rPr>
              <a:t>современного короткого </a:t>
            </a:r>
            <a:r>
              <a:rPr lang="ru-RU" i="1" dirty="0" smtClean="0">
                <a:solidFill>
                  <a:srgbClr val="B94900"/>
                </a:solidFill>
              </a:rPr>
              <a:t>рассказа»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8" y="2079046"/>
            <a:ext cx="2699907" cy="269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05917" y="1284346"/>
            <a:ext cx="5926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Патрик </a:t>
            </a:r>
            <a:r>
              <a:rPr lang="ru-RU" sz="2800" b="1" dirty="0" smtClean="0"/>
              <a:t>Модиано </a:t>
            </a:r>
            <a:r>
              <a:rPr lang="ru-RU" sz="2400" b="1" dirty="0" smtClean="0"/>
              <a:t>(1945г.,Франция)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Магия Модиано состоит в искусстве вводить элементы реальности в воображаемый мир писателя, переплетая их так тесно, что уже не отличить, где правда жизни, а где вымысел... </a:t>
            </a:r>
            <a:r>
              <a:rPr lang="ru-RU" sz="1400" dirty="0">
                <a:solidFill>
                  <a:srgbClr val="B94900"/>
                </a:solidFill>
              </a:rPr>
              <a:t>«Дора Брюдер»</a:t>
            </a:r>
            <a:r>
              <a:rPr lang="ru-RU" sz="1400" dirty="0"/>
              <a:t> – книга исключительная. Самая удачная, самая пронзительная из написанных Патриком </a:t>
            </a:r>
            <a:r>
              <a:rPr lang="ru-RU" sz="1400" dirty="0" smtClean="0"/>
              <a:t>Модиано.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2014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5334" y="4775200"/>
            <a:ext cx="4682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искусство памяти, посредством которого он рассказал о самых непостижимых человеческих судьбах и жизненном мире </a:t>
            </a:r>
            <a:r>
              <a:rPr lang="ru-RU" i="1" dirty="0" smtClean="0">
                <a:solidFill>
                  <a:srgbClr val="B94900"/>
                </a:solidFill>
              </a:rPr>
              <a:t>оккупации»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5365" name="Picture 5" descr="https://cdn.radiofrance.fr/s3/cruiser-production/2017/10/12c90e93-443a-412b-b460-b5999e7893ff/838_068_aa_09102014_3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33" y="2285999"/>
            <a:ext cx="2835484" cy="18880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87851" y="1250057"/>
            <a:ext cx="643441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Светлана </a:t>
            </a:r>
            <a:r>
              <a:rPr lang="ru-RU" sz="2800" b="1" dirty="0" smtClean="0"/>
              <a:t>Алексиевич </a:t>
            </a:r>
            <a:r>
              <a:rPr lang="ru-RU" sz="2400" b="1" dirty="0" smtClean="0"/>
              <a:t>(1948г., Белоруссия)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B94900"/>
                </a:solidFill>
              </a:rPr>
              <a:t>"У войны не женское </a:t>
            </a:r>
            <a:r>
              <a:rPr lang="ru-RU" sz="1400" dirty="0" smtClean="0">
                <a:solidFill>
                  <a:srgbClr val="B94900"/>
                </a:solidFill>
              </a:rPr>
              <a:t>лицо» </a:t>
            </a:r>
            <a:r>
              <a:rPr lang="ru-RU" sz="1400" dirty="0" smtClean="0"/>
              <a:t>. Книга переведена </a:t>
            </a:r>
            <a:r>
              <a:rPr lang="ru-RU" sz="1400" dirty="0"/>
              <a:t>более чем на двадцать языков, включена в школьные и вузовские программы во многих странах. Последняя авторская редакция: писательница, в соответствии со своим творческим методом, постоянно дорабатывает книгу, убирая цензурную правку, вставляя новые эпизоды, дополняя записанные женские исповеди страницами собственного дневника, который она вела в течение семи лет работы над книгой. "У войны не женское лицо" - опыт уникального проникновения в духовный мир женщины, выживающей в нечеловеческих условиях войны. </a:t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2015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23732" y="5223934"/>
            <a:ext cx="4936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её многогласное творчество — памятник страданию и мужеству нашего </a:t>
            </a:r>
            <a:r>
              <a:rPr lang="ru-RU" i="1" dirty="0" smtClean="0">
                <a:solidFill>
                  <a:srgbClr val="B94900"/>
                </a:solidFill>
              </a:rPr>
              <a:t>времени»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6386" name="Picture 2" descr="https://img.buzzfeed.com/buzzfeed-static/static/2016-04/6/19/enhanced/webdr01/original-grid-image-19479-1459985944-24.jpg?crop=667:1001;46,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22" y="1799477"/>
            <a:ext cx="2074689" cy="2726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25665" y="-125820"/>
            <a:ext cx="6603935" cy="743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200" b="1" dirty="0" smtClean="0"/>
              <a:t>Введение</a:t>
            </a:r>
            <a:r>
              <a:rPr lang="ru-RU" sz="3200" b="1" dirty="0" smtClean="0"/>
              <a:t> </a:t>
            </a:r>
            <a:endParaRPr lang="ru-RU" sz="1400" dirty="0"/>
          </a:p>
          <a:p>
            <a:r>
              <a:rPr lang="ru-RU" sz="1400" dirty="0" smtClean="0"/>
              <a:t>Нобелевская </a:t>
            </a:r>
            <a:r>
              <a:rPr lang="ru-RU" sz="1400" dirty="0"/>
              <a:t>премия </a:t>
            </a:r>
            <a:r>
              <a:rPr lang="ru-RU" sz="1400" dirty="0" smtClean="0"/>
              <a:t>по литературе — </a:t>
            </a:r>
            <a:r>
              <a:rPr lang="ru-RU" sz="1400" dirty="0"/>
              <a:t>престижная награда, ежегодно вручаемая Нобелевским фондом за достижения в области литературы. Одна из пяти премий, созданных по воле Альфреда Нобеля в 1895 году, которая вручается </a:t>
            </a:r>
            <a:r>
              <a:rPr lang="ru-RU" sz="1400" dirty="0" smtClean="0"/>
              <a:t>«создавшему </a:t>
            </a:r>
            <a:r>
              <a:rPr lang="ru-RU" sz="1400" dirty="0"/>
              <a:t>наиболее значительное литературное произведение идеалистической </a:t>
            </a:r>
            <a:r>
              <a:rPr lang="ru-RU" sz="1400" dirty="0" smtClean="0"/>
              <a:t>направленности».</a:t>
            </a:r>
          </a:p>
          <a:p>
            <a:r>
              <a:rPr lang="ru-RU" sz="1400" dirty="0"/>
              <a:t>Лауреатами Нобелевской премии по литературе, как правило, становятся писатели с мировым именем, признанные </a:t>
            </a:r>
            <a:r>
              <a:rPr lang="ru-RU" sz="1400" dirty="0" smtClean="0"/>
              <a:t>на </a:t>
            </a:r>
            <a:r>
              <a:rPr lang="ru-RU" sz="1400" dirty="0"/>
              <a:t>родине и за ее пределами.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После </a:t>
            </a:r>
            <a:r>
              <a:rPr lang="ru-RU" sz="1400" dirty="0"/>
              <a:t>того, как все заявки поданы, Нобелевский комитет проводит отбор кандидатов и представляет их Шведской академии, ответственной за определение лауреата.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Как </a:t>
            </a:r>
            <a:r>
              <a:rPr lang="ru-RU" sz="1400" dirty="0"/>
              <a:t>правило, Шведская академия, которой, по завещанию Альфреда Нобеля, поручено присуждение премии, предпочитает оценивать не отдельное произведение, а все творчество писателя-номинанта.</a:t>
            </a:r>
          </a:p>
          <a:p>
            <a:r>
              <a:rPr lang="ru-RU" sz="1400" dirty="0" smtClean="0"/>
              <a:t>Всего </a:t>
            </a:r>
            <a:r>
              <a:rPr lang="ru-RU" sz="1400" dirty="0"/>
              <a:t>с 1901 года обладателями награды стали 112 </a:t>
            </a:r>
            <a:r>
              <a:rPr lang="ru-RU" sz="1400" dirty="0" smtClean="0"/>
              <a:t>писателей. </a:t>
            </a:r>
            <a:r>
              <a:rPr lang="ru-RU" sz="1400" dirty="0"/>
              <a:t>Среди Нобелевских лауреатов всем нам </a:t>
            </a:r>
            <a:r>
              <a:rPr lang="ru-RU" sz="1400" dirty="0" smtClean="0"/>
              <a:t>известные </a:t>
            </a:r>
            <a:r>
              <a:rPr lang="ru-RU" sz="1400" dirty="0"/>
              <a:t>имена. </a:t>
            </a:r>
            <a:r>
              <a:rPr lang="ru-RU" sz="1400" dirty="0" smtClean="0"/>
              <a:t>Это русские писатели: Александр Солженицын, Борис Пастернак, Иван Алексеевич Бунин, </a:t>
            </a:r>
            <a:r>
              <a:rPr lang="ru-RU" sz="1400" dirty="0"/>
              <a:t>М</a:t>
            </a:r>
            <a:r>
              <a:rPr lang="ru-RU" sz="1400" dirty="0" smtClean="0"/>
              <a:t>ихаил Шолохов., Иосиф Бродский, </a:t>
            </a:r>
            <a:r>
              <a:rPr lang="ru-RU" sz="1400" dirty="0"/>
              <a:t>английский писатель Редьярд </a:t>
            </a:r>
            <a:r>
              <a:rPr lang="ru-RU" sz="1400" dirty="0" smtClean="0"/>
              <a:t>Киплинг </a:t>
            </a:r>
            <a:r>
              <a:rPr lang="ru-RU" sz="1400" dirty="0"/>
              <a:t>и его знаменитые «Книга Джунглей» </a:t>
            </a:r>
            <a:r>
              <a:rPr lang="ru-RU" sz="1400" dirty="0" smtClean="0"/>
              <a:t>, американский </a:t>
            </a:r>
            <a:r>
              <a:rPr lang="ru-RU" sz="1400" dirty="0"/>
              <a:t>писатель Эрнест Хемингуэй за книгу «Старик и море» и многие </a:t>
            </a:r>
            <a:r>
              <a:rPr lang="ru-RU" sz="1400" dirty="0" smtClean="0"/>
              <a:t>другие</a:t>
            </a:r>
            <a:r>
              <a:rPr lang="ru-RU" sz="1400" dirty="0"/>
              <a:t> </a:t>
            </a:r>
            <a:r>
              <a:rPr lang="ru-RU" sz="1400" dirty="0" smtClean="0"/>
              <a:t>писатели. Они прочно вошли в историю, а их произведения всегда «на слуху».</a:t>
            </a:r>
          </a:p>
          <a:p>
            <a:r>
              <a:rPr lang="ru-RU" sz="1400" dirty="0" smtClean="0"/>
              <a:t>Но многим ли из нас известны современные писатели, получившие нобелевскую премию? Неужели они не заслуживают нашего читательского внимания. Если они удостоились Нобелевской премии, значит в их произведениях есть что0 то животрепещущее и актуальное.</a:t>
            </a:r>
          </a:p>
          <a:p>
            <a:r>
              <a:rPr lang="ru-RU" sz="1400" dirty="0" smtClean="0"/>
              <a:t>Чтобы исправить существующую несправедливость, я решила написать проект, который бы познакомил людей с современными литературными лауреатами и помог открыть в их произведениях что-то новое для себя.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100" dirty="0"/>
              <a:t/>
            </a:r>
            <a:br>
              <a:rPr lang="ru-RU" sz="1100" dirty="0"/>
            </a:br>
            <a:endParaRPr lang="ru-RU" sz="11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 descr="Картинки по запросу 1. Нобелевская премия по литератур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454" y="3748969"/>
            <a:ext cx="1442211" cy="155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Картинки по запросу 1. Нобелевская премия по литературе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454" y="2195818"/>
            <a:ext cx="1442211" cy="155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9504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01499" y="1153103"/>
            <a:ext cx="6205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Боб </a:t>
            </a:r>
            <a:r>
              <a:rPr lang="ru-RU" sz="2800" b="1" dirty="0" smtClean="0"/>
              <a:t>Дилан </a:t>
            </a:r>
            <a:r>
              <a:rPr lang="ru-RU" sz="2400" b="1" dirty="0" smtClean="0"/>
              <a:t>(1941г., США)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«Боб Дилан представляет свои стихи в форме песен, и в этом между ним и древнегреческими авторами нет никакой разницы, потому что их поэтические строки тоже часто становились основой для песен. Боб Дилан создает произведения, которые приятно воспринимать на слух, но его работы также приятно и просто читать как стихи», — объяснила постоянный секретарь </a:t>
            </a:r>
            <a:r>
              <a:rPr lang="ru-RU" sz="1400" dirty="0" smtClean="0"/>
              <a:t>Шведской Академии </a:t>
            </a:r>
            <a:r>
              <a:rPr lang="ru-RU" sz="1400" dirty="0"/>
              <a:t>Сара Даниус.  </a:t>
            </a: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2016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152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3800" y="4910667"/>
            <a:ext cx="428413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создание новых поэтических выражений в великой американской песенной </a:t>
            </a:r>
            <a:r>
              <a:rPr lang="ru-RU" i="1" dirty="0" smtClean="0">
                <a:solidFill>
                  <a:srgbClr val="B94900"/>
                </a:solidFill>
              </a:rPr>
              <a:t>традиции»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7410" name="Picture 2" descr="https://avatars.mds.yandex.net/get-pdb/1620281/571dcd7a-796e-4ea0-8a78-25a0166cc3fe/s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7" y="2538919"/>
            <a:ext cx="2424069" cy="1573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68035" y="454123"/>
            <a:ext cx="62701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Кадзуо </a:t>
            </a:r>
            <a:r>
              <a:rPr lang="ru-RU" sz="2800" b="1" dirty="0" smtClean="0"/>
              <a:t>Исигуро </a:t>
            </a:r>
            <a:r>
              <a:rPr lang="ru-RU" sz="2400" b="1" dirty="0" smtClean="0"/>
              <a:t>(1954г., Великобритания)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B94900"/>
                </a:solidFill>
              </a:rPr>
              <a:t>«Не </a:t>
            </a:r>
            <a:r>
              <a:rPr lang="ru-RU" sz="1400" dirty="0">
                <a:solidFill>
                  <a:srgbClr val="B94900"/>
                </a:solidFill>
              </a:rPr>
              <a:t>отпускай </a:t>
            </a:r>
            <a:r>
              <a:rPr lang="ru-RU" sz="1400" dirty="0" smtClean="0">
                <a:solidFill>
                  <a:srgbClr val="B94900"/>
                </a:solidFill>
              </a:rPr>
              <a:t>меня» </a:t>
            </a:r>
            <a:r>
              <a:rPr lang="ru-RU" sz="1400" dirty="0"/>
              <a:t>- пронзительная книга, которая </a:t>
            </a:r>
            <a:r>
              <a:rPr lang="ru-RU" sz="1400" dirty="0" smtClean="0"/>
              <a:t>входит </a:t>
            </a:r>
            <a:r>
              <a:rPr lang="ru-RU" sz="1400" dirty="0"/>
              <a:t>в список 100 лучших английских романов </a:t>
            </a:r>
            <a:r>
              <a:rPr lang="ru-RU" sz="1400" dirty="0" smtClean="0"/>
              <a:t>по </a:t>
            </a:r>
            <a:r>
              <a:rPr lang="ru-RU" sz="1400" dirty="0"/>
              <a:t>версии журнала </a:t>
            </a:r>
            <a:r>
              <a:rPr lang="ru-RU" sz="1400" dirty="0" smtClean="0"/>
              <a:t>«Time». 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Тридцатилетняя </a:t>
            </a:r>
            <a:r>
              <a:rPr lang="ru-RU" sz="1400" dirty="0"/>
              <a:t>Кэти вспоминает свое детство в привилегированной школе Хейлшем, полное странных недомолвок, половинчатых откровений и подспудной угрозы. Это роман-притча. Это история любви, дружбы и памяти. Это предельное овеществление </a:t>
            </a:r>
            <a:r>
              <a:rPr lang="ru-RU" sz="1400" dirty="0" smtClean="0"/>
              <a:t>метафоры «служить </a:t>
            </a:r>
            <a:r>
              <a:rPr lang="ru-RU" sz="1400" dirty="0"/>
              <a:t>всей </a:t>
            </a:r>
            <a:r>
              <a:rPr lang="ru-RU" sz="1400" dirty="0" smtClean="0"/>
              <a:t>жизнью».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B94900"/>
                </a:solidFill>
              </a:rPr>
              <a:t>«Погребенный </a:t>
            </a:r>
            <a:r>
              <a:rPr lang="ru-RU" sz="1400" dirty="0">
                <a:solidFill>
                  <a:srgbClr val="B94900"/>
                </a:solidFill>
              </a:rPr>
              <a:t>великан» </a:t>
            </a:r>
            <a:r>
              <a:rPr lang="ru-RU" sz="1400" dirty="0"/>
              <a:t>— роман необычный, завораживающий. Автор переносит нас в Средневековую </a:t>
            </a:r>
            <a:r>
              <a:rPr lang="ru-RU" sz="1400" dirty="0" smtClean="0"/>
              <a:t>Англию. Пожилая </a:t>
            </a:r>
            <a:r>
              <a:rPr lang="ru-RU" sz="1400" dirty="0"/>
              <a:t>пара, Аксель и Беатриса, покидают свою деревушку и отправляются в полное опасностей путешествие — они хотят найти сына, которого не видели уже много лет. Исигуро рассказывает историю о памяти и забвении, о мести и войне, о любви и прощении. Но главное — о людях, о том, как все мы по большому счету одиноки. 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 </a:t>
            </a: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3759" y="176350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2017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0824" y="5189097"/>
            <a:ext cx="539694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«Который </a:t>
            </a:r>
            <a:r>
              <a:rPr lang="ru-RU" i="1" dirty="0">
                <a:solidFill>
                  <a:srgbClr val="B94900"/>
                </a:solidFill>
              </a:rPr>
              <a:t>в романах великой эмоциональной силы открыл пропасть под нашим иллюзорным чувством связи с </a:t>
            </a:r>
            <a:r>
              <a:rPr lang="ru-RU" i="1" dirty="0" smtClean="0">
                <a:solidFill>
                  <a:srgbClr val="B94900"/>
                </a:solidFill>
              </a:rPr>
              <a:t>миром»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18436" name="Picture 4" descr="https://thumbs.dfs.ivi.ru/storage2/contents/e/e/dc1a6f9b65ab7bcd2e96e4880c23a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5" y="1783692"/>
            <a:ext cx="2067519" cy="2476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00407" y="1151737"/>
            <a:ext cx="5355727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Ольга Токарчук </a:t>
            </a:r>
            <a:r>
              <a:rPr lang="ru-RU" sz="2400" b="1" dirty="0" smtClean="0"/>
              <a:t>(1962г., Польша)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B94900"/>
                </a:solidFill>
              </a:rPr>
              <a:t>"Бегуны" </a:t>
            </a:r>
            <a:r>
              <a:rPr lang="ru-RU" sz="1400" dirty="0"/>
              <a:t>- своего рода литературная монография путешествий по земному шару и человеческому телу включающая в себя причудливо связанные и в конечном счете образующие единый сюжет новеллы, повести, фрагменты эссе, путевые записи и проч. Это роман о современных кочевниках, которыми являемся мы все. О внутренней тревоге, которая заставляет человека сниматься с насиженного места. О тех, кто стремится к некой цели, и о тех, для кого целью оказывается сам путь.</a:t>
            </a:r>
            <a:r>
              <a:rPr lang="ru-RU" sz="1600" dirty="0"/>
              <a:t> </a:t>
            </a:r>
            <a:br>
              <a:rPr lang="ru-RU" sz="16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2018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0128" y="5279266"/>
            <a:ext cx="4863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</a:t>
            </a:r>
            <a:r>
              <a:rPr lang="ru-RU" i="1" dirty="0">
                <a:solidFill>
                  <a:srgbClr val="B94900"/>
                </a:solidFill>
              </a:rPr>
              <a:t>З</a:t>
            </a:r>
            <a:r>
              <a:rPr lang="ru-RU" i="1" dirty="0" smtClean="0">
                <a:solidFill>
                  <a:srgbClr val="B94900"/>
                </a:solidFill>
              </a:rPr>
              <a:t>а</a:t>
            </a:r>
            <a:r>
              <a:rPr lang="ru-RU" i="1" dirty="0">
                <a:solidFill>
                  <a:srgbClr val="B94900"/>
                </a:solidFill>
              </a:rPr>
              <a:t> нарративное воображение, которое с энциклопедической страстью представляет пересечение границ как форму жизни».</a:t>
            </a:r>
            <a:br>
              <a:rPr lang="ru-RU" i="1" dirty="0">
                <a:solidFill>
                  <a:srgbClr val="B94900"/>
                </a:solidFill>
              </a:rPr>
            </a:br>
            <a:endParaRPr lang="ru-RU" i="1" dirty="0">
              <a:solidFill>
                <a:srgbClr val="B94900"/>
              </a:solidFill>
            </a:endParaRPr>
          </a:p>
        </p:txBody>
      </p:sp>
      <p:pic>
        <p:nvPicPr>
          <p:cNvPr id="19460" name="Picture 4" descr="https://d.wpimg.pl/1024833172--1654673552/olga-tokarczuk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114" y="2241174"/>
            <a:ext cx="2416293" cy="1796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2019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7778" y="1166842"/>
            <a:ext cx="50112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Петер Хандке </a:t>
            </a:r>
            <a:r>
              <a:rPr lang="ru-RU" sz="2400" b="1" dirty="0" smtClean="0"/>
              <a:t>(1942г., Австрия)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1400" dirty="0" smtClean="0"/>
              <a:t>Там</a:t>
            </a:r>
            <a:r>
              <a:rPr lang="ru-RU" sz="1400" dirty="0"/>
              <a:t>, где мы видим лишь движение ветра в траве, автор </a:t>
            </a:r>
            <a:r>
              <a:rPr lang="ru-RU" sz="1400" dirty="0" smtClean="0"/>
              <a:t>книги  </a:t>
            </a:r>
            <a:r>
              <a:rPr lang="ru-RU" sz="1400" dirty="0" smtClean="0">
                <a:solidFill>
                  <a:srgbClr val="B94900"/>
                </a:solidFill>
              </a:rPr>
              <a:t>«Страх вратаря» </a:t>
            </a:r>
            <a:r>
              <a:rPr lang="ru-RU" sz="1400" dirty="0" smtClean="0"/>
              <a:t>однажды </a:t>
            </a:r>
            <a:r>
              <a:rPr lang="ru-RU" sz="1400" dirty="0"/>
              <a:t>разглядел ангелов. Он знает цену каждому случайному слову и жесту, и поэтому в его коротких романах вроде бы много случайного, но это только на первый взгляд. Хандке, возможно, лучший из тех, кто сегодня пишет на </a:t>
            </a:r>
            <a:r>
              <a:rPr lang="ru-RU" sz="1400" dirty="0" smtClean="0"/>
              <a:t>немецком.</a:t>
            </a:r>
            <a:endParaRPr lang="ru-RU" dirty="0"/>
          </a:p>
        </p:txBody>
      </p:sp>
      <p:pic>
        <p:nvPicPr>
          <p:cNvPr id="20482" name="Picture 2" descr="https://abrilexame.files.wordpress.com/2019/10/2019-10-10t142253z_791800029_rc11a951b360_rtrmadp_3_nobel-prize-literature-e15708140726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3" y="2419481"/>
            <a:ext cx="2491845" cy="1661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48878" y="5041057"/>
            <a:ext cx="4681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«За влиятельные </a:t>
            </a:r>
            <a:r>
              <a:rPr lang="ru-RU" i="1" dirty="0">
                <a:solidFill>
                  <a:srgbClr val="B94900"/>
                </a:solidFill>
              </a:rPr>
              <a:t>работы, в которых с лингвистической одаренностью исследуются периферия и своеобразие человеческого </a:t>
            </a:r>
            <a:r>
              <a:rPr lang="ru-RU" i="1" dirty="0" smtClean="0">
                <a:solidFill>
                  <a:srgbClr val="B94900"/>
                </a:solidFill>
              </a:rPr>
              <a:t>существования»</a:t>
            </a:r>
            <a:endParaRPr lang="ru-RU" i="1" dirty="0">
              <a:solidFill>
                <a:srgbClr val="B94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Заключение 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0871" y="1480931"/>
            <a:ext cx="58939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Я создавала этот проект в надежде на то, что он приблизит людей не только к литературе 21 века, но и к литературе в целом, поможет познать себя и мир</a:t>
            </a:r>
            <a:r>
              <a:rPr lang="ru-RU" sz="1400" dirty="0"/>
              <a:t>, </a:t>
            </a:r>
            <a:r>
              <a:rPr lang="ru-RU" sz="1400" dirty="0" smtClean="0"/>
              <a:t> открыть в произведениях нобелевских лауреатов что-то уникальное, ранее неизвестное, а они в свою очередь вдохновят на творчество. </a:t>
            </a:r>
            <a:endParaRPr lang="ru-RU" sz="1400" dirty="0"/>
          </a:p>
        </p:txBody>
      </p:sp>
      <p:pic>
        <p:nvPicPr>
          <p:cNvPr id="1026" name="Picture 2" descr="https://i.pinimg.com/736x/c9/df/0d/c9df0d48c073dba047d7a61f4847031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27" y="2680299"/>
            <a:ext cx="3253362" cy="32533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0720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Используемые ресурсы 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8617" y="1469012"/>
            <a:ext cx="56454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://yandex.ru</a:t>
            </a:r>
            <a:r>
              <a:rPr lang="en-US" dirty="0" smtClean="0">
                <a:hlinkClick r:id="rId3"/>
              </a:rPr>
              <a:t>/</a:t>
            </a:r>
            <a:endParaRPr lang="ru-RU" dirty="0" smtClean="0">
              <a:hlinkClick r:id="rId3"/>
            </a:endParaRPr>
          </a:p>
          <a:p>
            <a:pPr marL="342900" indent="-342900">
              <a:buFontTx/>
              <a:buAutoNum type="arabicParenR"/>
            </a:pPr>
            <a:r>
              <a:rPr lang="en-US" dirty="0">
                <a:hlinkClick r:id="rId3"/>
              </a:rPr>
              <a:t>https://www.chitalnya.ru/work/2022308/</a:t>
            </a:r>
            <a:endParaRPr lang="ru-RU" dirty="0"/>
          </a:p>
          <a:p>
            <a:pPr marL="342900" indent="-342900">
              <a:buFontTx/>
              <a:buAutoNum type="arabicParenR"/>
            </a:pPr>
            <a:r>
              <a:rPr lang="en-US" dirty="0">
                <a:hlinkClick r:id="rId4"/>
              </a:rPr>
              <a:t>https://www.livelib.ru</a:t>
            </a:r>
            <a:endParaRPr lang="ru-RU" dirty="0"/>
          </a:p>
          <a:p>
            <a:pPr marL="342900" indent="-342900">
              <a:buAutoNum type="arabicParenR"/>
            </a:pPr>
            <a:endParaRPr lang="ru-RU" dirty="0" smtClean="0">
              <a:hlinkClick r:id="rId3"/>
            </a:endParaRPr>
          </a:p>
          <a:p>
            <a:pPr marL="342900" indent="-342900">
              <a:buAutoNum type="arabicParenR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4580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3030" y="1315123"/>
            <a:ext cx="79757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Цель </a:t>
            </a:r>
            <a:r>
              <a:rPr lang="ru-RU" sz="2400" i="1" dirty="0" smtClean="0"/>
              <a:t>исследования-</a:t>
            </a:r>
            <a:r>
              <a:rPr lang="ru-RU" sz="2400" dirty="0" smtClean="0"/>
              <a:t> привлечь внимание </a:t>
            </a:r>
            <a:r>
              <a:rPr lang="ru-RU" sz="2400" dirty="0"/>
              <a:t>современников </a:t>
            </a:r>
            <a:r>
              <a:rPr lang="ru-RU" sz="2400" dirty="0" smtClean="0"/>
              <a:t>к значимым произведениям нобелевских лауреатов  21 века по литературе </a:t>
            </a:r>
          </a:p>
          <a:p>
            <a:r>
              <a:rPr lang="ru-RU" sz="2400" i="1" dirty="0" smtClean="0"/>
              <a:t>Задачи: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Узнать лауреатов нобелевской премии по литературе за 21 век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Определить их самые популярные произведения и актуальность тем</a:t>
            </a:r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/>
              <a:t>Цели и задачи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183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33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47461" y="720325"/>
            <a:ext cx="58640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 </a:t>
            </a:r>
            <a:r>
              <a:rPr lang="ru-RU" sz="2800" b="1" dirty="0"/>
              <a:t>Гао </a:t>
            </a:r>
            <a:r>
              <a:rPr lang="ru-RU" sz="2800" b="1" dirty="0" smtClean="0"/>
              <a:t>Синцзянь </a:t>
            </a:r>
            <a:r>
              <a:rPr lang="ru-RU" sz="2000" b="1" dirty="0"/>
              <a:t>(</a:t>
            </a:r>
            <a:r>
              <a:rPr lang="ru-RU" sz="2000" b="1" dirty="0" smtClean="0"/>
              <a:t>1940, Франция)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2559" y="331105"/>
            <a:ext cx="61717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2000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5261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222" y="5292408"/>
            <a:ext cx="5173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произведения вселенского значения, отмеченные горечью за положение человека в современном </a:t>
            </a:r>
            <a:r>
              <a:rPr lang="ru-RU" i="1" dirty="0" smtClean="0">
                <a:solidFill>
                  <a:srgbClr val="B94900"/>
                </a:solidFill>
              </a:rPr>
              <a:t>мире»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2050" name="Picture 2" descr="https://img.wikireading.ru/396147_9_i_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45" y="2109430"/>
            <a:ext cx="2274804" cy="29117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15749" y="1373957"/>
            <a:ext cx="5953539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Роман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B94900"/>
                </a:solidFill>
                <a:effectLst/>
                <a:cs typeface="Arial" pitchFamily="34" charset="0"/>
              </a:rPr>
              <a:t>"Гора души»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Гао Синцзяня обрел европейский успех. В основе произведения — автобиографические моменты. Узнав, что его выселят в трудовой лагерь в село, и еще будучи уверенным в том, что у него рак легких (к счастью, диагноз не подтвердился, хотя симптомы были явными), Синцзянь решил сделать путешествие по р. Янцзы. Это было будто путешествие в свою смерть — именно через 10 месяцев, когда он доберется к верховью реки, закончится время, отведенное ему врачами. Поэтому в романе-путешествия, написанном в даосской традиции, слилось все: природа и человек, жажда жизни и страх смерти, раздумья о свободе и несвободе, сугубо жизни и жизни потусторонней... А когда же это написано прозаиком, то здесь есть и о природе художественного творчества (он же и художник), упоминается история Китая, история его писательства. И множество встреч с людьми разных профессий, уникальными личностями, которые раскрывают ему свою душу, — ведь он с каждым из 15 тысяч километров приближался к своей смерти, и люди это будто ощущали. Сказ льется плавно, как течет река Янцзы, время будто триединое: прошлое, настоящее и неизведанное...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53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510" y="729020"/>
            <a:ext cx="79413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Видиадхар Найпол </a:t>
            </a:r>
            <a:r>
              <a:rPr lang="ru-RU" sz="2000" b="1" dirty="0" smtClean="0"/>
              <a:t>(1932-2018, Великобритания</a:t>
            </a:r>
            <a:r>
              <a:rPr lang="ru-RU" sz="2400" b="1" dirty="0"/>
              <a:t>)</a:t>
            </a:r>
            <a:r>
              <a:rPr lang="ru-RU" sz="2400" dirty="0"/>
              <a:t> </a:t>
            </a: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1118" y="281169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2001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6274" y="5025020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img-fotki.yandex.ru/get/4202/311695.6cf/0_aa1e1_c4309392_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5" y="2835732"/>
            <a:ext cx="2900950" cy="1740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7394" y="5045242"/>
            <a:ext cx="551648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непреклонную честность, что заставляет нас задуматься над фактами, которые обсуждать обычно не </a:t>
            </a:r>
            <a:r>
              <a:rPr lang="ru-RU" i="1" dirty="0" smtClean="0">
                <a:solidFill>
                  <a:srgbClr val="B94900"/>
                </a:solidFill>
              </a:rPr>
              <a:t>принято»</a:t>
            </a:r>
            <a:endParaRPr lang="ru-RU" dirty="0">
              <a:solidFill>
                <a:srgbClr val="B94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3147" y="1450719"/>
            <a:ext cx="52818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Из провинциальной Индии судьба забрасывает Вилли </a:t>
            </a:r>
            <a:r>
              <a:rPr lang="ru-RU" sz="1400" dirty="0" smtClean="0"/>
              <a:t>Чандрана, главного героя романа </a:t>
            </a:r>
            <a:r>
              <a:rPr lang="ru-RU" sz="1400" dirty="0" smtClean="0">
                <a:solidFill>
                  <a:srgbClr val="B94900"/>
                </a:solidFill>
              </a:rPr>
              <a:t>«Полужизнь»</a:t>
            </a:r>
            <a:r>
              <a:rPr lang="ru-RU" sz="1400" dirty="0" smtClean="0"/>
              <a:t>, </a:t>
            </a:r>
            <a:r>
              <a:rPr lang="ru-RU" sz="1400" dirty="0"/>
              <a:t>в имперский центр - Лондон, а затем снова в провинцию, но уже африканскую. Разные континенты, разные жизненные уклады, разные цивилизации - и дающаяся лишь однажды попытка прожить собственную, единственную и настоящую жизнь. Будет ли она полноценной, состоявшейся, удачной? И все ли хорошо в этом "лучшем из миров"? Рассказывая о простых людях в обычных житейских ситуациях, писатель вместе со своим героем ищет ответ на вопрос, с которым рано или поздно сталкивается каждый: "Своей ли жизнью я живу?" 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1642" y="1155138"/>
            <a:ext cx="5831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 </a:t>
            </a:r>
            <a:r>
              <a:rPr lang="ru-RU" sz="2800" b="1" dirty="0"/>
              <a:t>Имре Кертес</a:t>
            </a:r>
            <a:r>
              <a:rPr lang="ru-RU" sz="1100" b="1" dirty="0"/>
              <a:t> </a:t>
            </a:r>
            <a:r>
              <a:rPr lang="ru-RU" sz="1100" b="1" dirty="0" smtClean="0"/>
              <a:t> </a:t>
            </a:r>
            <a:r>
              <a:rPr lang="ru-RU" sz="2400" b="1" dirty="0" smtClean="0"/>
              <a:t>( 1929-2016, Венгрия</a:t>
            </a:r>
            <a:r>
              <a:rPr lang="ru-RU" sz="2400" b="1" dirty="0"/>
              <a:t>)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2002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39456" y="4606003"/>
            <a:ext cx="5574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>
                <a:solidFill>
                  <a:srgbClr val="B94900"/>
                </a:solidFill>
              </a:rPr>
              <a:t>За то, что в своем творчестве </a:t>
            </a:r>
            <a:r>
              <a:rPr lang="ru-RU" i="1" dirty="0" smtClean="0">
                <a:solidFill>
                  <a:srgbClr val="B94900"/>
                </a:solidFill>
              </a:rPr>
              <a:t>Кертес </a:t>
            </a:r>
            <a:r>
              <a:rPr lang="ru-RU" i="1" dirty="0">
                <a:solidFill>
                  <a:srgbClr val="B94900"/>
                </a:solidFill>
              </a:rPr>
              <a:t>дает ответ на вопрос о том, как индивидуум может продолжать жить и мыслить в эпоху, когда общество все активнее подчиняет себе личность.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3074" name="Picture 2" descr="https://i.obozrevatel.com/2016/3/31/483828.jpg?size=1080x56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8" y="2566737"/>
            <a:ext cx="3031283" cy="1577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78432" y="2253597"/>
            <a:ext cx="38572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сборник </a:t>
            </a:r>
            <a:r>
              <a:rPr lang="ru-RU" sz="1400" dirty="0" smtClean="0">
                <a:solidFill>
                  <a:srgbClr val="B94900"/>
                </a:solidFill>
              </a:rPr>
              <a:t>«Английский флаг» </a:t>
            </a:r>
            <a:r>
              <a:rPr lang="ru-RU" sz="1400" dirty="0" smtClean="0"/>
              <a:t>вошли </a:t>
            </a:r>
            <a:r>
              <a:rPr lang="ru-RU" sz="1400" dirty="0"/>
              <a:t>три повести, в которых писатель размышляет о печальном опыте тоталитаризма в его жестких, нечеловеческих формах при фашизме и сталинизме и в </a:t>
            </a:r>
            <a:r>
              <a:rPr lang="ru-RU" sz="1400" dirty="0" smtClean="0"/>
              <a:t>«мягких», </a:t>
            </a:r>
            <a:r>
              <a:rPr lang="ru-RU" sz="1400" dirty="0"/>
              <a:t>но не менее унизительных - при режимах, сложившихся после войны в странах Восточной Европы. 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94863" y="1409907"/>
            <a:ext cx="558953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/>
              <a:t> </a:t>
            </a:r>
            <a:r>
              <a:rPr lang="ru-RU" sz="2800" b="1" dirty="0"/>
              <a:t>Джон </a:t>
            </a:r>
            <a:r>
              <a:rPr lang="ru-RU" sz="2800" b="1" dirty="0" smtClean="0"/>
              <a:t>Кутзее </a:t>
            </a:r>
            <a:r>
              <a:rPr lang="ru-RU" sz="2400" b="1" dirty="0" smtClean="0"/>
              <a:t>(1940, Южная </a:t>
            </a:r>
            <a:r>
              <a:rPr lang="ru-RU" sz="2400" b="1" dirty="0"/>
              <a:t>Африка</a:t>
            </a:r>
            <a:r>
              <a:rPr lang="ru-RU" sz="2400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Самый загадочный писатель из всех нобелевских лауреатов, дважды удостоенный премии «Букер» и ни разу не явившийся на вручение, посвятивший нобелевскую речь не </a:t>
            </a:r>
            <a:r>
              <a:rPr lang="ru-RU" sz="1400" dirty="0" smtClean="0"/>
              <a:t>кому-нибудь</a:t>
            </a:r>
            <a:r>
              <a:rPr lang="ru-RU" sz="1400" dirty="0"/>
              <a:t>, а Робинзону Крузо, человек, само имя которого долго оставалось загадкой. «Бесчестье» — возможно, главный роман писателя. Герой книги, университетский профессор, из-за скандальной истории со студенткой лишается буквально всего — и работы, и благорасположения общества. Роман-полемика, ответ писателя на вопрос, в свое время поставленный Францем Кафкой, — быть или не быть человеку, если жизнь низвела его в глазах окружающих до состояния насекомого, стать ли ему нулем или начать с нуля. </a:t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2003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1242" y="5398856"/>
            <a:ext cx="498107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>
                <a:solidFill>
                  <a:srgbClr val="B94900"/>
                </a:solidFill>
              </a:rPr>
              <a:t> </a:t>
            </a:r>
            <a:r>
              <a:rPr lang="ru-RU" i="1" dirty="0" smtClean="0">
                <a:solidFill>
                  <a:srgbClr val="B94900"/>
                </a:solidFill>
              </a:rPr>
              <a:t> «За </a:t>
            </a:r>
            <a:r>
              <a:rPr lang="ru-RU" i="1" dirty="0">
                <a:solidFill>
                  <a:srgbClr val="B94900"/>
                </a:solidFill>
              </a:rPr>
              <a:t>создание бесчисленного количества обличий удивительных ситуаций с участием </a:t>
            </a:r>
            <a:r>
              <a:rPr lang="ru-RU" i="1" dirty="0" smtClean="0">
                <a:solidFill>
                  <a:srgbClr val="B94900"/>
                </a:solidFill>
              </a:rPr>
              <a:t>посторонних»</a:t>
            </a:r>
            <a:endParaRPr lang="ru-RU" i="1" dirty="0">
              <a:solidFill>
                <a:srgbClr val="B94900"/>
              </a:solidFill>
            </a:endParaRPr>
          </a:p>
        </p:txBody>
      </p:sp>
      <p:pic>
        <p:nvPicPr>
          <p:cNvPr id="4098" name="Picture 2" descr="https://areeweb.polito.it/didattica/polymath/htmlS/Interventi/Articoli/CoetzeeOdifreddi/Img/image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7" y="2237874"/>
            <a:ext cx="2130766" cy="15945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51" y="-13862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2392" y="1125751"/>
            <a:ext cx="5356921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Эльфрида </a:t>
            </a:r>
            <a:r>
              <a:rPr lang="ru-RU" sz="2800" b="1" dirty="0" smtClean="0"/>
              <a:t>Елинек </a:t>
            </a:r>
            <a:r>
              <a:rPr lang="ru-RU" sz="2400" b="1" dirty="0" smtClean="0"/>
              <a:t>(1946г.,Австрия)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Мир музыки для Эрики </a:t>
            </a:r>
            <a:r>
              <a:rPr lang="ru-RU" sz="1400" dirty="0" smtClean="0"/>
              <a:t>Кохут, главной героини романа </a:t>
            </a:r>
            <a:r>
              <a:rPr lang="ru-RU" sz="1400" dirty="0" smtClean="0">
                <a:solidFill>
                  <a:srgbClr val="B94900"/>
                </a:solidFill>
              </a:rPr>
              <a:t>«Пианистка»,  </a:t>
            </a:r>
            <a:r>
              <a:rPr lang="ru-RU" sz="1400" dirty="0"/>
              <a:t>тесно переплетается с миром маний и фобий, отношения с матерью — болезненный водоворот привязанности и отвращения, несбывшиеся мечты принимают форму жестоких извращений, а ученик наделяется ролью мучителя. Больше, чем книга про «отцов и детей», травмы привязанности и пролонгированное самоубийство. Больше, чем книга о женской слабости, хрупкости разума и призраках, вьющих гнездо в сердце Эрики Кохут. Это — оглушительная симфония, блистательная попытка Эльфриды Елинек отыскать в человеке хоть что-то человеческое. </a:t>
            </a:r>
            <a:r>
              <a:rPr lang="ru-RU" sz="1200" dirty="0"/>
              <a:t/>
            </a:r>
            <a:br>
              <a:rPr lang="ru-RU" sz="1200" dirty="0"/>
            </a:b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2004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2393" y="5127370"/>
            <a:ext cx="5686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B94900"/>
                </a:solidFill>
              </a:rPr>
              <a:t>«За </a:t>
            </a:r>
            <a:r>
              <a:rPr lang="ru-RU" i="1" dirty="0">
                <a:solidFill>
                  <a:srgbClr val="B94900"/>
                </a:solidFill>
              </a:rPr>
              <a:t>музыкальные переливы голосов и отголосков в романах и пьесах, которые с экстраординарным лингвистическим усердием раскрывают абсурдность социальных клише и их порабощающей </a:t>
            </a:r>
            <a:r>
              <a:rPr lang="ru-RU" i="1" dirty="0" smtClean="0">
                <a:solidFill>
                  <a:srgbClr val="B94900"/>
                </a:solidFill>
              </a:rPr>
              <a:t>силы»</a:t>
            </a:r>
            <a:endParaRPr lang="ru-RU" dirty="0">
              <a:solidFill>
                <a:srgbClr val="B94900"/>
              </a:solidFill>
            </a:endParaRPr>
          </a:p>
        </p:txBody>
      </p:sp>
      <p:pic>
        <p:nvPicPr>
          <p:cNvPr id="5122" name="Picture 2" descr="http://known-name.ru/img/person/515/img119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" y="2285998"/>
            <a:ext cx="2796040" cy="2831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7937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75900" y="1171104"/>
            <a:ext cx="5364943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/>
              <a:t> </a:t>
            </a:r>
            <a:r>
              <a:rPr lang="ru-RU" sz="2800" b="1" dirty="0"/>
              <a:t>Гарольд </a:t>
            </a:r>
            <a:r>
              <a:rPr lang="ru-RU" sz="2800" b="1" dirty="0" smtClean="0"/>
              <a:t>Пинтер </a:t>
            </a:r>
            <a:r>
              <a:rPr lang="ru-RU" sz="2400" b="1" dirty="0" smtClean="0"/>
              <a:t>(1930-2008гг., Великобритания)</a:t>
            </a:r>
          </a:p>
          <a:p>
            <a:pPr>
              <a:lnSpc>
                <a:spcPct val="150000"/>
              </a:lnSpc>
            </a:pPr>
            <a:r>
              <a:rPr lang="ru-RU" sz="1400" dirty="0" smtClean="0"/>
              <a:t>Пьеса </a:t>
            </a:r>
            <a:r>
              <a:rPr lang="ru-RU" sz="1400" dirty="0" smtClean="0">
                <a:solidFill>
                  <a:srgbClr val="B94900"/>
                </a:solidFill>
              </a:rPr>
              <a:t>«Предательство</a:t>
            </a:r>
            <a:r>
              <a:rPr lang="ru-RU" sz="1400" dirty="0" smtClean="0"/>
              <a:t>»  небольшая</a:t>
            </a:r>
            <a:r>
              <a:rPr lang="ru-RU" sz="1400" dirty="0"/>
              <a:t>, но емкая, точная, цельная... </a:t>
            </a:r>
            <a:r>
              <a:rPr lang="ru-RU" sz="1400" dirty="0" smtClean="0"/>
              <a:t>С </a:t>
            </a:r>
            <a:r>
              <a:rPr lang="ru-RU" sz="1400" dirty="0"/>
              <a:t>каждой сценой мы видим полное раскрытие трех главных персонажей - Роберта, его жены Эммы и их общего друга Джерри. По названию мы можем понять о чем будет речь, и если честно, пьеса заставляет задуматься и поразмыслить - Кто здесь действительно предатель, кто </a:t>
            </a:r>
            <a:r>
              <a:rPr lang="ru-RU" sz="1400" dirty="0" smtClean="0"/>
              <a:t>жертва.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30348"/>
            <a:ext cx="47300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200" b="1" dirty="0" smtClean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2005 год</a:t>
            </a:r>
            <a:endParaRPr lang="ru-RU" sz="4200" b="1" dirty="0">
              <a:ln w="9525">
                <a:noFill/>
              </a:ln>
              <a:solidFill>
                <a:srgbClr val="B9490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0232" y="5021179"/>
            <a:ext cx="368968" cy="17165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2906" y="4725923"/>
            <a:ext cx="45479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>
                <a:solidFill>
                  <a:srgbClr val="B94900"/>
                </a:solidFill>
              </a:rPr>
              <a:t>За то, что в своих пьесах приоткрывает пропасть, лежащую под суетой повседневности, и вторгается в застенки угнетения.</a:t>
            </a:r>
            <a:endParaRPr lang="ru-RU" dirty="0">
              <a:solidFill>
                <a:srgbClr val="B94900"/>
              </a:solidFill>
            </a:endParaRPr>
          </a:p>
        </p:txBody>
      </p:sp>
      <p:sp>
        <p:nvSpPr>
          <p:cNvPr id="7" name="AutoShape 2" descr="https://render.fineartamerica.com/images/rendered/medium/print/images-medium-5/nobel-laureate-harold-pinter-paul-sutcliff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149" name="Picture 5" descr="https://i.dailymail.co.uk/i/pix/2015/02/21/25ECF15400000578-0-image-a-13_14245624139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07" y="1934955"/>
            <a:ext cx="2131585" cy="31503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517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</TotalTime>
  <Words>2083</Words>
  <Application>Microsoft Office PowerPoint</Application>
  <PresentationFormat>Экран (4:3)</PresentationFormat>
  <Paragraphs>112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123</cp:lastModifiedBy>
  <cp:revision>110</cp:revision>
  <dcterms:created xsi:type="dcterms:W3CDTF">2013-11-19T05:52:05Z</dcterms:created>
  <dcterms:modified xsi:type="dcterms:W3CDTF">2019-11-26T15:37:06Z</dcterms:modified>
</cp:coreProperties>
</file>