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C57DE-FED0-497D-B26E-D3CD843C494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C28F3-EC1C-4C92-B990-23002B18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55576" y="1988840"/>
            <a:ext cx="7484368" cy="139801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Script" pitchFamily="34" charset="0"/>
              </a:rPr>
              <a:t>«НЕПРОСТЫЕ»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ПРОСТЫЕ ПРЕДЛОЖЕНИЯ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6941131" cy="58477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СОСТАВНОЕ ГЛАГОЛЬНОЕ СКАЗУЕМОЕ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4869160"/>
            <a:ext cx="76992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Обломов   </a:t>
            </a:r>
            <a:r>
              <a:rPr lang="ru-RU" sz="4400" b="1" dirty="0" smtClean="0">
                <a:solidFill>
                  <a:srgbClr val="C00000"/>
                </a:solidFill>
              </a:rPr>
              <a:t>стал  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читать</a:t>
            </a:r>
            <a:r>
              <a:rPr lang="ru-RU" sz="4400" b="1" dirty="0" smtClean="0">
                <a:solidFill>
                  <a:srgbClr val="C00000"/>
                </a:solidFill>
              </a:rPr>
              <a:t>  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вслух.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628800"/>
            <a:ext cx="8093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Составное глагольное сказуемое – это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вспомогательный глагол </a:t>
            </a:r>
            <a:r>
              <a:rPr lang="ru-RU" sz="2400" b="1" dirty="0" smtClean="0">
                <a:sym typeface="Symbol"/>
              </a:rPr>
              <a:t> </a:t>
            </a:r>
            <a:r>
              <a:rPr lang="ru-RU" sz="2400" b="1" dirty="0" smtClean="0">
                <a:solidFill>
                  <a:srgbClr val="FF0000"/>
                </a:solidFill>
                <a:sym typeface="Symbol"/>
              </a:rPr>
              <a:t>неопределённая форма глагола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009" y="2780928"/>
            <a:ext cx="90529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вспомогательные глаголы - 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глаголы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начала, конца, возможности,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желательности действия. ХОЧУ, МОГУ,  ЖЕЛАЮ, НАЧАЛ,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ЗАКОНЧИЛ, СТАЛ и др.</a:t>
            </a:r>
            <a:endParaRPr lang="ru-RU" sz="2400" dirty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267744" y="4077072"/>
            <a:ext cx="2160240" cy="914400"/>
          </a:xfrm>
          <a:prstGeom prst="downArrowCallou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Вспомогательный глагол</a:t>
            </a:r>
            <a:endParaRPr lang="ru-RU" b="1" dirty="0"/>
          </a:p>
        </p:txBody>
      </p:sp>
      <p:sp>
        <p:nvSpPr>
          <p:cNvPr id="9" name="Выноска со стрелкой вверх 8"/>
          <p:cNvSpPr/>
          <p:nvPr/>
        </p:nvSpPr>
        <p:spPr>
          <a:xfrm>
            <a:off x="4139952" y="5517232"/>
            <a:ext cx="1994520" cy="9144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Неопределённая форма глагола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6546985" cy="58477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СОСТАВНОЕ 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ИМЕННОЕ</a:t>
            </a:r>
            <a:r>
              <a:rPr lang="ru-RU" sz="3200" b="1" dirty="0" smtClean="0">
                <a:solidFill>
                  <a:srgbClr val="C00000"/>
                </a:solidFill>
              </a:rPr>
              <a:t> СКАЗУЕМОЕ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988840"/>
            <a:ext cx="6683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СОСТАВНОЕ ИМЕННОЕ СКАЗУЕМОЕ СОСТОИТ  ИЗ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708920"/>
            <a:ext cx="4500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Глагола связки </a:t>
            </a:r>
            <a:r>
              <a:rPr lang="ru-RU" sz="3200" dirty="0" smtClean="0"/>
              <a:t>– </a:t>
            </a:r>
            <a:r>
              <a:rPr lang="ru-RU" sz="3200" b="1" dirty="0" smtClean="0">
                <a:solidFill>
                  <a:srgbClr val="FF0000"/>
                </a:solidFill>
              </a:rPr>
              <a:t>«быть»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2708920"/>
            <a:ext cx="28392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Именная часть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2708920"/>
            <a:ext cx="509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ym typeface="Symbol"/>
              </a:rPr>
              <a:t>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3501008"/>
            <a:ext cx="250151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Прилагательное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Причастие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Существительное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Наречие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Категория состояния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3501008"/>
            <a:ext cx="4372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Праздник </a:t>
            </a:r>
            <a:r>
              <a:rPr lang="ru-RU" sz="2400" b="1" dirty="0" smtClean="0">
                <a:solidFill>
                  <a:srgbClr val="FF0000"/>
                </a:solidFill>
              </a:rPr>
              <a:t>был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весёлый</a:t>
            </a:r>
          </a:p>
          <a:p>
            <a:r>
              <a:rPr lang="ru-RU" sz="2400" b="1" dirty="0" smtClean="0"/>
              <a:t>Задача </a:t>
            </a:r>
            <a:r>
              <a:rPr lang="ru-RU" sz="2400" b="1" dirty="0" smtClean="0">
                <a:solidFill>
                  <a:srgbClr val="FF0000"/>
                </a:solidFill>
              </a:rPr>
              <a:t>была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решена</a:t>
            </a:r>
          </a:p>
          <a:p>
            <a:r>
              <a:rPr lang="ru-RU" sz="2400" b="1" dirty="0" smtClean="0"/>
              <a:t>Она </a:t>
            </a:r>
            <a:r>
              <a:rPr lang="ru-RU" sz="2400" b="1" dirty="0" smtClean="0">
                <a:solidFill>
                  <a:srgbClr val="FF0000"/>
                </a:solidFill>
              </a:rPr>
              <a:t>казалась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цветком</a:t>
            </a:r>
          </a:p>
          <a:p>
            <a:r>
              <a:rPr lang="ru-RU" sz="2400" b="1" dirty="0" smtClean="0"/>
              <a:t>На празднике </a:t>
            </a:r>
            <a:r>
              <a:rPr lang="ru-RU" sz="2400" b="1" dirty="0" smtClean="0">
                <a:solidFill>
                  <a:srgbClr val="FF0000"/>
                </a:solidFill>
              </a:rPr>
              <a:t>было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весело</a:t>
            </a:r>
          </a:p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7782130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Отсутствие глагола связки в настоящем времени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119" y="980728"/>
            <a:ext cx="89768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Глагол связка </a:t>
            </a:r>
            <a:r>
              <a:rPr lang="ru-RU" sz="2400" b="1" dirty="0" smtClean="0">
                <a:solidFill>
                  <a:srgbClr val="FF0000"/>
                </a:solidFill>
              </a:rPr>
              <a:t>«был» </a:t>
            </a:r>
            <a:r>
              <a:rPr lang="ru-RU" sz="2400" dirty="0" smtClean="0"/>
              <a:t>употребляется только в </a:t>
            </a:r>
            <a:r>
              <a:rPr lang="ru-RU" sz="2400" b="1" dirty="0" smtClean="0">
                <a:solidFill>
                  <a:srgbClr val="0070C0"/>
                </a:solidFill>
              </a:rPr>
              <a:t>прошедшем времени</a:t>
            </a:r>
          </a:p>
          <a:p>
            <a:r>
              <a:rPr lang="ru-RU" sz="2400" dirty="0" smtClean="0"/>
              <a:t> и обычно не употребляется связка </a:t>
            </a:r>
            <a:r>
              <a:rPr lang="ru-RU" sz="2400" b="1" dirty="0" smtClean="0">
                <a:solidFill>
                  <a:srgbClr val="FF0000"/>
                </a:solidFill>
              </a:rPr>
              <a:t>«есть» </a:t>
            </a:r>
            <a:r>
              <a:rPr lang="ru-RU" sz="2400" dirty="0" smtClean="0"/>
              <a:t>в настоящем времени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988840"/>
            <a:ext cx="74926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НЕБО </a:t>
            </a:r>
            <a:r>
              <a:rPr lang="ru-RU" sz="3200" dirty="0" smtClean="0">
                <a:solidFill>
                  <a:srgbClr val="FF0000"/>
                </a:solidFill>
              </a:rPr>
              <a:t>БЫЛО</a:t>
            </a:r>
            <a:r>
              <a:rPr lang="ru-RU" sz="3200" dirty="0" smtClean="0"/>
              <a:t> ХМУРОЕ – прошедшее время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725144"/>
            <a:ext cx="8559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СЕГОДНЯ НЕБО      ХМУРОЕ – настоящее время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4869160"/>
            <a:ext cx="650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ЕСТЬ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Равно 6"/>
          <p:cNvSpPr/>
          <p:nvPr/>
        </p:nvSpPr>
        <p:spPr>
          <a:xfrm>
            <a:off x="971600" y="2276872"/>
            <a:ext cx="3744416" cy="914400"/>
          </a:xfrm>
          <a:prstGeom prst="mathEqual">
            <a:avLst>
              <a:gd name="adj1" fmla="val 9674"/>
              <a:gd name="adj2" fmla="val 179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3491880" y="5013176"/>
            <a:ext cx="1994520" cy="914400"/>
          </a:xfrm>
          <a:prstGeom prst="mathEqual">
            <a:avLst>
              <a:gd name="adj1" fmla="val 11212"/>
              <a:gd name="adj2" fmla="val 179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1691680" y="2924944"/>
            <a:ext cx="2210544" cy="914400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Составное именное сказуемое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2" name="Выноска со стрелкой вверх 11"/>
          <p:cNvSpPr/>
          <p:nvPr/>
        </p:nvSpPr>
        <p:spPr>
          <a:xfrm>
            <a:off x="3563888" y="5733256"/>
            <a:ext cx="2210544" cy="914400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Составное именное сказуемое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 animBg="1"/>
      <p:bldP spid="8" grpId="0" animBg="1"/>
      <p:bldP spid="10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679703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Таким образом, мы вспомнили,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какой  может быть основа простого предложения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440" y="2420888"/>
            <a:ext cx="6067495" cy="83099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Сложное предложение состоит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двух и более простых предложений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548680"/>
            <a:ext cx="7218451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Что мы называем предложением?</a:t>
            </a:r>
            <a:endParaRPr lang="ru-RU" sz="32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420888"/>
            <a:ext cx="734481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Предложение – это, прежде всего,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грамматическая основа,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т.е. подлежащее и сказуемое</a:t>
            </a:r>
            <a:endParaRPr lang="ru-RU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205049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Вспомним, чем может быть выражено </a:t>
            </a:r>
          </a:p>
          <a:p>
            <a:pPr algn="ctr"/>
            <a:r>
              <a:rPr lang="ru-RU" sz="2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подлежащее .</a:t>
            </a:r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420888"/>
            <a:ext cx="6978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1. Лесное </a:t>
            </a:r>
            <a:r>
              <a:rPr lang="ru-RU" sz="3200" b="1" u="sng" dirty="0" smtClean="0">
                <a:solidFill>
                  <a:schemeClr val="tx2">
                    <a:lumMod val="50000"/>
                  </a:schemeClr>
                </a:solidFill>
              </a:rPr>
              <a:t>озеро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блестело на солнце –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696" y="3068960"/>
            <a:ext cx="65821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СУЩЕСТВИТЕЛЬНОЕ в ИМЕНИТЕЛЬНОМ падеже</a:t>
            </a:r>
          </a:p>
          <a:p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293096"/>
            <a:ext cx="4457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2. </a:t>
            </a:r>
            <a:r>
              <a:rPr lang="ru-RU" sz="2800" b="1" u="sng" dirty="0" smtClean="0">
                <a:solidFill>
                  <a:schemeClr val="tx2">
                    <a:lumMod val="50000"/>
                  </a:schemeClr>
                </a:solidFill>
              </a:rPr>
              <a:t>Он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службу вдруг оставил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5013176"/>
            <a:ext cx="6011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МЕСТОИМЕНИЕ в ИМЕНИТЕЛЬНОМ падеже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717638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Нужно помнить</a:t>
            </a:r>
            <a:r>
              <a:rPr lang="ru-RU" sz="2400" dirty="0" smtClean="0"/>
              <a:t>, </a:t>
            </a:r>
            <a:r>
              <a:rPr lang="ru-RU" sz="2400" b="1" dirty="0" smtClean="0"/>
              <a:t>что подлежащим может быть </a:t>
            </a:r>
          </a:p>
          <a:p>
            <a:r>
              <a:rPr lang="ru-RU" sz="2400" b="1" dirty="0" smtClean="0"/>
              <a:t>не только </a:t>
            </a:r>
            <a:r>
              <a:rPr lang="ru-RU" sz="2400" b="1" dirty="0" smtClean="0">
                <a:solidFill>
                  <a:schemeClr val="tx2"/>
                </a:solidFill>
              </a:rPr>
              <a:t>личное местоимение </a:t>
            </a:r>
            <a:r>
              <a:rPr lang="ru-RU" sz="2400" b="1" dirty="0" smtClean="0"/>
              <a:t>, но и местоимения 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о</a:t>
            </a:r>
            <a:r>
              <a:rPr lang="ru-RU" sz="2400" b="1" dirty="0" smtClean="0">
                <a:solidFill>
                  <a:schemeClr val="tx2"/>
                </a:solidFill>
              </a:rPr>
              <a:t>тносительные, указательные, вопросительные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348880"/>
            <a:ext cx="285394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u="sng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КТО</a:t>
            </a:r>
            <a:r>
              <a:rPr lang="ru-RU" sz="32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ИДЁТ?</a:t>
            </a:r>
            <a:endParaRPr lang="ru-RU" sz="32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2492896"/>
            <a:ext cx="4876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ВОПРОСИТЕЛЬНОЕ МЕСТОИМЕНИЕ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573016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ЗНАЧИТ   </a:t>
            </a:r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</a:rPr>
              <a:t>ЭТО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  ВОЗМОЖНО!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4293096"/>
            <a:ext cx="4404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УКАЗАТЕЛЬНОЕ МЕСТОИМЕНИЕ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941168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Дождь, </a:t>
            </a:r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</a:rPr>
              <a:t>который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начался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е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щё утром, </a:t>
            </a:r>
          </a:p>
          <a:p>
            <a:r>
              <a:rPr lang="ru-RU" sz="3200" b="1" dirty="0" smtClean="0"/>
              <a:t>затих к вечеру.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5949280"/>
            <a:ext cx="4686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ОТНОСИТЕЛЬНОЕ МЕСТОИМЕНИЕ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8209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3. </a:t>
            </a:r>
            <a:r>
              <a:rPr lang="ru-RU" sz="2800" b="1" u="sng" dirty="0" smtClean="0">
                <a:solidFill>
                  <a:schemeClr val="tx2">
                    <a:lumMod val="50000"/>
                  </a:schemeClr>
                </a:solidFill>
              </a:rPr>
              <a:t>ПРОВОЖАВШИЕ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возвращались домой с вокзала.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1700808"/>
            <a:ext cx="629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СУБСТАНТИВИРОВАННОЕ СУЩЕСТВИТЕЛЬНОЕ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564904"/>
            <a:ext cx="4410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ru-RU" sz="2800" b="1" u="sng" dirty="0" smtClean="0">
                <a:solidFill>
                  <a:schemeClr val="tx2">
                    <a:lumMod val="50000"/>
                  </a:schemeClr>
                </a:solidFill>
              </a:rPr>
              <a:t>. СЕМЕРО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одного не ждут.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3284984"/>
            <a:ext cx="6064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ЧИСЛИТЕЛЬНОЕ в ИМЕНИТЕЛЬНОМ падеже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077072"/>
            <a:ext cx="4689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5</a:t>
            </a:r>
            <a:r>
              <a:rPr lang="ru-RU" sz="3200" b="1" u="sng" dirty="0" smtClean="0">
                <a:solidFill>
                  <a:schemeClr val="tx2">
                    <a:lumMod val="50000"/>
                  </a:schemeClr>
                </a:solidFill>
              </a:rPr>
              <a:t>. ЖИТЬ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Родине служить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!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4869160"/>
            <a:ext cx="6865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ИНФИНИТИВ, т.е. неопределённая форма глагола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589240"/>
            <a:ext cx="4061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6. Далече грянуло </a:t>
            </a:r>
            <a:r>
              <a:rPr lang="ru-RU" sz="2800" b="1" u="sng" dirty="0" smtClean="0">
                <a:solidFill>
                  <a:schemeClr val="tx2">
                    <a:lumMod val="50000"/>
                  </a:schemeClr>
                </a:solidFill>
              </a:rPr>
              <a:t>«УРА»</a:t>
            </a:r>
            <a:endParaRPr lang="ru-RU" sz="2800" b="1" u="sng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6165304"/>
            <a:ext cx="4646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МЕЖДОМЕТИЕ И ДР. ЧАСТИ РЕЧИ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980728"/>
            <a:ext cx="4223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8. Встретились </a:t>
            </a:r>
            <a:r>
              <a:rPr lang="ru-RU" sz="2800" b="1" u="sng" dirty="0" smtClean="0">
                <a:solidFill>
                  <a:schemeClr val="tx2">
                    <a:lumMod val="50000"/>
                  </a:schemeClr>
                </a:solidFill>
              </a:rPr>
              <a:t>ДВА БРАТА</a:t>
            </a:r>
            <a:endParaRPr lang="ru-RU" sz="2800" b="1" u="sng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1772816"/>
            <a:ext cx="4163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ЦЕЛЬНОЕ   СЛОВОСОЧЕТАНИЕ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2924944"/>
            <a:ext cx="4009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9. </a:t>
            </a:r>
            <a:r>
              <a:rPr lang="ru-RU" sz="2800" b="1" dirty="0" smtClean="0"/>
              <a:t>Прошло</a:t>
            </a:r>
            <a:r>
              <a:rPr lang="ru-RU" sz="2800" dirty="0" smtClean="0"/>
              <a:t>  </a:t>
            </a:r>
            <a:r>
              <a:rPr lang="ru-RU" sz="2800" b="1" u="sng" dirty="0" smtClean="0"/>
              <a:t>ОКОЛО ЧАСА</a:t>
            </a:r>
            <a:endParaRPr lang="ru-RU" sz="28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3861048"/>
            <a:ext cx="8015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Подлежащее, выраженное НЕ ИМЕНИТЕЛЬНЫМ падежом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76672"/>
            <a:ext cx="662473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Сказуемые в предложении бывают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63688" y="1700808"/>
            <a:ext cx="2313454" cy="58477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ПРОСТЫМИ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1700808"/>
            <a:ext cx="2766527" cy="58477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СОСТАВНЫМИ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420888"/>
            <a:ext cx="50375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1. Уж птицы в лесу не поют</a:t>
            </a:r>
            <a:endParaRPr lang="ru-RU" sz="3200" b="1" dirty="0"/>
          </a:p>
        </p:txBody>
      </p:sp>
      <p:sp>
        <p:nvSpPr>
          <p:cNvPr id="6" name="Равно 5"/>
          <p:cNvSpPr/>
          <p:nvPr/>
        </p:nvSpPr>
        <p:spPr>
          <a:xfrm>
            <a:off x="3923928" y="2564904"/>
            <a:ext cx="1778496" cy="914400"/>
          </a:xfrm>
          <a:prstGeom prst="mathEqual">
            <a:avLst>
              <a:gd name="adj1" fmla="val 443"/>
              <a:gd name="adj2" fmla="val 148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3212976"/>
            <a:ext cx="4331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ПРОСТАЯ ГЛАГОЛЬНАЯ ФОРМА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3645024"/>
            <a:ext cx="800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2. Не  стали бы соперничать, лучше бы дело было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899592" y="3717032"/>
            <a:ext cx="4104456" cy="914400"/>
          </a:xfrm>
          <a:prstGeom prst="mathEqual">
            <a:avLst>
              <a:gd name="adj1" fmla="val 3077"/>
              <a:gd name="adj2" fmla="val 86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5796136" y="3717032"/>
            <a:ext cx="698376" cy="914400"/>
          </a:xfrm>
          <a:prstGeom prst="mathEqual">
            <a:avLst>
              <a:gd name="adj1" fmla="val 5059"/>
              <a:gd name="adj2" fmla="val 86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вно 10"/>
          <p:cNvSpPr/>
          <p:nvPr/>
        </p:nvSpPr>
        <p:spPr>
          <a:xfrm>
            <a:off x="7236296" y="3717032"/>
            <a:ext cx="914400" cy="914400"/>
          </a:xfrm>
          <a:prstGeom prst="mathEqual">
            <a:avLst>
              <a:gd name="adj1" fmla="val 6154"/>
              <a:gd name="adj2" fmla="val 86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4509120"/>
            <a:ext cx="5888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ГЛАГОЛ с ЧАСТИЦАМИ БЫ,БЫЛО, БЫВАЛО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5229200"/>
            <a:ext cx="4709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3. Я буду читать всю ночь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Равно 13"/>
          <p:cNvSpPr/>
          <p:nvPr/>
        </p:nvSpPr>
        <p:spPr>
          <a:xfrm>
            <a:off x="1331640" y="5445224"/>
            <a:ext cx="2498576" cy="914400"/>
          </a:xfrm>
          <a:prstGeom prst="mathEqual">
            <a:avLst>
              <a:gd name="adj1" fmla="val 3520"/>
              <a:gd name="adj2" fmla="val 86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5949280"/>
            <a:ext cx="4104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СОСТАВНОЕ БУДУЩЕЕ ВРЕМЯ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6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80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4" grpId="1" animBg="1"/>
      <p:bldP spid="5" grpId="0"/>
      <p:bldP spid="6" grpId="0" animBg="1"/>
      <p:bldP spid="7" grpId="0"/>
      <p:bldP spid="8" grpId="0"/>
      <p:bldP spid="9" grpId="0" animBg="1"/>
      <p:bldP spid="10" grpId="0" animBg="1"/>
      <p:bldP spid="11" grpId="0" animBg="1"/>
      <p:bldP spid="12" grpId="0"/>
      <p:bldP spid="13" grpId="0"/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44824"/>
            <a:ext cx="69177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4. Мартышка, в зеркале увидя образ свой,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тихохонько Медведя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толк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ногой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Равно 2"/>
          <p:cNvSpPr/>
          <p:nvPr/>
        </p:nvSpPr>
        <p:spPr>
          <a:xfrm>
            <a:off x="3851920" y="2564904"/>
            <a:ext cx="1368152" cy="914400"/>
          </a:xfrm>
          <a:prstGeom prst="mathEqual">
            <a:avLst>
              <a:gd name="adj1" fmla="val 8135"/>
              <a:gd name="adj2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3356992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ГЛАГОЛЬНЫЕ МЕЖДОМЕТИЯ:</a:t>
            </a:r>
          </a:p>
          <a:p>
            <a:pPr algn="ctr"/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«ТОЛК», «ХЛОП», «СТУК», «ХВАТЬ»</a:t>
            </a:r>
            <a:endParaRPr lang="ru-RU" sz="24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836712"/>
            <a:ext cx="356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5. ДАВАЙ УЛЕТИМ!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1628800"/>
            <a:ext cx="513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ПОВЕЛИТЕЛЬНОЕ НАКЛОНЕНИЕ</a:t>
            </a:r>
            <a:endParaRPr lang="ru-RU" sz="28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2420888"/>
            <a:ext cx="4354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6. ОЗЕРО БУДТО ВЫМЕРЛО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3356992"/>
            <a:ext cx="3493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ГЛАГОЛ С  СОЮЗАМИ</a:t>
            </a:r>
            <a:endParaRPr lang="ru-RU" sz="28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365104"/>
            <a:ext cx="5686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7. ЗИМА ВСТУПИЛА В СВОИ ПРАВА.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5301208"/>
            <a:ext cx="4864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ФРАЗЕОЛОГИЧЕСКИЙ ОБОРОТ</a:t>
            </a:r>
            <a:endParaRPr lang="ru-RU" sz="28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1187624" y="980728"/>
            <a:ext cx="4010744" cy="914400"/>
          </a:xfrm>
          <a:prstGeom prst="mathEqual">
            <a:avLst>
              <a:gd name="adj1" fmla="val 5059"/>
              <a:gd name="adj2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2483768" y="2564904"/>
            <a:ext cx="3456384" cy="914400"/>
          </a:xfrm>
          <a:prstGeom prst="mathEqual">
            <a:avLst>
              <a:gd name="adj1" fmla="val 5059"/>
              <a:gd name="adj2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2195736" y="4437112"/>
            <a:ext cx="5328592" cy="914400"/>
          </a:xfrm>
          <a:prstGeom prst="mathEqual">
            <a:avLst>
              <a:gd name="adj1" fmla="val 3521"/>
              <a:gd name="adj2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422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Segoe Script</vt:lpstr>
      <vt:lpstr>Symbol</vt:lpstr>
      <vt:lpstr>Тема Office</vt:lpstr>
      <vt:lpstr>«НЕПРОСТЫЕ» ПРОСТЫЕ ПРЕДЛОЖЕНИЯ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«НЕПРОСТЫЕ» ПРОСТЫЕ ПРЕДЛОЖЕНИЯ</dc:title>
  <dc:creator>Наталья</dc:creator>
  <cp:lastModifiedBy>Admin</cp:lastModifiedBy>
  <cp:revision>46</cp:revision>
  <dcterms:created xsi:type="dcterms:W3CDTF">2014-05-10T23:02:05Z</dcterms:created>
  <dcterms:modified xsi:type="dcterms:W3CDTF">2019-11-26T13:31:46Z</dcterms:modified>
</cp:coreProperties>
</file>