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notesMasterIdLst>
    <p:notesMasterId r:id="rId20"/>
  </p:notesMasterIdLst>
  <p:sldIdLst>
    <p:sldId id="331" r:id="rId2"/>
    <p:sldId id="535" r:id="rId3"/>
    <p:sldId id="536" r:id="rId4"/>
    <p:sldId id="537" r:id="rId5"/>
    <p:sldId id="525" r:id="rId6"/>
    <p:sldId id="529" r:id="rId7"/>
    <p:sldId id="533" r:id="rId8"/>
    <p:sldId id="534" r:id="rId9"/>
    <p:sldId id="477" r:id="rId10"/>
    <p:sldId id="538" r:id="rId11"/>
    <p:sldId id="479" r:id="rId12"/>
    <p:sldId id="503" r:id="rId13"/>
    <p:sldId id="518" r:id="rId14"/>
    <p:sldId id="517" r:id="rId15"/>
    <p:sldId id="484" r:id="rId16"/>
    <p:sldId id="493" r:id="rId17"/>
    <p:sldId id="530" r:id="rId18"/>
    <p:sldId id="53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7" autoAdjust="0"/>
  </p:normalViewPr>
  <p:slideViewPr>
    <p:cSldViewPr>
      <p:cViewPr varScale="1">
        <p:scale>
          <a:sx n="47" d="100"/>
          <a:sy n="47" d="100"/>
        </p:scale>
        <p:origin x="-102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A1C717-D4AB-4394-82E7-D0A1311F7B8E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B4352B-379F-4EDC-879F-985035A42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151C6F-7E1D-45BE-94A2-265F2BCB6E0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8ADB-5F0F-4DEC-BD35-30BA3F48CC11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747ED-32B8-48BF-8EB8-1AE84D7DB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D5488-E19F-459C-906F-464C4FA9F037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B47C-5A0B-4928-A7EB-9245C1458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C3C9-5E70-405D-83C1-D93786AF98C3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72F66-F97B-4633-AE3F-BB29A37A5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E98D1-B299-4499-BDA8-C791822D9420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A367A-4656-41AD-BC7A-1E50E9948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07798-6842-4778-B9A7-AEE0AFEA6103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E72AB-EF70-4C7D-8D24-08112B198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CC7C7-1ECE-48F7-A85A-83E3363876EF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1CC3B-072B-4250-ABCC-74E00EAED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78E09-1BBA-42D0-A337-C2049D240BAD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3D534-FB24-4C4C-BC08-B2F48162D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F4119-FF45-43D2-9D27-65DEF65D9C0E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86360-0F42-4C33-94C2-ED02FD20A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E163C-3C84-4BFF-9233-FF6FEDDEA479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AF36A-CB9E-47EA-9C85-CA8C909B2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3C0BD-F6E4-4E4C-88B7-184B5F98CF25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68F70-829F-47D0-8CC0-78044B952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8BC38-53CC-4455-9580-295AB921FA80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C5196-E4F4-411A-9C54-D3608BBA5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C96F14-9400-4F8F-AD64-B87F39A2FED8}" type="datetimeFigureOut">
              <a:rPr lang="ru-RU"/>
              <a:pPr>
                <a:defRPr/>
              </a:pPr>
              <a:t>26.11.2019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937372-059F-4C29-898A-63D4A06B1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8" r:id="rId3"/>
    <p:sldLayoutId id="2147483755" r:id="rId4"/>
    <p:sldLayoutId id="2147483754" r:id="rId5"/>
    <p:sldLayoutId id="2147483753" r:id="rId6"/>
    <p:sldLayoutId id="2147483752" r:id="rId7"/>
    <p:sldLayoutId id="2147483751" r:id="rId8"/>
    <p:sldLayoutId id="2147483759" r:id="rId9"/>
    <p:sldLayoutId id="2147483750" r:id="rId10"/>
    <p:sldLayoutId id="21474837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/>
          <p:cNvSpPr txBox="1">
            <a:spLocks/>
          </p:cNvSpPr>
          <p:nvPr/>
        </p:nvSpPr>
        <p:spPr bwMode="auto">
          <a:xfrm>
            <a:off x="571500" y="785813"/>
            <a:ext cx="81041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Школа № 1460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Дошкольное  отделение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Нетрадиционные  техники рисования</a:t>
            </a: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5286375" y="3929063"/>
            <a:ext cx="45720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 </a:t>
            </a:r>
            <a:br>
              <a:rPr lang="ru-RU" b="1" i="1">
                <a:latin typeface="Times New Roman" pitchFamily="18" charset="0"/>
              </a:rPr>
            </a:br>
            <a:r>
              <a:rPr lang="ru-RU" b="1" i="1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b="1" i="1">
                <a:solidFill>
                  <a:srgbClr val="CC3300"/>
                </a:solidFill>
                <a:latin typeface="Times New Roman" pitchFamily="18" charset="0"/>
              </a:rPr>
            </a:br>
            <a:endParaRPr lang="ru-RU" b="1" i="1">
              <a:solidFill>
                <a:srgbClr val="CC3300"/>
              </a:solidFill>
              <a:latin typeface="Times New Roman" pitchFamily="18" charset="0"/>
            </a:endParaRP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подготовила воспитатель	</a:t>
            </a: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 средней группы № 1 :  </a:t>
            </a:r>
          </a:p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Соднопова Ч.Т</a:t>
            </a:r>
            <a:endParaRPr lang="ru-RU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>
              <a:latin typeface="Constanti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6688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>                  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Рисование  ладошкой.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072563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813" y="285750"/>
            <a:ext cx="8045450" cy="1071563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     Скатывание бумажных салфеток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 </a:t>
            </a:r>
            <a:endParaRPr lang="ru-RU" sz="4000" b="1" dirty="0"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type="body" idx="1"/>
          </p:nvPr>
        </p:nvSpPr>
        <p:spPr>
          <a:xfrm>
            <a:off x="4857750" y="3500438"/>
            <a:ext cx="3500438" cy="2932112"/>
          </a:xfrm>
        </p:spPr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Скатывание бумаги. Способ получения изображения: ребенок мнет в руках бумагу, пока она не станет мягкой. Затем скатывает из нее шарик. Размеры его могут быть различными: от маленького (ягодка) до большого (облачко, ком для снеговика). После этого бумажный комочек опускается в клей и приклеивается на основу.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446213"/>
            <a:ext cx="3619500" cy="2036762"/>
          </a:xfrm>
        </p:spPr>
      </p:pic>
      <p:pic>
        <p:nvPicPr>
          <p:cNvPr id="25604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0" y="1446213"/>
            <a:ext cx="3619500" cy="2036762"/>
          </a:xfrm>
        </p:spPr>
      </p:pic>
      <p:pic>
        <p:nvPicPr>
          <p:cNvPr id="25605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4143375"/>
            <a:ext cx="3571875" cy="2289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813" y="285750"/>
            <a:ext cx="8045450" cy="76835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Монотопия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type="body" idx="1"/>
          </p:nvPr>
        </p:nvSpPr>
        <p:spPr>
          <a:xfrm>
            <a:off x="5072063" y="1000125"/>
            <a:ext cx="3500437" cy="435768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Материал: краска, кисточка, бумага</a:t>
            </a:r>
          </a:p>
          <a:p>
            <a:pPr eaLnBrk="1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работы:</a:t>
            </a:r>
          </a:p>
          <a:p>
            <a:pPr eaLnBrk="1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Сложите лист бумаги пополам. На одну сторону, поближе к центру, нанесите кисточкой несколько ярких цветных пятен. Теперь быстро сложите лист по тому же сгибу и хорошенько прогладьте его ладошкой. Откройте и всмотритесь: что же получилось? Сказочные цветы? Жук? Да нет, это красавица-бабочка!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071563"/>
            <a:ext cx="3714750" cy="2174875"/>
          </a:xfrm>
        </p:spPr>
      </p:pic>
      <p:pic>
        <p:nvPicPr>
          <p:cNvPr id="2662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3857625"/>
            <a:ext cx="3857625" cy="2393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286248" y="142852"/>
            <a:ext cx="8229600" cy="42862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>                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>                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71500" y="928688"/>
            <a:ext cx="3924300" cy="3786187"/>
          </a:xfrm>
        </p:spPr>
        <p:txBody>
          <a:bodyPr>
            <a:normAutofit fontScale="4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Прежде чем приступить к рисованию, необходимо намочить лист бумаги, используя широкую кисть. Мы решили нарисовать салют   на ночном небе. Поэтому нам понадобилась краски синего, фиолетового и черного цвета.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-Наносим краску полосами . Ждем, когда она подсохнет.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-Берем соль и насыпаем ее в виде кругов на отметки, можно насыпать просто в хаотичном порядке. Ждем, когда краска полностью высохнет, убираем соль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 нас получились круги в виде разводов.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 щетинную кисть и белую гуашь. Подсушиваем кисть об салфетку и рисуем кончиком кисти, ударяя в полученные круги.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использовали желтую, зеленую и красную гуашь при рисовании салюта. Прорисовываем белые следы на небе от салюта.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1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25" y="1000125"/>
            <a:ext cx="3619500" cy="2038350"/>
          </a:xfrm>
        </p:spPr>
      </p:pic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4286250"/>
            <a:ext cx="36195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3714750"/>
            <a:ext cx="39338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Прямоугольник 10"/>
          <p:cNvSpPr>
            <a:spLocks noChangeArrowheads="1"/>
          </p:cNvSpPr>
          <p:nvPr/>
        </p:nvSpPr>
        <p:spPr bwMode="auto">
          <a:xfrm>
            <a:off x="3500438" y="285750"/>
            <a:ext cx="3571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</a:rPr>
              <a:t>Рисование солью</a:t>
            </a:r>
            <a:endParaRPr lang="ru-RU" sz="2400">
              <a:solidFill>
                <a:srgbClr val="C0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</a:rPr>
              <a:t> Техника рисования мятой бумагой</a:t>
            </a:r>
          </a:p>
        </p:txBody>
      </p:sp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571500" y="1071563"/>
            <a:ext cx="3500438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1. Изготовление с детьми бумажных комочков .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2. Берем бумажный комочек и окунаем его в гуашь синего цвета, рисуем верхнюю границу неба, промакивая  лист.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3. На другой комочек наносим голубой  цвет и промакиваем весь лист.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4. Следующий комочек окунаем в розовый  цвет и рисуем  розовый рассвет.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5. Теперь нам в работе помогут картонные полоски, наносим коричневый цвет на полоску и примакиванием  к листу рисуем ствол дерева.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6. Краем картонной полоски рисуем ветки дерева. 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7. На ватную палочку наносим белую гуашь и рисуем цветы на веточках дерева. 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8. Кончик другой ватной палочки окунаем в зеленую гуашь и рисуем зеленые листочки. 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 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1285875"/>
            <a:ext cx="36195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4143375"/>
            <a:ext cx="3690938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813" y="285750"/>
            <a:ext cx="8045450" cy="76835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Отпечатки листьев</a:t>
            </a:r>
          </a:p>
        </p:txBody>
      </p:sp>
      <p:sp>
        <p:nvSpPr>
          <p:cNvPr id="29698" name="Содержимое 12"/>
          <p:cNvSpPr>
            <a:spLocks noGrp="1"/>
          </p:cNvSpPr>
          <p:nvPr>
            <p:ph sz="quarter" idx="2"/>
          </p:nvPr>
        </p:nvSpPr>
        <p:spPr>
          <a:xfrm>
            <a:off x="4786313" y="1143000"/>
            <a:ext cx="3714750" cy="292893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1700" smtClean="0">
                <a:latin typeface="Times New Roman" pitchFamily="18" charset="0"/>
                <a:cs typeface="Times New Roman" pitchFamily="18" charset="0"/>
              </a:rPr>
              <a:t>Материалы: бумага, листья разных деревьев (желательно опавшие), гуашь, кисти.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sz="1700" smtClean="0">
                <a:latin typeface="Times New Roman" pitchFamily="18" charset="0"/>
                <a:cs typeface="Times New Roman" pitchFamily="18" charset="0"/>
              </a:rPr>
              <a:t> Способ получения изображения: ребенок покрывает листок дерева красками разных цветов, затем прикладывает его к бумаге окрашенной стороной для получения отпечатка. Каждый раз берется новый листок. Черешки у листьев можно дорисовать кистью</a:t>
            </a:r>
            <a:r>
              <a:rPr lang="ru-RU" sz="1700" smtClean="0">
                <a:latin typeface="Arial" charset="0"/>
                <a:ea typeface="Times New Roman" pitchFamily="18" charset="0"/>
                <a:cs typeface="Arial" charset="0"/>
              </a:rPr>
              <a:t>. </a:t>
            </a:r>
            <a:endParaRPr lang="ru-RU" sz="17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500" smtClean="0"/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3714750"/>
            <a:ext cx="3929063" cy="2314575"/>
          </a:xfrm>
        </p:spPr>
      </p:pic>
      <p:pic>
        <p:nvPicPr>
          <p:cNvPr id="29700" name="Рисунок 9" descr="SAM_494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143000"/>
            <a:ext cx="3881437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813" y="285750"/>
            <a:ext cx="8045450" cy="1143000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b="1" dirty="0" err="1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Кляксография</a:t>
            </a:r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 с ниточкой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4000" b="1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Способ получения изображения: опускаем нитки в краску, что бы они пропитались, концы нитки при этом должны оставаться сухими. Укладываем нитку на листе бумаги в произвольном порядке, сверху накрываем чистым листом бумаги, концы нитки должны быть видны. Потянуть за концы нитку, одновременно прижимая верхний лист бумаги..</a:t>
            </a:r>
            <a:endParaRPr lang="ru-RU" sz="6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22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2000250"/>
            <a:ext cx="3395662" cy="1911350"/>
          </a:xfrm>
        </p:spPr>
      </p:pic>
      <p:pic>
        <p:nvPicPr>
          <p:cNvPr id="3072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0" y="1785938"/>
            <a:ext cx="3619500" cy="2038350"/>
          </a:xfrm>
        </p:spPr>
      </p:pic>
      <p:pic>
        <p:nvPicPr>
          <p:cNvPr id="30724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4286250"/>
            <a:ext cx="3552825" cy="2000250"/>
          </a:xfrm>
        </p:spPr>
      </p:pic>
      <p:pic>
        <p:nvPicPr>
          <p:cNvPr id="30725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5500688" y="4429125"/>
            <a:ext cx="3643312" cy="2195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813" y="285750"/>
            <a:ext cx="8045450" cy="714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000" b="1" dirty="0"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8" name="Заголовок 13"/>
          <p:cNvSpPr>
            <a:spLocks noGrp="1"/>
          </p:cNvSpPr>
          <p:nvPr>
            <p:ph type="title"/>
          </p:nvPr>
        </p:nvSpPr>
        <p:spPr>
          <a:xfrm>
            <a:off x="857224" y="428604"/>
            <a:ext cx="7839920" cy="5000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>                 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>            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2" descr="C:\Users\Admin\Desktop\DSC0508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285875"/>
            <a:ext cx="2859087" cy="2273300"/>
          </a:xfrm>
        </p:spPr>
      </p:pic>
      <p:pic>
        <p:nvPicPr>
          <p:cNvPr id="31748" name="Picture 7" descr="C:\Users\Admin\Desktop\DSC0509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3" y="3071813"/>
            <a:ext cx="3571875" cy="2914650"/>
          </a:xfrm>
        </p:spPr>
      </p:pic>
      <p:pic>
        <p:nvPicPr>
          <p:cNvPr id="31749" name="Picture 3" descr="C:\Users\Admin\Desktop\DSC0509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928688" y="3786188"/>
            <a:ext cx="3286125" cy="2486025"/>
          </a:xfrm>
        </p:spPr>
      </p:pic>
      <p:sp>
        <p:nvSpPr>
          <p:cNvPr id="31750" name="Прямоугольник 6"/>
          <p:cNvSpPr>
            <a:spLocks noChangeArrowheads="1"/>
          </p:cNvSpPr>
          <p:nvPr/>
        </p:nvSpPr>
        <p:spPr bwMode="auto">
          <a:xfrm>
            <a:off x="3714750" y="1143000"/>
            <a:ext cx="4857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Тычок жесткой полусухой кистью: ребенок опускает в гуашь кисть и ударяет ею по бумаге, держа кисть вертикально. При работе кисть в воду не опускается. Таким образом, заполняется весь лист, контур или шаблон. Получается имитация пушистой или колючей поверхности. </a:t>
            </a:r>
          </a:p>
        </p:txBody>
      </p:sp>
      <p:sp>
        <p:nvSpPr>
          <p:cNvPr id="31751" name="Прямоугольник 8"/>
          <p:cNvSpPr>
            <a:spLocks noChangeArrowheads="1"/>
          </p:cNvSpPr>
          <p:nvPr/>
        </p:nvSpPr>
        <p:spPr bwMode="auto">
          <a:xfrm>
            <a:off x="2214563" y="642938"/>
            <a:ext cx="3463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Рисование тычком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ubtitle 2"/>
          <p:cNvSpPr txBox="1">
            <a:spLocks/>
          </p:cNvSpPr>
          <p:nvPr/>
        </p:nvSpPr>
        <p:spPr bwMode="auto">
          <a:xfrm>
            <a:off x="571500" y="785813"/>
            <a:ext cx="81041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5429250" y="378618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 </a:t>
            </a:r>
            <a:br>
              <a:rPr lang="ru-RU" b="1" i="1">
                <a:latin typeface="Times New Roman" pitchFamily="18" charset="0"/>
              </a:rPr>
            </a:br>
            <a:r>
              <a:rPr lang="ru-RU" b="1" i="1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b="1" i="1">
                <a:solidFill>
                  <a:srgbClr val="CC3300"/>
                </a:solidFill>
                <a:latin typeface="Times New Roman" pitchFamily="18" charset="0"/>
              </a:rPr>
            </a:br>
            <a:endParaRPr lang="ru-RU" b="1" i="1">
              <a:solidFill>
                <a:srgbClr val="CC3300"/>
              </a:solidFill>
              <a:latin typeface="Times New Roman" pitchFamily="18" charset="0"/>
            </a:endParaRPr>
          </a:p>
          <a:p>
            <a:endParaRPr lang="en-US">
              <a:latin typeface="Constantia" pitchFamily="18" charset="0"/>
            </a:endParaRPr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642938" y="612775"/>
            <a:ext cx="621506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                 СПИСОК ЛИТЕРАТУРЫ :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-Давыдова, Г.Н. Нетрадиционные техники рисования в детском саду. Часть 1, - М.: Издательство Скрипторий 2003, 2007. – 80 с.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-Давыдова, Г.Н. Нетрадиционные техники рисования в детском саду. Часть 2, - М.: Издательство Скрипторий 2003, 2007. – 72 с.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-Рисование с детьми дошкольного возраста: Нетрадиционные техники, планирование, конспекты занятий / Под ред. Р.Г. Казаковой – М.: ТЦ Сфера, 2007. – 128 с.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-Интернет ресурсы. 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7" descr="[WallpapersMania.nnm.ru]_vol54-0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95288" y="1484313"/>
            <a:ext cx="7489825" cy="48244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EA22E0"/>
                </a:solidFill>
                <a:latin typeface="DoloresCyr Black"/>
                <a:cs typeface="Angsana New" pitchFamily="18" charset="-34"/>
              </a:rPr>
              <a:t>«… Это правда!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EA22E0"/>
                </a:solidFill>
                <a:latin typeface="DoloresCyr Black"/>
                <a:cs typeface="Angsana New" pitchFamily="18" charset="-34"/>
              </a:rPr>
              <a:t>Ну чего же тут скрывать?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EA22E0"/>
                </a:solidFill>
                <a:latin typeface="DoloresCyr Black"/>
                <a:cs typeface="Angsana New" pitchFamily="18" charset="-34"/>
              </a:rPr>
              <a:t>Дети любят, очень любят рисовать!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EA22E0"/>
                </a:solidFill>
                <a:latin typeface="DoloresCyr Black"/>
                <a:cs typeface="Angsana New" pitchFamily="18" charset="-34"/>
              </a:rPr>
              <a:t>На бумаге, на асфальте, на стене.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i="1" smtClean="0">
                <a:solidFill>
                  <a:srgbClr val="EA22E0"/>
                </a:solidFill>
                <a:latin typeface="DoloresCyr Black"/>
                <a:cs typeface="Angsana New" pitchFamily="18" charset="-34"/>
              </a:rPr>
              <a:t>И в трамвае на окне….»</a:t>
            </a:r>
            <a:r>
              <a:rPr lang="ru-RU" sz="3600" b="1" i="1" smtClean="0">
                <a:solidFill>
                  <a:srgbClr val="EA22E0"/>
                </a:solidFill>
                <a:latin typeface="Segoe Print" pitchFamily="2" charset="0"/>
                <a:cs typeface="Angsana New" pitchFamily="18" charset="-34"/>
              </a:rPr>
              <a:t> </a:t>
            </a:r>
            <a:r>
              <a:rPr lang="ru-RU" b="1" i="1" smtClean="0">
                <a:solidFill>
                  <a:srgbClr val="EA22E0"/>
                </a:solidFill>
                <a:latin typeface="Segoe Print" pitchFamily="2" charset="0"/>
                <a:cs typeface="Angsana New" pitchFamily="18" charset="-34"/>
              </a:rPr>
              <a:t>                        </a:t>
            </a:r>
          </a:p>
          <a:p>
            <a:pPr eaLnBrk="1" hangingPunct="1"/>
            <a:endParaRPr lang="ru-RU" smtClean="0"/>
          </a:p>
        </p:txBody>
      </p:sp>
      <p:pic>
        <p:nvPicPr>
          <p:cNvPr id="15363" name="Рисунок 6" descr="83356878_large_oillica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33375"/>
            <a:ext cx="21018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algn="ctr" eaLnBrk="1" hangingPunct="1"/>
            <a:endParaRPr lang="ru-RU" b="1" u="sng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idx="1"/>
          </p:nvPr>
        </p:nvSpPr>
        <p:spPr>
          <a:xfrm>
            <a:off x="457200" y="1628775"/>
            <a:ext cx="8291513" cy="49641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ВИДЫ НЕТРАДИЦИОННОГОРИСОВАНИЯС детьми младшего дошкольного возраста используютследующие техники нетрадиционного рисования: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9144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7" descr="[WallpapersMania.nnm.ru]_vol54-0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95288" y="857250"/>
            <a:ext cx="7489825" cy="5451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Это рисование направленное на умение отходить от стандарта…</a:t>
            </a:r>
          </a:p>
          <a:p>
            <a:pPr eaLnBrk="1" hangingPunct="1"/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2357438"/>
            <a:ext cx="43211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534400" cy="7858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endParaRPr lang="ru-RU" sz="4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01625" y="1285875"/>
            <a:ext cx="8504238" cy="4813300"/>
          </a:xfrm>
        </p:spPr>
        <p:txBody>
          <a:bodyPr>
            <a:normAutofit fontScale="4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00" dirty="0" smtClean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500" dirty="0" smtClean="0"/>
              <a:t>   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 истории дошкольной педагогики проблема творчества детей всегда была одной из актуальных.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        Дошкольный возраст – важнейший этап развития и воспитания личности. Это период приобщения ребенка к познанию окружающего мира, период его начальной социализации. Именно в этом возрасте наиболее благоприятные условия для художественно – эстетического воспитания и творческой деятельности детей.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Опыт работы с детьми дошкольного возраста  показал, что  некоторые дети боятся рисовать традиционным способом (кистью), им кажется, что у них ничего не получится, так как имеют недостаточный опыт  работы с материалом. Рисование нетрадиционным способом  снимает эту боязнь, раскрепощает ребенка, превращает его из подражателя действиям взрослого,  в субъекта собственной деятельности.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4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800" i="1" dirty="0" smtClean="0"/>
              <a:t/>
            </a:r>
            <a:br>
              <a:rPr lang="ru-RU" sz="3800" i="1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i="1" dirty="0" smtClean="0">
                <a:solidFill>
                  <a:srgbClr val="C00000"/>
                </a:solidFill>
              </a:rPr>
              <a:t/>
            </a:r>
            <a:br>
              <a:rPr lang="ru-RU" sz="3800" b="1" i="1" dirty="0" smtClean="0">
                <a:solidFill>
                  <a:srgbClr val="C00000"/>
                </a:solidFill>
              </a:rPr>
            </a:br>
            <a:r>
              <a:rPr lang="ru-RU" sz="3800" b="1" i="1" dirty="0" smtClean="0">
                <a:solidFill>
                  <a:srgbClr val="C00000"/>
                </a:solidFill>
              </a:rPr>
              <a:t/>
            </a:r>
            <a:br>
              <a:rPr lang="ru-RU" sz="3800" b="1" i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Цель и задачи </a:t>
            </a:r>
            <a:r>
              <a:rPr lang="ru-RU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43063"/>
            <a:ext cx="8258175" cy="4071937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00" dirty="0" smtClean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 –  поддержание интереса  к  изобразительной деятельности на основе использования нетрадиционных материалов и техник создания образа, развитие   художественных    (творческих)    способностей    детей      среднего дошкольного  возраста.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ЗАДАЧИ:  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способности, самостоятельность.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Поддерживать  устойчивый интерес к изобразительной деятельности.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Расширить представления детей о нетрадиционных способах изображения, возможностях изобразительных материалов.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Формировать наблюдательность и внимание  при рисовании нетрадиционным методом.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Учить детей цветом передавать настроение, состояние, отношение к   рисунку, экспериментировать красками.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Прививать интерес к нетрадиционному рисованию.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4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 descr="17671698_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714375"/>
            <a:ext cx="8208963" cy="598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539750" y="811213"/>
            <a:ext cx="7848600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 Проведение занятий с использованием нетрадиционных техник:</a:t>
            </a:r>
            <a:endParaRPr lang="ru-RU" sz="2000" b="1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Способствует снятию детских страхов;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Развивает уверенность в своих силах;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Развивает пространственное мышление;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Учит детей свободно выражать свой замысел;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Побуждает детей к творческим поискам и решениям;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Учит детей работать с разнообразным материалом;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Развивает чувство композиции, ритма,  колорита,  цветовосприятия;       чувство фактурности и объёмности;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Развивает мелкую моторику рук; 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Развивает творческие способности, воображение и  полёт фантазии.</a:t>
            </a:r>
            <a:endParaRPr lang="ru-RU" sz="2000"/>
          </a:p>
          <a:p>
            <a:pPr eaLnBrk="0" hangingPunct="0">
              <a:buFontTx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Во время работы дети получают эстетическое удовольствие.</a:t>
            </a:r>
            <a:endParaRPr lang="ru-RU" sz="2000"/>
          </a:p>
          <a:p>
            <a:pPr eaLnBrk="0" hangingPunct="0"/>
            <a:endParaRPr lang="ru-RU" sz="20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813" y="285750"/>
            <a:ext cx="8045450" cy="76835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Рисование пальчиком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type="body" idx="1"/>
          </p:nvPr>
        </p:nvSpPr>
        <p:spPr>
          <a:xfrm>
            <a:off x="4357688" y="1428750"/>
            <a:ext cx="4429125" cy="2643188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пальчиками: ребенок опускает в гуашь пальчик и наносит точки, пятнышки на бумагу.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После работы пальчики вытираются салфеткой, затем гуашь легко смывается. 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    </a:t>
            </a:r>
            <a:r>
              <a:rPr lang="ru-RU" dirty="0" smtClean="0"/>
              <a:t>                                       </a:t>
            </a:r>
            <a:endParaRPr lang="ru-RU" dirty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82588" y="1446213"/>
            <a:ext cx="3616325" cy="2036762"/>
          </a:xfrm>
        </p:spPr>
      </p:pic>
      <p:pic>
        <p:nvPicPr>
          <p:cNvPr id="2150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57188" y="4354513"/>
            <a:ext cx="3690937" cy="2078037"/>
          </a:xfrm>
        </p:spPr>
      </p:pic>
      <p:pic>
        <p:nvPicPr>
          <p:cNvPr id="21509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5000625" y="4143375"/>
            <a:ext cx="3643313" cy="2052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>                 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 Рисование ладошкой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DoloresCyr Black" pitchFamily="82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ладошкой: ребенок опускает в гуашь ладошку (всю кисть) или окрашивает ее с помощью кисточки и делает отпечаток на бумаге.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928938"/>
            <a:ext cx="4219575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143250"/>
            <a:ext cx="393223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3661</TotalTime>
  <Words>797</Words>
  <Application>Microsoft Office PowerPoint</Application>
  <PresentationFormat>Экран (4:3)</PresentationFormat>
  <Paragraphs>104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30" baseType="lpstr">
      <vt:lpstr>Arial</vt:lpstr>
      <vt:lpstr>Calibri</vt:lpstr>
      <vt:lpstr>Constantia</vt:lpstr>
      <vt:lpstr>Wingdings 2</vt:lpstr>
      <vt:lpstr>Times New Roman</vt:lpstr>
      <vt:lpstr>DoloresCyr Black</vt:lpstr>
      <vt:lpstr>Angsana New</vt:lpstr>
      <vt:lpstr>Segoe Print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        Актуальность проблемы</vt:lpstr>
      <vt:lpstr>        Цель и задачи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Техника рисования мятой бумагой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dc:creator>RAM</dc:creator>
  <cp:lastModifiedBy>Adin</cp:lastModifiedBy>
  <cp:revision>533</cp:revision>
  <dcterms:created xsi:type="dcterms:W3CDTF">2014-10-24T18:40:21Z</dcterms:created>
  <dcterms:modified xsi:type="dcterms:W3CDTF">2019-11-26T06:57:55Z</dcterms:modified>
</cp:coreProperties>
</file>