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92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F2135BD2-FA53-463C-B62E-AADDE4C912B5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1A6DB5F-672C-49B0-978C-C489055F282C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35BD2-FA53-463C-B62E-AADDE4C912B5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6DB5F-672C-49B0-978C-C489055F28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F2135BD2-FA53-463C-B62E-AADDE4C912B5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A1A6DB5F-672C-49B0-978C-C489055F282C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35BD2-FA53-463C-B62E-AADDE4C912B5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1A6DB5F-672C-49B0-978C-C489055F282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35BD2-FA53-463C-B62E-AADDE4C912B5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A1A6DB5F-672C-49B0-978C-C489055F282C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F2135BD2-FA53-463C-B62E-AADDE4C912B5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A1A6DB5F-672C-49B0-978C-C489055F282C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F2135BD2-FA53-463C-B62E-AADDE4C912B5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A1A6DB5F-672C-49B0-978C-C489055F282C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med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35BD2-FA53-463C-B62E-AADDE4C912B5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1A6DB5F-672C-49B0-978C-C489055F28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35BD2-FA53-463C-B62E-AADDE4C912B5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1A6DB5F-672C-49B0-978C-C489055F28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35BD2-FA53-463C-B62E-AADDE4C912B5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1A6DB5F-672C-49B0-978C-C489055F282C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F2135BD2-FA53-463C-B62E-AADDE4C912B5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A1A6DB5F-672C-49B0-978C-C489055F282C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F2135BD2-FA53-463C-B62E-AADDE4C912B5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1A6DB5F-672C-49B0-978C-C489055F282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med">
    <p:dissolve/>
  </p:transition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50;&#1089;&#1077;&#1085;&#1080;&#1103;\Downloads\9ea08e73fdfab1f.mp3" TargetMode="Externa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3429000"/>
            <a:ext cx="8339166" cy="24384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u="sng" dirty="0" smtClean="0"/>
              <a:t>Образовательный проект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> </a:t>
            </a:r>
            <a:br>
              <a:rPr lang="ru-RU" sz="2700" dirty="0" smtClean="0"/>
            </a:br>
            <a:r>
              <a:rPr lang="ru-RU" sz="2700" b="1" dirty="0" smtClean="0"/>
              <a:t>«Формирование патриотических, гражданских и духовно-нравственных ценностей школьников в рамках участия в мероприятиях, посвященных подготовке к 75-летию Победы в Великой Отечественной войне</a:t>
            </a:r>
            <a:r>
              <a:rPr lang="ru-RU" sz="2700" b="1" dirty="0" smtClean="0"/>
              <a:t>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62500" lnSpcReduction="20000"/>
          </a:bodyPr>
          <a:lstStyle/>
          <a:p>
            <a:pPr algn="r">
              <a:spcBef>
                <a:spcPts val="0"/>
              </a:spcBef>
            </a:pPr>
            <a:r>
              <a:rPr lang="ru-RU" b="1" dirty="0" err="1" smtClean="0"/>
              <a:t>Пащанина</a:t>
            </a:r>
            <a:r>
              <a:rPr lang="ru-RU" b="1" dirty="0" smtClean="0"/>
              <a:t> Ксения Петровна,</a:t>
            </a:r>
          </a:p>
          <a:p>
            <a:pPr algn="r">
              <a:spcBef>
                <a:spcPts val="0"/>
              </a:spcBef>
            </a:pPr>
            <a:r>
              <a:rPr lang="ru-RU" b="1" dirty="0" smtClean="0"/>
              <a:t>Учитель истории и обществознания</a:t>
            </a:r>
          </a:p>
          <a:p>
            <a:pPr algn="r">
              <a:spcBef>
                <a:spcPts val="0"/>
              </a:spcBef>
            </a:pPr>
            <a:r>
              <a:rPr lang="ru-RU" b="1" dirty="0" smtClean="0"/>
              <a:t>МОУ «</a:t>
            </a:r>
            <a:r>
              <a:rPr lang="ru-RU" b="1" dirty="0" err="1" smtClean="0"/>
              <a:t>Саловская</a:t>
            </a:r>
            <a:r>
              <a:rPr lang="ru-RU" b="1" dirty="0" smtClean="0"/>
              <a:t> СОШ</a:t>
            </a:r>
            <a:r>
              <a:rPr lang="ru-RU" b="1" dirty="0" smtClean="0"/>
              <a:t>»</a:t>
            </a:r>
            <a:endParaRPr lang="ru-RU" b="1" dirty="0" smtClean="0"/>
          </a:p>
        </p:txBody>
      </p:sp>
      <p:pic>
        <p:nvPicPr>
          <p:cNvPr id="16386" name="Picture 2" descr="http://rus.rus-kostroma.ru/news/2018/10/09/01_vk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30899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9ea08e73fdfab1f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839200" y="314324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83070"/>
                            </p:stCondLst>
                            <p:childTnLst>
                              <p:par>
                                <p:cTn id="8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0" dur="2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8507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95570"/>
                            </p:stCondLst>
                            <p:childTnLst>
                              <p:par>
                                <p:cTn id="1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97570"/>
                            </p:stCondLst>
                            <p:childTnLst>
                              <p:par>
                                <p:cTn id="23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99570"/>
                            </p:stCondLst>
                            <p:childTnLst>
                              <p:par>
                                <p:cTn id="27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1">
                <p:cTn id="3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64" y="428604"/>
            <a:ext cx="8715436" cy="98582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b="1" u="sng" dirty="0" smtClean="0"/>
              <a:t>Подвиги юных героев будут служить для нас примером стойкости, мужества, чувства великого долга перед своим народом, примером настоящего </a:t>
            </a:r>
            <a:r>
              <a:rPr lang="ru-RU" sz="2700" b="1" u="sng" dirty="0" smtClean="0"/>
              <a:t>Человека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3554" name="Picture 2" descr="https://avatars.mds.yandex.net/get-pdb/1016956/03b277ed-6344-4e3d-83bf-e9a15cd6f9ab/s12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571612"/>
            <a:ext cx="7572428" cy="50356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250"/>
                            </p:stCondLst>
                            <p:childTnLst>
                              <p:par>
                                <p:cTn id="12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" dur="5000" fill="hold"/>
                                        <p:tgtEl>
                                          <p:spTgt spid="2355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714620"/>
            <a:ext cx="8153400" cy="990600"/>
          </a:xfrm>
        </p:spPr>
        <p:txBody>
          <a:bodyPr/>
          <a:lstStyle/>
          <a:p>
            <a:pPr algn="ctr"/>
            <a:r>
              <a:rPr lang="ru-RU" b="1" dirty="0" smtClean="0"/>
              <a:t>Спасибо за внимание!</a:t>
            </a:r>
            <a:endParaRPr lang="ru-RU" b="1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Актуальность проекта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1600200"/>
            <a:ext cx="8643998" cy="4972072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dirty="0" smtClean="0"/>
              <a:t>В настоящее время основная цель образования – это воспитание высоконравственного, творческого, компетентного гражданина России, принимающего судьбу Отечества как свою личную, осознающего ответственность за настоящее и будущее своей страны. </a:t>
            </a:r>
            <a:endParaRPr lang="ru-RU" dirty="0" smtClean="0"/>
          </a:p>
          <a:p>
            <a:pPr algn="just"/>
            <a:r>
              <a:rPr lang="ru-RU" dirty="0" smtClean="0"/>
              <a:t>Решение </a:t>
            </a:r>
            <a:r>
              <a:rPr lang="ru-RU" dirty="0" smtClean="0"/>
              <a:t>данной проблемы тесно связано с формированием устойчивых нравственных качеств личности школьника. </a:t>
            </a:r>
            <a:endParaRPr lang="ru-RU" dirty="0" smtClean="0"/>
          </a:p>
          <a:p>
            <a:pPr algn="just"/>
            <a:r>
              <a:rPr lang="ru-RU" dirty="0" smtClean="0"/>
              <a:t>Память </a:t>
            </a:r>
            <a:r>
              <a:rPr lang="ru-RU" dirty="0" smtClean="0"/>
              <a:t>о Великой Отечественной войне, ставшей для нашего поколения уже далекой историей – это не только хроника, летопись и дневники, но это  её исторические уроки, вобравшие в себя социальный опыт прошлого и устремление в настоящее и будущее. Все дальше вглубь истории уходят события, связанные с Великой Отечественной войной</a:t>
            </a:r>
            <a:r>
              <a:rPr lang="ru-RU" dirty="0" smtClean="0"/>
              <a:t>.</a:t>
            </a:r>
          </a:p>
          <a:p>
            <a:pPr algn="just"/>
            <a:r>
              <a:rPr lang="ru-RU" dirty="0" smtClean="0"/>
              <a:t>Считаю, что проведение мероприятий 75-летию Победы в Великой Отечественной войне это идеальные условия для развития и формирования духовно-нравственных ценностей у школьников, а значит развития личностных качеств. 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5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1643050"/>
            <a:ext cx="8572560" cy="5000660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ru-RU" b="1" dirty="0" smtClean="0"/>
              <a:t>Объект исследования:</a:t>
            </a:r>
            <a:r>
              <a:rPr lang="ru-RU" dirty="0" smtClean="0"/>
              <a:t> технологии воспитания, формы, методы, приемы, способствующие духовно-нравственному, патриотическому и гражданскому развитию школьников.</a:t>
            </a:r>
          </a:p>
          <a:p>
            <a:pPr algn="just"/>
            <a:r>
              <a:rPr lang="ru-RU" b="1" dirty="0" smtClean="0"/>
              <a:t>Предмет исследования:</a:t>
            </a:r>
            <a:r>
              <a:rPr lang="ru-RU" dirty="0" smtClean="0"/>
              <a:t> личностные качества, особенности духовно-нравственного развития школьников.</a:t>
            </a:r>
          </a:p>
          <a:p>
            <a:pPr algn="just"/>
            <a:r>
              <a:rPr lang="ru-RU" b="1" dirty="0" smtClean="0"/>
              <a:t>Гипотеза: </a:t>
            </a:r>
            <a:r>
              <a:rPr lang="ru-RU" b="1" dirty="0" smtClean="0"/>
              <a:t> </a:t>
            </a:r>
            <a:r>
              <a:rPr lang="ru-RU" dirty="0" smtClean="0"/>
              <a:t>Мероприятия</a:t>
            </a:r>
            <a:r>
              <a:rPr lang="ru-RU" dirty="0" smtClean="0"/>
              <a:t>, посвященных подготовке к 75-летию Победы в Великой Отечественной войне  – идеальные условия для развития </a:t>
            </a:r>
            <a:r>
              <a:rPr lang="ru-RU" dirty="0" err="1" smtClean="0"/>
              <a:t>потребностно-мотивационной</a:t>
            </a:r>
            <a:r>
              <a:rPr lang="ru-RU" dirty="0" smtClean="0"/>
              <a:t> сферы, формирования духовно-нравственных ценностей, самовыражения, самоутверждения, самореализации нравственным способом, формирования личностных качеств</a:t>
            </a:r>
            <a:r>
              <a:rPr lang="ru-RU" dirty="0" smtClean="0"/>
              <a:t>.</a:t>
            </a:r>
            <a:endParaRPr lang="ru-RU" dirty="0" smtClean="0"/>
          </a:p>
        </p:txBody>
      </p:sp>
      <p:pic>
        <p:nvPicPr>
          <p:cNvPr id="2050" name="Picture 2" descr="https://мояоколица.рф/wp-content/uploads/2019/04/8pyx4gaghpfjfkgvyekh.jpg"/>
          <p:cNvPicPr>
            <a:picLocks noChangeAspect="1" noChangeArrowheads="1"/>
          </p:cNvPicPr>
          <p:nvPr/>
        </p:nvPicPr>
        <p:blipFill>
          <a:blip r:embed="rId2"/>
          <a:srcRect t="52262" r="1077" b="16382"/>
          <a:stretch>
            <a:fillRect/>
          </a:stretch>
        </p:blipFill>
        <p:spPr bwMode="auto">
          <a:xfrm>
            <a:off x="428596" y="0"/>
            <a:ext cx="8358246" cy="12526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Цели и задачи проекта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58" y="1600200"/>
            <a:ext cx="8408890" cy="4972072"/>
          </a:xfrm>
        </p:spPr>
        <p:txBody>
          <a:bodyPr>
            <a:normAutofit fontScale="85000" lnSpcReduction="20000"/>
          </a:bodyPr>
          <a:lstStyle/>
          <a:p>
            <a:pPr algn="just">
              <a:buNone/>
            </a:pPr>
            <a:r>
              <a:rPr lang="ru-RU" b="1" dirty="0" smtClean="0"/>
              <a:t>Цель:</a:t>
            </a:r>
            <a:r>
              <a:rPr lang="ru-RU" dirty="0" smtClean="0"/>
              <a:t> развитие духовно-нравственных ценностей, формирование личностных качеств у школьников через организацию мероприятий, посвященных подготовке к 75-летию Победы в Великой Отечественной войне.</a:t>
            </a:r>
          </a:p>
          <a:p>
            <a:pPr algn="just">
              <a:buNone/>
            </a:pPr>
            <a:r>
              <a:rPr lang="ru-RU" b="1" dirty="0" smtClean="0"/>
              <a:t>Задачи:</a:t>
            </a:r>
            <a:endParaRPr lang="ru-RU" dirty="0" smtClean="0"/>
          </a:p>
          <a:p>
            <a:pPr algn="just"/>
            <a:r>
              <a:rPr lang="ru-RU" dirty="0" smtClean="0"/>
              <a:t>-создание условий и системы воспитательных мероприятий, направленных на нравственное развитие обучающихся;</a:t>
            </a:r>
          </a:p>
          <a:p>
            <a:pPr algn="just"/>
            <a:r>
              <a:rPr lang="ru-RU" dirty="0" smtClean="0"/>
              <a:t>- поиск инновационных технологий, форм, методов и способов духовно - нравственного воспитания;</a:t>
            </a:r>
          </a:p>
          <a:p>
            <a:pPr algn="just"/>
            <a:r>
              <a:rPr lang="ru-RU" dirty="0" smtClean="0"/>
              <a:t>- подбор методик для отслеживания динамики личностного роста школьников;</a:t>
            </a:r>
          </a:p>
          <a:p>
            <a:pPr algn="just"/>
            <a:r>
              <a:rPr lang="ru-RU" dirty="0" smtClean="0"/>
              <a:t>- отслеживание динамики духовно-нравственного развития школьников.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500"/>
                            </p:stCondLst>
                            <p:childTnLst>
                              <p:par>
                                <p:cTn id="21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500"/>
                            </p:stCondLst>
                            <p:childTnLst>
                              <p:par>
                                <p:cTn id="2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500"/>
                            </p:stCondLst>
                            <p:childTnLst>
                              <p:par>
                                <p:cTn id="2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Реализация проекта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1571612"/>
            <a:ext cx="8715436" cy="5072098"/>
          </a:xfrm>
        </p:spPr>
        <p:txBody>
          <a:bodyPr>
            <a:normAutofit fontScale="85000" lnSpcReduction="20000"/>
          </a:bodyPr>
          <a:lstStyle/>
          <a:p>
            <a:pPr marL="0" indent="0" algn="just"/>
            <a:r>
              <a:rPr lang="ru-RU" b="1" dirty="0" smtClean="0"/>
              <a:t>Участники проекта:</a:t>
            </a:r>
            <a:r>
              <a:rPr lang="ru-RU" dirty="0" smtClean="0"/>
              <a:t> обучающиеся школы с 5-го по 11-ый класс.</a:t>
            </a:r>
          </a:p>
          <a:p>
            <a:pPr marL="0" indent="0" algn="ctr"/>
            <a:r>
              <a:rPr lang="ru-RU" b="1" dirty="0" smtClean="0"/>
              <a:t>Сроки реализации:</a:t>
            </a:r>
            <a:endParaRPr lang="ru-RU" dirty="0" smtClean="0"/>
          </a:p>
          <a:p>
            <a:pPr marL="0" indent="0" algn="just"/>
            <a:r>
              <a:rPr lang="ru-RU" b="1" dirty="0" smtClean="0"/>
              <a:t>Подготовительный – сентябрь 2019 г.</a:t>
            </a:r>
            <a:endParaRPr lang="ru-RU" dirty="0" smtClean="0"/>
          </a:p>
          <a:p>
            <a:pPr marL="0" indent="0" algn="just">
              <a:buNone/>
            </a:pPr>
            <a:r>
              <a:rPr lang="ru-RU" dirty="0" smtClean="0"/>
              <a:t>Изучение методической литературы по патриотическому </a:t>
            </a:r>
            <a:r>
              <a:rPr lang="ru-RU" dirty="0" smtClean="0"/>
              <a:t>и духовно-нравственному </a:t>
            </a:r>
            <a:r>
              <a:rPr lang="ru-RU" dirty="0" smtClean="0"/>
              <a:t>развитию и воспитанию.</a:t>
            </a:r>
          </a:p>
          <a:p>
            <a:pPr marL="0" indent="0" algn="just">
              <a:buNone/>
            </a:pPr>
            <a:r>
              <a:rPr lang="ru-RU" dirty="0" smtClean="0"/>
              <a:t>Поиск инновационных технологий, форм, методов и способов воспитания.</a:t>
            </a:r>
          </a:p>
          <a:p>
            <a:pPr marL="0" indent="0" algn="just">
              <a:buNone/>
            </a:pPr>
            <a:r>
              <a:rPr lang="ru-RU" dirty="0" smtClean="0"/>
              <a:t>Определение стратегии и тактики деятельности. </a:t>
            </a:r>
          </a:p>
          <a:p>
            <a:pPr marL="0" indent="0" algn="just"/>
            <a:r>
              <a:rPr lang="ru-RU" b="1" dirty="0" smtClean="0"/>
              <a:t>Диагностический – ноябрь 2019 г. </a:t>
            </a:r>
            <a:endParaRPr lang="ru-RU" dirty="0" smtClean="0"/>
          </a:p>
          <a:p>
            <a:pPr marL="0" indent="0" algn="just">
              <a:buNone/>
            </a:pPr>
            <a:r>
              <a:rPr lang="ru-RU" dirty="0" smtClean="0"/>
              <a:t>Изучение уровня духовно-нравственного развития учащихся.</a:t>
            </a:r>
          </a:p>
          <a:p>
            <a:pPr marL="0" indent="0" algn="just"/>
            <a:r>
              <a:rPr lang="ru-RU" b="1" dirty="0" smtClean="0"/>
              <a:t>Практический – декабрь  </a:t>
            </a:r>
            <a:r>
              <a:rPr lang="ru-RU" b="1" dirty="0" smtClean="0"/>
              <a:t>2019 – май 2020 гг. </a:t>
            </a:r>
            <a:endParaRPr lang="ru-RU" dirty="0" smtClean="0"/>
          </a:p>
          <a:p>
            <a:pPr marL="0" indent="0" algn="just">
              <a:buNone/>
            </a:pPr>
            <a:r>
              <a:rPr lang="ru-RU" dirty="0" smtClean="0"/>
              <a:t>Реализация проекта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800"/>
                            </p:stCondLst>
                            <p:childTnLst>
                              <p:par>
                                <p:cTn id="12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800"/>
                            </p:stCondLst>
                            <p:childTnLst>
                              <p:par>
                                <p:cTn id="16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800"/>
                            </p:stCondLst>
                            <p:childTnLst>
                              <p:par>
                                <p:cTn id="20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800"/>
                            </p:stCondLst>
                            <p:childTnLst>
                              <p:par>
                                <p:cTn id="24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800"/>
                            </p:stCondLst>
                            <p:childTnLst>
                              <p:par>
                                <p:cTn id="28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800"/>
                            </p:stCondLst>
                            <p:childTnLst>
                              <p:par>
                                <p:cTn id="32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7800"/>
                            </p:stCondLst>
                            <p:childTnLst>
                              <p:par>
                                <p:cTn id="36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8800"/>
                            </p:stCondLst>
                            <p:childTnLst>
                              <p:par>
                                <p:cTn id="40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9800"/>
                            </p:stCondLst>
                            <p:childTnLst>
                              <p:par>
                                <p:cTn id="44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6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800"/>
                            </p:stCondLst>
                            <p:childTnLst>
                              <p:par>
                                <p:cTn id="48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0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Планируемые результаты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1600200"/>
            <a:ext cx="8643998" cy="5043510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ru-RU" b="1" dirty="0" smtClean="0"/>
              <a:t>Результаты </a:t>
            </a:r>
            <a:r>
              <a:rPr lang="ru-RU" b="1" dirty="0" smtClean="0"/>
              <a:t>первого уровня </a:t>
            </a:r>
            <a:r>
              <a:rPr lang="ru-RU" dirty="0" smtClean="0"/>
              <a:t>– приобретение школьником социальных знаний, понимания социальной реальности и повседневной жизни: элементарные представления о национальных героях и важнейших событиях Великой Отечественной войны; уважение к защитникам Отечества; соблюдение российских традиций памяти героев Великой Отечественной войны; представление о принятых в обществе нормах отношения к памятникам истории и культуры, к людям других поколений</a:t>
            </a:r>
          </a:p>
          <a:p>
            <a:pPr algn="just"/>
            <a:r>
              <a:rPr lang="ru-RU" b="1" dirty="0" smtClean="0"/>
              <a:t>Результаты второго уровня </a:t>
            </a:r>
            <a:r>
              <a:rPr lang="ru-RU" dirty="0" smtClean="0"/>
              <a:t>– формирование позитивного отношения школьника к базовым ценностям нашего общества и к социальной реальности в </a:t>
            </a:r>
            <a:r>
              <a:rPr lang="ru-RU" dirty="0" smtClean="0"/>
              <a:t>целом: развитие </a:t>
            </a:r>
            <a:r>
              <a:rPr lang="ru-RU" dirty="0" smtClean="0"/>
              <a:t>ценностных отношений школьника к родному Отечеству.</a:t>
            </a:r>
          </a:p>
          <a:p>
            <a:pPr algn="just"/>
            <a:r>
              <a:rPr lang="ru-RU" b="1" dirty="0" smtClean="0"/>
              <a:t>Результаты третьего уровня </a:t>
            </a:r>
            <a:r>
              <a:rPr lang="ru-RU" dirty="0" smtClean="0"/>
              <a:t>– приобретение школьником опыта самостоятельного социального действия – опыт исследовательской деятельности, опыт публичного выступления по проблемным вопросам, опыт охраны памятников истории и культуры, опыт общения с представителями других поколений, опыт самостоятельной организации праздников и поздравлений для других людей, опыт самообслуживания, самоорганизации, организации совместной деятельности с другими детьми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План реализации проекта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1600200"/>
            <a:ext cx="8715436" cy="5257800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ru-RU" dirty="0" smtClean="0"/>
              <a:t>Планируется провести цикл мероприятий к памятным датам Великой Отечественной войны, в период с ноября 2019 г. по май 2020 г.</a:t>
            </a:r>
          </a:p>
          <a:p>
            <a:pPr algn="ctr">
              <a:buNone/>
            </a:pPr>
            <a:r>
              <a:rPr lang="ru-RU" b="1" dirty="0" smtClean="0"/>
              <a:t>«Пролог Победы» </a:t>
            </a:r>
            <a:r>
              <a:rPr lang="ru-RU" dirty="0" smtClean="0"/>
              <a:t>(Битва под Москвой – исторический лекторий</a:t>
            </a:r>
            <a:r>
              <a:rPr lang="ru-RU" dirty="0" smtClean="0"/>
              <a:t>)</a:t>
            </a:r>
          </a:p>
          <a:p>
            <a:pPr algn="ctr">
              <a:buNone/>
            </a:pPr>
            <a:r>
              <a:rPr lang="ru-RU" b="1" dirty="0" smtClean="0"/>
              <a:t>«</a:t>
            </a:r>
            <a:r>
              <a:rPr lang="ru-RU" b="1" dirty="0" smtClean="0"/>
              <a:t>И шар земной гордится Ленинградом</a:t>
            </a:r>
            <a:r>
              <a:rPr lang="ru-RU" b="1" dirty="0" smtClean="0"/>
              <a:t>!» </a:t>
            </a:r>
            <a:r>
              <a:rPr lang="ru-RU" dirty="0" smtClean="0"/>
              <a:t>(</a:t>
            </a:r>
            <a:r>
              <a:rPr lang="ru-RU" dirty="0" smtClean="0"/>
              <a:t>Мероприятия, посвященное Дню Снятия Блокады города Ленинграда</a:t>
            </a:r>
            <a:r>
              <a:rPr lang="ru-RU" dirty="0" smtClean="0"/>
              <a:t>) </a:t>
            </a:r>
          </a:p>
          <a:p>
            <a:pPr algn="ctr">
              <a:buNone/>
            </a:pPr>
            <a:r>
              <a:rPr lang="ru-RU" b="1" dirty="0" smtClean="0"/>
              <a:t>Акция «</a:t>
            </a:r>
            <a:r>
              <a:rPr lang="ru-RU" b="1" dirty="0" smtClean="0"/>
              <a:t>Обелиск» </a:t>
            </a:r>
            <a:r>
              <a:rPr lang="ru-RU" dirty="0" smtClean="0"/>
              <a:t>Мероприятия </a:t>
            </a:r>
            <a:r>
              <a:rPr lang="ru-RU" dirty="0" smtClean="0"/>
              <a:t>по облагораживанию территории сельского памятника погибшим воинам, уборка на могилах участников ВОВ, тружеников </a:t>
            </a:r>
            <a:r>
              <a:rPr lang="ru-RU" dirty="0" smtClean="0"/>
              <a:t>тыла</a:t>
            </a:r>
          </a:p>
          <a:p>
            <a:pPr algn="ctr">
              <a:buNone/>
            </a:pPr>
            <a:r>
              <a:rPr lang="ru-RU" b="1" dirty="0" smtClean="0"/>
              <a:t>«Поклонимся великим тем годам»</a:t>
            </a:r>
            <a:r>
              <a:rPr lang="ru-RU" dirty="0" smtClean="0"/>
              <a:t>- демонстрация  художественных и документальных фильмов о </a:t>
            </a:r>
            <a:r>
              <a:rPr lang="ru-RU" dirty="0" smtClean="0"/>
              <a:t>войне</a:t>
            </a:r>
          </a:p>
          <a:p>
            <a:pPr algn="ctr" fontAlgn="base">
              <a:buNone/>
            </a:pPr>
            <a:r>
              <a:rPr lang="ru-RU" b="1" dirty="0" smtClean="0"/>
              <a:t>Участие в Акции «Бессмертный полк</a:t>
            </a:r>
            <a:r>
              <a:rPr lang="ru-RU" b="1" dirty="0" smtClean="0"/>
              <a:t>», </a:t>
            </a:r>
            <a:r>
              <a:rPr lang="ru-RU" b="1" dirty="0" smtClean="0"/>
              <a:t>«Письмо ветерану</a:t>
            </a:r>
            <a:r>
              <a:rPr lang="ru-RU" b="1" dirty="0" smtClean="0"/>
              <a:t>», «Георгиевская лента»</a:t>
            </a:r>
          </a:p>
          <a:p>
            <a:pPr algn="ctr" fontAlgn="base">
              <a:buNone/>
            </a:pPr>
            <a:r>
              <a:rPr lang="ru-RU" b="1" dirty="0" smtClean="0"/>
              <a:t> </a:t>
            </a:r>
            <a:r>
              <a:rPr lang="ru-RU" b="1" dirty="0" smtClean="0"/>
              <a:t>Митинг «Весна 45 года…» </a:t>
            </a:r>
            <a:r>
              <a:rPr lang="ru-RU" dirty="0" smtClean="0"/>
              <a:t>у памятника погибшим воинам п. совхоз Коммунар</a:t>
            </a:r>
          </a:p>
          <a:p>
            <a:pPr algn="ctr">
              <a:buNone/>
            </a:pPr>
            <a:endParaRPr lang="ru-RU" dirty="0" smtClean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428604"/>
            <a:ext cx="8643998" cy="985822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/>
              <a:t>Предполагаемые затраты и источники </a:t>
            </a:r>
            <a:r>
              <a:rPr lang="ru-RU" sz="3600" b="1" dirty="0" smtClean="0"/>
              <a:t>финансирования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1600200"/>
            <a:ext cx="4572032" cy="4829196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Положительная </a:t>
            </a:r>
            <a:r>
              <a:rPr lang="ru-RU" dirty="0" smtClean="0"/>
              <a:t>сторона проекта состоит в том, что его осуществление требует минимальных финансовых затрат – издержки, связанные с технической стороной демонстрации проекта (затраты на раздаточный материал, сбор информации).</a:t>
            </a:r>
          </a:p>
          <a:p>
            <a:endParaRPr lang="ru-RU" dirty="0"/>
          </a:p>
        </p:txBody>
      </p:sp>
      <p:pic>
        <p:nvPicPr>
          <p:cNvPr id="17410" name="Picture 2" descr="https://sverdlovsk.roskazna.ru/upload/saratov/2019/%D0%B8%D0%BD%D1%84%D0%BE%D1%80%D0%BC%D0%B0%D1%86%D0%B8%D1%8F%20%D0%BE%20%D0%B2%D0%BE%D0%B8%D0%BD%D0%B0%D1%85-%D1%84%D0%B8%D0%BD%D0%B0%D0%BD%D1%81%D0%B8%D1%81%D1%82%D0%B0%D1%85/%D0%9F%D0%BE%D0%B8%D1%81%D0%BA%D0%BE%D0%B2%D1%8B%D0%B9%20%D0%BE%D1%82%D1%80%D1%8F%D0%B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71414" y="1714488"/>
            <a:ext cx="4108920" cy="46434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1600200"/>
            <a:ext cx="8715436" cy="3043246"/>
          </a:xfrm>
        </p:spPr>
        <p:txBody>
          <a:bodyPr/>
          <a:lstStyle/>
          <a:p>
            <a:pPr algn="ctr"/>
            <a:r>
              <a:rPr lang="ru-RU" b="1" dirty="0" smtClean="0"/>
              <a:t>Каждый человек</a:t>
            </a:r>
            <a:r>
              <a:rPr lang="ru-RU" dirty="0" smtClean="0"/>
              <a:t>, живущий не только в этой великой стране, но и на прекрасной планете Земля, </a:t>
            </a:r>
            <a:r>
              <a:rPr lang="ru-RU" b="1" dirty="0" smtClean="0"/>
              <a:t>должен помнить </a:t>
            </a:r>
            <a:r>
              <a:rPr lang="ru-RU" dirty="0" smtClean="0"/>
              <a:t>тех, кто </a:t>
            </a:r>
            <a:r>
              <a:rPr lang="ru-RU" b="1" dirty="0" smtClean="0"/>
              <a:t>подарил им этот прекрасный, солнечный и мирный день. </a:t>
            </a:r>
            <a:r>
              <a:rPr lang="ru-RU" dirty="0" smtClean="0"/>
              <a:t>Тех, кто </a:t>
            </a:r>
            <a:r>
              <a:rPr lang="ru-RU" b="1" dirty="0" smtClean="0"/>
              <a:t>отдал свои еще не начавшиеся жизни </a:t>
            </a:r>
            <a:r>
              <a:rPr lang="ru-RU" dirty="0" smtClean="0"/>
              <a:t>за великое дело – </a:t>
            </a:r>
            <a:r>
              <a:rPr lang="ru-RU" b="1" dirty="0" smtClean="0"/>
              <a:t>борьбу с мировым злом в лице фашизма</a:t>
            </a:r>
            <a:r>
              <a:rPr lang="ru-RU" dirty="0" smtClean="0"/>
              <a:t>. </a:t>
            </a:r>
            <a:endParaRPr lang="ru-RU" dirty="0"/>
          </a:p>
        </p:txBody>
      </p:sp>
      <p:pic>
        <p:nvPicPr>
          <p:cNvPr id="21506" name="Picture 2" descr="https://истории.рф/wp-content/uploads/2017/02/ro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4286256"/>
            <a:ext cx="3429024" cy="22717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508" name="Picture 4" descr="https://avatars.mds.yandex.net/get-pdb/226447/c8a005b8-6f96-4485-9690-fffd2e1f5a9b/s1200?webp=fals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4" y="4286256"/>
            <a:ext cx="3180400" cy="21732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 descr="https://мояоколица.рф/wp-content/uploads/2019/04/8pyx4gaghpfjfkgvyekh.jpg"/>
          <p:cNvPicPr>
            <a:picLocks noChangeAspect="1" noChangeArrowheads="1"/>
          </p:cNvPicPr>
          <p:nvPr/>
        </p:nvPicPr>
        <p:blipFill>
          <a:blip r:embed="rId4"/>
          <a:srcRect t="52262" r="1077" b="16382"/>
          <a:stretch>
            <a:fillRect/>
          </a:stretch>
        </p:blipFill>
        <p:spPr bwMode="auto">
          <a:xfrm>
            <a:off x="428596" y="0"/>
            <a:ext cx="8358246" cy="12526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39</TotalTime>
  <Words>615</Words>
  <Application>Microsoft Office PowerPoint</Application>
  <PresentationFormat>Экран (4:3)</PresentationFormat>
  <Paragraphs>47</Paragraphs>
  <Slides>11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Обычная</vt:lpstr>
      <vt:lpstr>Образовательный проект   «Формирование патриотических, гражданских и духовно-нравственных ценностей школьников в рамках участия в мероприятиях, посвященных подготовке к 75-летию Победы в Великой Отечественной войне»</vt:lpstr>
      <vt:lpstr>Актуальность проекта</vt:lpstr>
      <vt:lpstr>Слайд 3</vt:lpstr>
      <vt:lpstr>Цели и задачи проекта</vt:lpstr>
      <vt:lpstr>Реализация проекта</vt:lpstr>
      <vt:lpstr>Планируемые результаты</vt:lpstr>
      <vt:lpstr>План реализации проекта</vt:lpstr>
      <vt:lpstr>Предполагаемые затраты и источники финансирования </vt:lpstr>
      <vt:lpstr>Слайд 9</vt:lpstr>
      <vt:lpstr>Подвиги юных героев будут служить для нас примером стойкости, мужества, чувства великого долга перед своим народом, примером настоящего Человека </vt:lpstr>
      <vt:lpstr>Спасибо за внимание!</vt:lpstr>
    </vt:vector>
  </TitlesOfParts>
  <Company>Ya Blondinko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Образовательный проект   «Формирование патриотических, гражданских и духовно-нравственных ценностей школьников в рамках участия в мероприятиях, посвященных подготовке к 75-летию Победы в Великой Отечественной войне» </dc:title>
  <dc:creator>Ксения</dc:creator>
  <cp:lastModifiedBy>Ксения</cp:lastModifiedBy>
  <cp:revision>10</cp:revision>
  <dcterms:created xsi:type="dcterms:W3CDTF">2019-11-25T17:33:27Z</dcterms:created>
  <dcterms:modified xsi:type="dcterms:W3CDTF">2019-11-25T18:13:05Z</dcterms:modified>
</cp:coreProperties>
</file>