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282" r="3695" b="15910"/>
          <a:stretch/>
        </p:blipFill>
        <p:spPr bwMode="auto">
          <a:xfrm>
            <a:off x="2571736" y="2500306"/>
            <a:ext cx="4091492" cy="2923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620688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Georgia" pitchFamily="18" charset="0"/>
              </a:rPr>
              <a:t>Муниципальное бюджетное дошкольное образовательное учреждение</a:t>
            </a:r>
            <a:br>
              <a:rPr lang="ru-RU" i="1" dirty="0">
                <a:latin typeface="Georgia" pitchFamily="18" charset="0"/>
              </a:rPr>
            </a:br>
            <a:r>
              <a:rPr lang="ru-RU" i="1" dirty="0">
                <a:latin typeface="Georgia" pitchFamily="18" charset="0"/>
              </a:rPr>
              <a:t>«Центр развития ребенка – детский сад «Аленушка»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56110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/>
              <a:t>р.п</a:t>
            </a:r>
            <a:r>
              <a:rPr lang="ru-RU" i="1" dirty="0"/>
              <a:t> Усть-Абакан</a:t>
            </a:r>
          </a:p>
          <a:p>
            <a:pPr algn="ctr"/>
            <a:r>
              <a:rPr lang="ru-RU" i="1" dirty="0"/>
              <a:t>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2204864"/>
            <a:ext cx="7072362" cy="237626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217332"/>
              </a:avLst>
            </a:prstTxWarp>
            <a:spAutoFit/>
          </a:bodyPr>
          <a:lstStyle/>
          <a:p>
            <a:pPr algn="ctr"/>
            <a:r>
              <a:rPr lang="ru-RU" sz="3200" i="1" dirty="0" smtClean="0">
                <a:latin typeface="Georgia" pitchFamily="18" charset="0"/>
              </a:rPr>
              <a:t>Детско – родительский клуб в ДОУ </a:t>
            </a:r>
            <a:endParaRPr lang="ru-RU" sz="3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875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3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836712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Georgia" pitchFamily="18" charset="0"/>
              </a:rPr>
              <a:t>Успешность работы педагога дошкольного образовательного учреждения (ДОУ) определяется не только методической грамотностью во взаимодействии с детьми, но и умением правильно организовать сотрудничество с родителями для эффективного решения учебно-воспитательных </a:t>
            </a:r>
            <a:r>
              <a:rPr lang="ru-RU" sz="2400" i="1" dirty="0" smtClean="0">
                <a:latin typeface="Georgia" pitchFamily="18" charset="0"/>
              </a:rPr>
              <a:t>задач</a:t>
            </a:r>
            <a:r>
              <a:rPr lang="ru-RU" sz="2400" i="1" dirty="0">
                <a:latin typeface="Georgia" pitchFamily="18" charset="0"/>
              </a:rPr>
              <a:t>. </a:t>
            </a:r>
            <a:endParaRPr lang="ru-RU" sz="2400" i="1" dirty="0" smtClean="0">
              <a:latin typeface="Georgia" pitchFamily="18" charset="0"/>
            </a:endParaRPr>
          </a:p>
          <a:p>
            <a:r>
              <a:rPr lang="ru-RU" sz="2400" i="1" dirty="0" smtClean="0">
                <a:latin typeface="Georgia" pitchFamily="18" charset="0"/>
              </a:rPr>
              <a:t>Одним </a:t>
            </a:r>
            <a:r>
              <a:rPr lang="ru-RU" sz="2400" i="1" dirty="0">
                <a:latin typeface="Georgia" pitchFamily="18" charset="0"/>
              </a:rPr>
              <a:t>из приёмов налаживания контакта с семьями воспитанников является создание в детском саду родительского клуба. Но, как и любой другой элемент образовательной деятельности, эта работа нуждается в детальной проработке всех уровней организации.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581" y="5301208"/>
            <a:ext cx="1559899" cy="128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99844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146" y="5373216"/>
            <a:ext cx="15605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484784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latin typeface="Georgia" pitchFamily="18" charset="0"/>
              </a:rPr>
              <a:t>Родительский (семейный) клуб </a:t>
            </a:r>
            <a:r>
              <a:rPr lang="ru-RU" sz="2800" i="1" dirty="0" smtClean="0">
                <a:latin typeface="Georgia" pitchFamily="18" charset="0"/>
              </a:rPr>
              <a:t>— </a:t>
            </a:r>
          </a:p>
          <a:p>
            <a:pPr algn="ctr"/>
            <a:r>
              <a:rPr lang="ru-RU" sz="2800" i="1" dirty="0" smtClean="0">
                <a:latin typeface="Georgia" pitchFamily="18" charset="0"/>
              </a:rPr>
              <a:t>это </a:t>
            </a:r>
            <a:r>
              <a:rPr lang="ru-RU" sz="2800" i="1" dirty="0">
                <a:latin typeface="Georgia" pitchFamily="18" charset="0"/>
              </a:rPr>
              <a:t>способ организации работы с родителями, направленный на приобщение семьи к активному участию в учебно-воспитательном процессе и укрепление связи между всеми участниками образовательной деятельности в детском саду.</a:t>
            </a:r>
          </a:p>
        </p:txBody>
      </p:sp>
    </p:spTree>
    <p:extLst>
      <p:ext uri="{BB962C8B-B14F-4D97-AF65-F5344CB8AC3E}">
        <p14:creationId xmlns="" xmlns:p14="http://schemas.microsoft.com/office/powerpoint/2010/main" val="2506467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146" y="5373216"/>
            <a:ext cx="15605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3" y="1166842"/>
            <a:ext cx="74168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Планируя такую </a:t>
            </a:r>
            <a:r>
              <a:rPr lang="ru-RU" sz="2400" i="1" dirty="0">
                <a:latin typeface="Georgia" pitchFamily="18" charset="0"/>
              </a:rPr>
              <a:t>форму работы, мы как педагоги всегда исходим из представлений о </a:t>
            </a:r>
            <a:r>
              <a:rPr lang="ru-RU" sz="2400" i="1" dirty="0" smtClean="0">
                <a:latin typeface="Georgia" pitchFamily="18" charset="0"/>
              </a:rPr>
              <a:t>сегодняшних  </a:t>
            </a:r>
            <a:r>
              <a:rPr lang="ru-RU" sz="2400" i="1" dirty="0">
                <a:latin typeface="Georgia" pitchFamily="18" charset="0"/>
              </a:rPr>
              <a:t>родителях, как о современных людях, готовых к обучению, саморазвитию и сотрудничеству. С учётом этого </a:t>
            </a:r>
            <a:r>
              <a:rPr lang="ru-RU" sz="2400" i="1" dirty="0" smtClean="0">
                <a:latin typeface="Georgia" pitchFamily="18" charset="0"/>
              </a:rPr>
              <a:t>мы для себя выбрали </a:t>
            </a:r>
            <a:r>
              <a:rPr lang="ru-RU" sz="2400" i="1" dirty="0">
                <a:latin typeface="Georgia" pitchFamily="18" charset="0"/>
              </a:rPr>
              <a:t>следующие требования к формам взаимодействия: </a:t>
            </a:r>
            <a:r>
              <a:rPr lang="ru-RU" sz="2400" i="1" dirty="0" smtClean="0">
                <a:latin typeface="Georgia" pitchFamily="18" charset="0"/>
              </a:rPr>
              <a:t>оригинальность</a:t>
            </a:r>
            <a:r>
              <a:rPr lang="ru-RU" sz="2400" i="1" dirty="0">
                <a:latin typeface="Georgia" pitchFamily="18" charset="0"/>
              </a:rPr>
              <a:t>, </a:t>
            </a:r>
            <a:r>
              <a:rPr lang="ru-RU" sz="2400" i="1" dirty="0" smtClean="0">
                <a:latin typeface="Georgia" pitchFamily="18" charset="0"/>
              </a:rPr>
              <a:t>востребованность</a:t>
            </a:r>
            <a:r>
              <a:rPr lang="ru-RU" sz="2400" i="1" dirty="0">
                <a:latin typeface="Georgia" pitchFamily="18" charset="0"/>
              </a:rPr>
              <a:t>, </a:t>
            </a:r>
            <a:r>
              <a:rPr lang="ru-RU" sz="2400" i="1" dirty="0" smtClean="0">
                <a:latin typeface="Georgia" pitchFamily="18" charset="0"/>
              </a:rPr>
              <a:t>интерактив. </a:t>
            </a:r>
            <a:endParaRPr lang="ru-RU" sz="24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8934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146" y="5373216"/>
            <a:ext cx="15605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836712"/>
            <a:ext cx="76328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Создание детско – родительского клуба в нашем детском саду</a:t>
            </a:r>
          </a:p>
          <a:p>
            <a:r>
              <a:rPr lang="ru-RU" sz="2400" dirty="0">
                <a:latin typeface="Georgia" pitchFamily="18" charset="0"/>
              </a:rPr>
              <a:t>р</a:t>
            </a:r>
            <a:r>
              <a:rPr lang="ru-RU" sz="2400" dirty="0" smtClean="0">
                <a:latin typeface="Georgia" pitchFamily="18" charset="0"/>
              </a:rPr>
              <a:t>ассматривалось как одна из новых, перспективных форм </a:t>
            </a:r>
            <a:r>
              <a:rPr lang="ru-RU" sz="2400" dirty="0">
                <a:latin typeface="Georgia" pitchFamily="18" charset="0"/>
              </a:rPr>
              <a:t>сотрудничества, </a:t>
            </a:r>
            <a:r>
              <a:rPr lang="ru-RU" sz="2400" dirty="0" smtClean="0">
                <a:latin typeface="Georgia" pitchFamily="18" charset="0"/>
              </a:rPr>
              <a:t>которая предполагает подключение </a:t>
            </a:r>
            <a:r>
              <a:rPr lang="ru-RU" sz="2400" dirty="0">
                <a:latin typeface="Georgia" pitchFamily="18" charset="0"/>
              </a:rPr>
              <a:t>родителей к активному участию, как в педагогическом процессе, так и в жизни детского сада. </a:t>
            </a:r>
          </a:p>
          <a:p>
            <a:r>
              <a:rPr lang="ru-RU" sz="2400" dirty="0" smtClean="0">
                <a:latin typeface="Georgia" pitchFamily="18" charset="0"/>
              </a:rPr>
              <a:t>в.</a:t>
            </a:r>
            <a:endParaRPr lang="ru-RU" sz="2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7279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146" y="5373216"/>
            <a:ext cx="15605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908720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Georgia" pitchFamily="18" charset="0"/>
              </a:rPr>
              <a:t>Прежде, чем создать клуб, нами было поведено </a:t>
            </a:r>
            <a:r>
              <a:rPr lang="ru-RU" sz="2400" i="1" dirty="0" smtClean="0">
                <a:latin typeface="Georgia" pitchFamily="18" charset="0"/>
              </a:rPr>
              <a:t> </a:t>
            </a:r>
          </a:p>
          <a:p>
            <a:r>
              <a:rPr lang="ru-RU" sz="2400" i="1" dirty="0" smtClean="0">
                <a:latin typeface="Georgia" pitchFamily="18" charset="0"/>
              </a:rPr>
              <a:t> 1. </a:t>
            </a:r>
            <a:r>
              <a:rPr lang="ru-RU" sz="2400" i="1" u="sng" dirty="0" smtClean="0">
                <a:latin typeface="Georgia" pitchFamily="18" charset="0"/>
              </a:rPr>
              <a:t>анкетирование  </a:t>
            </a:r>
            <a:r>
              <a:rPr lang="ru-RU" sz="2400" i="1" u="sng" dirty="0">
                <a:latin typeface="Georgia" pitchFamily="18" charset="0"/>
              </a:rPr>
              <a:t>родителей </a:t>
            </a:r>
            <a:r>
              <a:rPr lang="ru-RU" sz="2400" i="1" dirty="0">
                <a:latin typeface="Georgia" pitchFamily="18" charset="0"/>
              </a:rPr>
              <a:t>с целью выяснения наиболее предпочтительной формы взаимодействия ДОУ с семьями </a:t>
            </a:r>
            <a:r>
              <a:rPr lang="ru-RU" sz="2400" i="1" dirty="0" smtClean="0">
                <a:latin typeface="Georgia" pitchFamily="18" charset="0"/>
              </a:rPr>
              <a:t>воспитанников</a:t>
            </a:r>
            <a:endParaRPr lang="ru-RU" sz="2400" i="1" dirty="0">
              <a:latin typeface="Georgia" pitchFamily="18" charset="0"/>
            </a:endParaRPr>
          </a:p>
          <a:p>
            <a:r>
              <a:rPr lang="ru-RU" sz="2400" i="1" dirty="0" smtClean="0">
                <a:latin typeface="Georgia" pitchFamily="18" charset="0"/>
              </a:rPr>
              <a:t>Далее мы определили </a:t>
            </a:r>
          </a:p>
          <a:p>
            <a:r>
              <a:rPr lang="ru-RU" sz="2400" i="1" u="sng" dirty="0" smtClean="0">
                <a:latin typeface="Georgia" pitchFamily="18" charset="0"/>
              </a:rPr>
              <a:t>2. направление деятельности</a:t>
            </a:r>
            <a:r>
              <a:rPr lang="ru-RU" sz="2400" i="1" dirty="0" smtClean="0">
                <a:latin typeface="Georgia" pitchFamily="18" charset="0"/>
              </a:rPr>
              <a:t> нашего клуба.</a:t>
            </a:r>
          </a:p>
          <a:p>
            <a:endParaRPr lang="ru-RU" sz="2400" i="1" dirty="0">
              <a:latin typeface="Georgia" pitchFamily="18" charset="0"/>
            </a:endParaRPr>
          </a:p>
          <a:p>
            <a:r>
              <a:rPr lang="ru-RU" sz="2400" i="1" dirty="0" smtClean="0">
                <a:latin typeface="Georgia" pitchFamily="18" charset="0"/>
              </a:rPr>
              <a:t>Следующим нашим шагом была разработка</a:t>
            </a:r>
          </a:p>
          <a:p>
            <a:r>
              <a:rPr lang="ru-RU" sz="2400" i="1" dirty="0" smtClean="0">
                <a:latin typeface="Georgia" pitchFamily="18" charset="0"/>
              </a:rPr>
              <a:t> 3. </a:t>
            </a:r>
            <a:r>
              <a:rPr lang="ru-RU" sz="2400" i="1" u="sng" dirty="0" smtClean="0">
                <a:latin typeface="Georgia" pitchFamily="18" charset="0"/>
              </a:rPr>
              <a:t>положения о клубе </a:t>
            </a:r>
            <a:r>
              <a:rPr lang="ru-RU" sz="2400" i="1" dirty="0" smtClean="0">
                <a:latin typeface="Georgia" pitchFamily="18" charset="0"/>
              </a:rPr>
              <a:t>на уровне ДОУ.</a:t>
            </a:r>
          </a:p>
          <a:p>
            <a:endParaRPr lang="ru-RU" sz="2400" i="1" dirty="0">
              <a:latin typeface="Georgia" pitchFamily="18" charset="0"/>
            </a:endParaRPr>
          </a:p>
          <a:p>
            <a:r>
              <a:rPr lang="ru-RU" sz="2400" i="1" dirty="0" smtClean="0">
                <a:latin typeface="Georgia" pitchFamily="18" charset="0"/>
              </a:rPr>
              <a:t>На следующем этапе мы совместно со специалистами (педагогом – психологом и инструктором по </a:t>
            </a:r>
            <a:r>
              <a:rPr lang="ru-RU" sz="2400" i="1" dirty="0" err="1" smtClean="0">
                <a:latin typeface="Georgia" pitchFamily="18" charset="0"/>
              </a:rPr>
              <a:t>физ.воспитанию</a:t>
            </a:r>
            <a:r>
              <a:rPr lang="ru-RU" sz="2400" i="1" dirty="0" smtClean="0">
                <a:latin typeface="Georgia" pitchFamily="18" charset="0"/>
              </a:rPr>
              <a:t>) разработали </a:t>
            </a:r>
          </a:p>
          <a:p>
            <a:r>
              <a:rPr lang="ru-RU" sz="2400" i="1" dirty="0" smtClean="0">
                <a:latin typeface="Georgia" pitchFamily="18" charset="0"/>
              </a:rPr>
              <a:t>4. </a:t>
            </a:r>
            <a:r>
              <a:rPr lang="ru-RU" sz="2400" i="1" u="sng" dirty="0" smtClean="0">
                <a:latin typeface="Georgia" pitchFamily="18" charset="0"/>
              </a:rPr>
              <a:t>программу  работы клуба.</a:t>
            </a:r>
            <a:endParaRPr lang="ru-RU" sz="2400" i="1" u="sng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912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93499"/>
            <a:ext cx="3732585" cy="306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908720"/>
            <a:ext cx="7272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Создавая наш клуб, мы рассчитывали осуществлять его деятельность в течение 2лет. Однако, деятельность, осуществляемая нами в клубе была достаточно востребована родителями и клуб просуществовал в  течение 5 лет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732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313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Andrey</cp:lastModifiedBy>
  <cp:revision>14</cp:revision>
  <dcterms:created xsi:type="dcterms:W3CDTF">2019-11-21T12:37:52Z</dcterms:created>
  <dcterms:modified xsi:type="dcterms:W3CDTF">2019-11-26T14:46:13Z</dcterms:modified>
</cp:coreProperties>
</file>