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56" r:id="rId3"/>
    <p:sldId id="275" r:id="rId4"/>
    <p:sldId id="257" r:id="rId5"/>
    <p:sldId id="258" r:id="rId6"/>
    <p:sldId id="259" r:id="rId7"/>
    <p:sldId id="260" r:id="rId8"/>
    <p:sldId id="274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76" r:id="rId18"/>
    <p:sldId id="269" r:id="rId19"/>
    <p:sldId id="270" r:id="rId20"/>
    <p:sldId id="27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A900"/>
    <a:srgbClr val="FF3300"/>
    <a:srgbClr val="C49500"/>
    <a:srgbClr val="00D6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BD1E2-0BAA-43EA-BA64-A160C86E5DA1}" type="datetimeFigureOut">
              <a:rPr lang="ru-RU" smtClean="0"/>
              <a:t>17.11.2019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41AB-2AAB-4045-935D-FFE61F69D1F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4189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BD1E2-0BAA-43EA-BA64-A160C86E5DA1}" type="datetimeFigureOut">
              <a:rPr lang="ru-RU" smtClean="0"/>
              <a:t>17.11.2019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41AB-2AAB-4045-935D-FFE61F69D1F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5753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BD1E2-0BAA-43EA-BA64-A160C86E5DA1}" type="datetimeFigureOut">
              <a:rPr lang="ru-RU" smtClean="0"/>
              <a:t>17.11.2019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41AB-2AAB-4045-935D-FFE61F69D1F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3306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BD1E2-0BAA-43EA-BA64-A160C86E5DA1}" type="datetimeFigureOut">
              <a:rPr lang="ru-RU" smtClean="0"/>
              <a:t>17.11.2019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41AB-2AAB-4045-935D-FFE61F69D1F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7457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BD1E2-0BAA-43EA-BA64-A160C86E5DA1}" type="datetimeFigureOut">
              <a:rPr lang="ru-RU" smtClean="0"/>
              <a:t>17.11.2019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41AB-2AAB-4045-935D-FFE61F69D1F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9688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BD1E2-0BAA-43EA-BA64-A160C86E5DA1}" type="datetimeFigureOut">
              <a:rPr lang="ru-RU" smtClean="0"/>
              <a:t>17.11.2019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41AB-2AAB-4045-935D-FFE61F69D1F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9358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BD1E2-0BAA-43EA-BA64-A160C86E5DA1}" type="datetimeFigureOut">
              <a:rPr lang="ru-RU" smtClean="0"/>
              <a:t>17.11.2019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41AB-2AAB-4045-935D-FFE61F69D1F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6104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BD1E2-0BAA-43EA-BA64-A160C86E5DA1}" type="datetimeFigureOut">
              <a:rPr lang="ru-RU" smtClean="0"/>
              <a:t>17.11.2019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41AB-2AAB-4045-935D-FFE61F69D1F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1726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BD1E2-0BAA-43EA-BA64-A160C86E5DA1}" type="datetimeFigureOut">
              <a:rPr lang="ru-RU" smtClean="0"/>
              <a:t>17.11.2019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41AB-2AAB-4045-935D-FFE61F69D1F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5278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BD1E2-0BAA-43EA-BA64-A160C86E5DA1}" type="datetimeFigureOut">
              <a:rPr lang="ru-RU" smtClean="0"/>
              <a:t>17.11.2019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41AB-2AAB-4045-935D-FFE61F69D1F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5897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BD1E2-0BAA-43EA-BA64-A160C86E5DA1}" type="datetimeFigureOut">
              <a:rPr lang="ru-RU" smtClean="0"/>
              <a:t>17.11.2019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41AB-2AAB-4045-935D-FFE61F69D1F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3320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4BD1E2-0BAA-43EA-BA64-A160C86E5DA1}" type="datetimeFigureOut">
              <a:rPr lang="ru-RU" smtClean="0"/>
              <a:t>17.11.2019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641AB-2AAB-4045-935D-FFE61F69D1F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9453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7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0.png"/><Relationship Id="rId4" Type="http://schemas.openxmlformats.org/officeDocument/2006/relationships/image" Target="../media/image4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Relationship Id="rId1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260648"/>
            <a:ext cx="84402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DEA9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Какое у вас настроение?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DEA9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695" y="1212382"/>
            <a:ext cx="3157537" cy="291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7273" y="1176708"/>
            <a:ext cx="3255963" cy="2792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284984"/>
            <a:ext cx="3267075" cy="308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 rot="20170142">
            <a:off x="382908" y="2144241"/>
            <a:ext cx="29827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отличное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40152" y="1916832"/>
            <a:ext cx="28305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хорошее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20509369">
            <a:off x="3423566" y="4289470"/>
            <a:ext cx="23045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плохое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74032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836712"/>
            <a:ext cx="3960440" cy="5719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50990" y="1944"/>
            <a:ext cx="47379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DEA9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 всех так?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DEA9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713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395" r="-37"/>
          <a:stretch/>
        </p:blipFill>
        <p:spPr>
          <a:xfrm>
            <a:off x="1691680" y="1700808"/>
            <a:ext cx="7361363" cy="4968551"/>
          </a:xfrm>
        </p:spPr>
      </p:pic>
      <p:sp>
        <p:nvSpPr>
          <p:cNvPr id="5" name="Прямоугольник 4"/>
          <p:cNvSpPr/>
          <p:nvPr/>
        </p:nvSpPr>
        <p:spPr>
          <a:xfrm>
            <a:off x="-437289" y="476672"/>
            <a:ext cx="10136299" cy="769441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DEA9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Любимая фраза кота </a:t>
            </a:r>
            <a:r>
              <a:rPr lang="ru-RU" sz="4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DEA9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леопольда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DEA9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4839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188640"/>
            <a:ext cx="88118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DEA9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Самостоятельная работа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DEA9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611560" y="1155785"/>
                <a:ext cx="8307780" cy="45113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4000" b="1" dirty="0" smtClean="0">
                    <a:effectLst/>
                    <a:latin typeface="Times New Roman"/>
                    <a:ea typeface="Calibri"/>
                    <a:cs typeface="Times New Roman"/>
                  </a:rPr>
                  <a:t>Задание:</a:t>
                </a:r>
                <a:r>
                  <a:rPr lang="ru-RU" sz="4000" dirty="0">
                    <a:effectLst/>
                    <a:latin typeface="Times New Roman"/>
                    <a:ea typeface="Calibri"/>
                    <a:cs typeface="Times New Roman"/>
                  </a:rPr>
                  <a:t> Сколько градусов содержит угол, если он составляет:</a:t>
                </a:r>
                <a:endParaRPr lang="ru-RU" sz="4000" dirty="0">
                  <a:ea typeface="Calibri"/>
                  <a:cs typeface="Times New Roman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40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fPr>
                        <m:num>
                          <m:r>
                            <a:rPr lang="ru-RU" sz="40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17</m:t>
                          </m:r>
                        </m:num>
                        <m:den>
                          <m:r>
                            <a:rPr lang="ru-RU" sz="40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45</m:t>
                          </m:r>
                        </m:den>
                      </m:f>
                      <m:r>
                        <a:rPr lang="ru-RU" sz="4000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;</m:t>
                      </m:r>
                      <m:r>
                        <a:rPr lang="ru-RU" sz="4000" b="0" i="1" smtClean="0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   </m:t>
                      </m:r>
                      <m:r>
                        <a:rPr lang="ru-RU" sz="4000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 </m:t>
                      </m:r>
                      <m:f>
                        <m:fPr>
                          <m:ctrlPr>
                            <a:rPr lang="ru-RU" sz="40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fPr>
                        <m:num>
                          <m:r>
                            <a:rPr lang="ru-RU" sz="40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2</m:t>
                          </m:r>
                        </m:num>
                        <m:den>
                          <m:r>
                            <a:rPr lang="ru-RU" sz="40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5</m:t>
                          </m:r>
                        </m:den>
                      </m:f>
                      <m:r>
                        <a:rPr lang="ru-RU" sz="4000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;</m:t>
                      </m:r>
                      <m:r>
                        <a:rPr lang="ru-RU" sz="4000" b="0" i="1" smtClean="0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   </m:t>
                      </m:r>
                      <m:r>
                        <a:rPr lang="ru-RU" sz="4000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 </m:t>
                      </m:r>
                      <m:f>
                        <m:fPr>
                          <m:ctrlPr>
                            <a:rPr lang="ru-RU" sz="40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fPr>
                        <m:num>
                          <m:r>
                            <a:rPr lang="ru-RU" sz="40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7</m:t>
                          </m:r>
                        </m:num>
                        <m:den>
                          <m:r>
                            <a:rPr lang="ru-RU" sz="40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9</m:t>
                          </m:r>
                        </m:den>
                      </m:f>
                      <m:r>
                        <a:rPr lang="ru-RU" sz="4000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;</m:t>
                      </m:r>
                      <m:r>
                        <a:rPr lang="ru-RU" sz="4000" b="0" i="1" smtClean="0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   </m:t>
                      </m:r>
                      <m:f>
                        <m:fPr>
                          <m:ctrlPr>
                            <a:rPr lang="ru-RU" sz="40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fPr>
                        <m:num>
                          <m:r>
                            <a:rPr lang="ru-RU" sz="40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2</m:t>
                          </m:r>
                        </m:num>
                        <m:den>
                          <m:r>
                            <a:rPr lang="ru-RU" sz="40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15</m:t>
                          </m:r>
                        </m:den>
                      </m:f>
                      <m:r>
                        <a:rPr lang="ru-RU" sz="4000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;</m:t>
                      </m:r>
                      <m:r>
                        <a:rPr lang="ru-RU" sz="4000" b="0" i="1" smtClean="0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   </m:t>
                      </m:r>
                      <m:f>
                        <m:fPr>
                          <m:ctrlPr>
                            <a:rPr lang="ru-RU" sz="40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fPr>
                        <m:num>
                          <m:r>
                            <a:rPr lang="ru-RU" sz="40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5</m:t>
                          </m:r>
                        </m:num>
                        <m:den>
                          <m:r>
                            <a:rPr lang="ru-RU" sz="40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6</m:t>
                          </m:r>
                        </m:den>
                      </m:f>
                      <m:r>
                        <a:rPr lang="ru-RU" sz="4000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;</m:t>
                      </m:r>
                      <m:r>
                        <a:rPr lang="ru-RU" sz="4000" b="0" i="1" smtClean="0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   </m:t>
                      </m:r>
                      <m:f>
                        <m:fPr>
                          <m:ctrlPr>
                            <a:rPr lang="ru-RU" sz="40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fPr>
                        <m:num>
                          <m:r>
                            <a:rPr lang="ru-RU" sz="40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13</m:t>
                          </m:r>
                        </m:num>
                        <m:den>
                          <m:r>
                            <a:rPr lang="ru-RU" sz="40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18</m:t>
                          </m:r>
                        </m:den>
                      </m:f>
                      <m:r>
                        <a:rPr lang="ru-RU" sz="4000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;</m:t>
                      </m:r>
                      <m:r>
                        <a:rPr lang="ru-RU" sz="4000" b="0" i="1" smtClean="0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   </m:t>
                      </m:r>
                      <m:f>
                        <m:fPr>
                          <m:ctrlPr>
                            <a:rPr lang="ru-RU" sz="40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fPr>
                        <m:num>
                          <m:r>
                            <a:rPr lang="ru-RU" sz="40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2</m:t>
                          </m:r>
                        </m:num>
                        <m:den>
                          <m:r>
                            <a:rPr lang="ru-RU" sz="40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3</m:t>
                          </m:r>
                        </m:den>
                      </m:f>
                      <m:r>
                        <a:rPr lang="ru-RU" sz="4000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 </m:t>
                      </m:r>
                    </m:oMath>
                  </m:oMathPara>
                </a14:m>
                <a:endParaRPr lang="ru-RU" sz="4000" i="1" dirty="0" smtClean="0">
                  <a:effectLst/>
                  <a:latin typeface="Cambria Math"/>
                  <a:ea typeface="Calibri"/>
                  <a:cs typeface="Times New Roman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ru-RU" sz="3600" b="0" i="1" smtClean="0">
                        <a:effectLst/>
                        <a:latin typeface="Cambria Math"/>
                        <a:ea typeface="Calibri"/>
                        <a:cs typeface="Times New Roman"/>
                      </a:rPr>
                      <m:t>         </m:t>
                    </m:r>
                    <m:r>
                      <a:rPr lang="ru-RU" sz="3600" i="1">
                        <a:effectLst/>
                        <a:latin typeface="Cambria Math"/>
                        <a:ea typeface="Calibri"/>
                        <a:cs typeface="Times New Roman"/>
                      </a:rPr>
                      <m:t>о</m:t>
                    </m:r>
                  </m:oMath>
                </a14:m>
                <a:r>
                  <a:rPr lang="ru-RU" sz="3600" dirty="0">
                    <a:effectLst/>
                    <a:latin typeface="Times New Roman"/>
                    <a:ea typeface="Times New Roman"/>
                    <a:cs typeface="Times New Roman"/>
                  </a:rPr>
                  <a:t>т прямого угла – для 1 варианта</a:t>
                </a:r>
                <a:r>
                  <a:rPr lang="ru-RU" sz="3600" dirty="0" smtClean="0">
                    <a:effectLst/>
                    <a:latin typeface="Times New Roman"/>
                    <a:ea typeface="Times New Roman"/>
                    <a:cs typeface="Times New Roman"/>
                  </a:rPr>
                  <a:t>;</a:t>
                </a: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600" dirty="0" smtClean="0">
                    <a:effectLst/>
                    <a:latin typeface="Times New Roman"/>
                    <a:ea typeface="Times New Roman"/>
                    <a:cs typeface="Times New Roman"/>
                  </a:rPr>
                  <a:t> </a:t>
                </a:r>
                <a:r>
                  <a:rPr lang="ru-RU" sz="3600" dirty="0" smtClean="0">
                    <a:latin typeface="Times New Roman"/>
                    <a:ea typeface="Times New Roman"/>
                    <a:cs typeface="Times New Roman"/>
                  </a:rPr>
                  <a:t>    </a:t>
                </a:r>
                <a:r>
                  <a:rPr lang="ru-RU" sz="3600" dirty="0" smtClean="0">
                    <a:effectLst/>
                    <a:latin typeface="Times New Roman"/>
                    <a:ea typeface="Times New Roman"/>
                    <a:cs typeface="Times New Roman"/>
                  </a:rPr>
                  <a:t>от </a:t>
                </a:r>
                <a:r>
                  <a:rPr lang="ru-RU" sz="3600" dirty="0">
                    <a:effectLst/>
                    <a:latin typeface="Times New Roman"/>
                    <a:ea typeface="Times New Roman"/>
                    <a:cs typeface="Times New Roman"/>
                  </a:rPr>
                  <a:t>развёрнутого угла – для 2 варианта.</a:t>
                </a:r>
                <a:endParaRPr lang="ru-RU" sz="3600" dirty="0">
                  <a:ea typeface="Calibri"/>
                  <a:cs typeface="Times New Roman"/>
                </a:endParaRPr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1155785"/>
                <a:ext cx="8307780" cy="4511363"/>
              </a:xfrm>
              <a:prstGeom prst="rect">
                <a:avLst/>
              </a:prstGeom>
              <a:blipFill rotWithShape="1">
                <a:blip r:embed="rId2"/>
                <a:stretch>
                  <a:fillRect t="-1622" r="-1321" b="-297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163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496" y="44624"/>
            <a:ext cx="929248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DEA9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Соотнесите полученные результаты </a:t>
            </a:r>
          </a:p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DEA9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соответствующим буквам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DEA9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Таблица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38530265"/>
                  </p:ext>
                </p:extLst>
              </p:nvPr>
            </p:nvGraphicFramePr>
            <p:xfrm>
              <a:off x="235714" y="2348880"/>
              <a:ext cx="5442163" cy="120890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720079"/>
                    <a:gridCol w="720080"/>
                    <a:gridCol w="792088"/>
                    <a:gridCol w="792088"/>
                    <a:gridCol w="792088"/>
                    <a:gridCol w="792088"/>
                    <a:gridCol w="833652"/>
                  </a:tblGrid>
                  <a:tr h="64807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60</a:t>
                          </a:r>
                          <a14:m>
                            <m:oMath xmlns:m="http://schemas.openxmlformats.org/officeDocument/2006/math">
                              <m:r>
                                <a:rPr lang="ru-RU" sz="3200" b="1" i="1"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°</m:t>
                              </m:r>
                            </m:oMath>
                          </a14:m>
                          <a:endParaRPr lang="ru-RU" sz="3200" b="1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75</a:t>
                          </a:r>
                          <a14:m>
                            <m:oMath xmlns:m="http://schemas.openxmlformats.org/officeDocument/2006/math">
                              <m:r>
                                <a:rPr lang="ru-RU" sz="3200" b="1" i="1"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°</m:t>
                              </m:r>
                            </m:oMath>
                          </a14:m>
                          <a:endParaRPr lang="ru-RU" sz="3200" b="1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65</a:t>
                          </a:r>
                          <a14:m>
                            <m:oMath xmlns:m="http://schemas.openxmlformats.org/officeDocument/2006/math">
                              <m:r>
                                <a:rPr lang="ru-RU" sz="3200" b="1" i="1"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°</m:t>
                              </m:r>
                            </m:oMath>
                          </a14:m>
                          <a:endParaRPr lang="ru-RU" sz="3200" b="1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12</a:t>
                          </a:r>
                          <a14:m>
                            <m:oMath xmlns:m="http://schemas.openxmlformats.org/officeDocument/2006/math">
                              <m:r>
                                <a:rPr lang="ru-RU" sz="3200" b="1" i="1"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°</m:t>
                              </m:r>
                            </m:oMath>
                          </a14:m>
                          <a:endParaRPr lang="ru-RU" sz="3200" b="1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70</a:t>
                          </a:r>
                          <a14:m>
                            <m:oMath xmlns:m="http://schemas.openxmlformats.org/officeDocument/2006/math">
                              <m:r>
                                <a:rPr lang="ru-RU" sz="3200" b="1" i="1"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°</m:t>
                              </m:r>
                            </m:oMath>
                          </a14:m>
                          <a:endParaRPr lang="ru-RU" sz="3200" b="1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34</a:t>
                          </a:r>
                          <a14:m>
                            <m:oMath xmlns:m="http://schemas.openxmlformats.org/officeDocument/2006/math">
                              <m:r>
                                <a:rPr lang="ru-RU" sz="3200" b="1" i="1"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°</m:t>
                              </m:r>
                            </m:oMath>
                          </a14:m>
                          <a:endParaRPr lang="ru-RU" sz="3200" b="1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3200" b="1" i="1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 </m:t>
                                </m:r>
                                <m:r>
                                  <a:rPr lang="ru-RU" sz="3200" b="1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𝟑𝟔</m:t>
                                </m:r>
                                <m:r>
                                  <a:rPr lang="ru-RU" sz="3200" b="1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°</m:t>
                                </m:r>
                              </m:oMath>
                            </m:oMathPara>
                          </a14:m>
                          <a:endParaRPr lang="ru-RU" sz="3200" b="1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  <a:tr h="15494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Arial"/>
                              <a:ea typeface="Times New Roman"/>
                              <a:cs typeface="Times New Roman"/>
                            </a:rPr>
                            <a:t>А</a:t>
                          </a:r>
                          <a:endParaRPr lang="ru-RU" sz="3200" b="1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О</a:t>
                          </a:r>
                          <a:endParaRPr lang="ru-RU" sz="3200" b="1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Т</a:t>
                          </a:r>
                          <a:endParaRPr lang="ru-RU" sz="3200" b="1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Р</a:t>
                          </a:r>
                          <a:endParaRPr lang="ru-RU" sz="3200" b="1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Б</a:t>
                          </a:r>
                          <a:endParaRPr lang="ru-RU" sz="3200" b="1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Д</a:t>
                          </a:r>
                          <a:endParaRPr lang="ru-RU" sz="3200" b="1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Arial"/>
                              <a:ea typeface="Times New Roman"/>
                              <a:cs typeface="Times New Roman"/>
                            </a:rPr>
                            <a:t>О</a:t>
                          </a:r>
                          <a:endParaRPr lang="ru-RU" sz="3200" b="1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Таблица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38530265"/>
                  </p:ext>
                </p:extLst>
              </p:nvPr>
            </p:nvGraphicFramePr>
            <p:xfrm>
              <a:off x="235714" y="2348880"/>
              <a:ext cx="5442163" cy="120890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720079"/>
                    <a:gridCol w="720080"/>
                    <a:gridCol w="792088"/>
                    <a:gridCol w="792088"/>
                    <a:gridCol w="792088"/>
                    <a:gridCol w="792088"/>
                    <a:gridCol w="833652"/>
                  </a:tblGrid>
                  <a:tr h="64807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2"/>
                          <a:stretch>
                            <a:fillRect l="-847" t="-14953" r="-656780" b="-1158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2"/>
                          <a:stretch>
                            <a:fillRect l="-100847" t="-14953" r="-556780" b="-1158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2"/>
                          <a:stretch>
                            <a:fillRect l="-182308" t="-14953" r="-405385" b="-1158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2"/>
                          <a:stretch>
                            <a:fillRect l="-282308" t="-14953" r="-305385" b="-1158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2"/>
                          <a:stretch>
                            <a:fillRect l="-382308" t="-14953" r="-205385" b="-1158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2"/>
                          <a:stretch>
                            <a:fillRect l="-486047" t="-14953" r="-106977" b="-1158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2"/>
                          <a:stretch>
                            <a:fillRect l="-551825" t="-14953" r="-730" b="-115888"/>
                          </a:stretch>
                        </a:blipFill>
                      </a:tcPr>
                    </a:tc>
                  </a:tr>
                  <a:tr h="56083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Arial"/>
                              <a:ea typeface="Times New Roman"/>
                              <a:cs typeface="Times New Roman"/>
                            </a:rPr>
                            <a:t>А</a:t>
                          </a:r>
                          <a:endParaRPr lang="ru-RU" sz="3200" b="1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О</a:t>
                          </a:r>
                          <a:endParaRPr lang="ru-RU" sz="3200" b="1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Т</a:t>
                          </a:r>
                          <a:endParaRPr lang="ru-RU" sz="3200" b="1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Р</a:t>
                          </a:r>
                          <a:endParaRPr lang="ru-RU" sz="3200" b="1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Б</a:t>
                          </a:r>
                          <a:endParaRPr lang="ru-RU" sz="3200" b="1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Д</a:t>
                          </a:r>
                          <a:endParaRPr lang="ru-RU" sz="3200" b="1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Arial"/>
                              <a:ea typeface="Times New Roman"/>
                              <a:cs typeface="Times New Roman"/>
                            </a:rPr>
                            <a:t>О</a:t>
                          </a:r>
                          <a:endParaRPr lang="ru-RU" sz="3200" b="1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79512" y="1612108"/>
            <a:ext cx="5058244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Ответы для прямого угла.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Таблица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95883659"/>
                  </p:ext>
                </p:extLst>
              </p:nvPr>
            </p:nvGraphicFramePr>
            <p:xfrm>
              <a:off x="2848505" y="4509120"/>
              <a:ext cx="6156177" cy="112166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936105"/>
                    <a:gridCol w="936104"/>
                    <a:gridCol w="864096"/>
                    <a:gridCol w="720080"/>
                    <a:gridCol w="1008112"/>
                    <a:gridCol w="792088"/>
                    <a:gridCol w="899592"/>
                  </a:tblGrid>
                  <a:tr h="15494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3200" b="1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𝟏𝟐𝟎</m:t>
                                </m:r>
                                <m:r>
                                  <a:rPr lang="ru-RU" sz="3200" b="1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°</m:t>
                                </m:r>
                              </m:oMath>
                            </m:oMathPara>
                          </a14:m>
                          <a:endParaRPr lang="ru-RU" sz="3200" b="1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3200" b="1" i="1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 </m:t>
                                </m:r>
                                <m:r>
                                  <a:rPr lang="ru-RU" sz="3200" b="1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𝟏𝟒𝟎</m:t>
                                </m:r>
                                <m:r>
                                  <a:rPr lang="ru-RU" sz="3200" b="1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°</m:t>
                                </m:r>
                              </m:oMath>
                            </m:oMathPara>
                          </a14:m>
                          <a:endParaRPr lang="ru-RU" sz="3200" b="1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3200" b="1" i="1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  </m:t>
                                </m:r>
                                <m:r>
                                  <a:rPr lang="ru-RU" sz="3200" b="1" i="1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𝟐𝟒</m:t>
                                </m:r>
                                <m:r>
                                  <a:rPr lang="ru-RU" sz="3200" b="1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°</m:t>
                                </m:r>
                              </m:oMath>
                            </m:oMathPara>
                          </a14:m>
                          <a:endParaRPr lang="ru-RU" sz="3200" b="1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3200" b="1" i="1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 </m:t>
                                </m:r>
                                <m:r>
                                  <a:rPr lang="ru-RU" sz="3200" b="1" i="1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𝟕𝟐</m:t>
                                </m:r>
                                <m:r>
                                  <a:rPr lang="ru-RU" sz="3200" b="1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°</m:t>
                                </m:r>
                              </m:oMath>
                            </m:oMathPara>
                          </a14:m>
                          <a:endParaRPr lang="ru-RU" sz="3200" b="1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130</a:t>
                          </a:r>
                          <a14:m>
                            <m:oMath xmlns:m="http://schemas.openxmlformats.org/officeDocument/2006/math">
                              <m:r>
                                <a:rPr lang="ru-RU" sz="3200" b="1" i="1"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°</m:t>
                              </m:r>
                            </m:oMath>
                          </a14:m>
                          <a:endParaRPr lang="ru-RU" sz="3200" b="1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3200" b="1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𝟔𝟖</m:t>
                                </m:r>
                                <m:r>
                                  <a:rPr lang="ru-RU" sz="3200" b="1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°</m:t>
                                </m:r>
                              </m:oMath>
                            </m:oMathPara>
                          </a14:m>
                          <a:endParaRPr lang="ru-RU" sz="3200" b="1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150</a:t>
                          </a:r>
                          <a14:m>
                            <m:oMath xmlns:m="http://schemas.openxmlformats.org/officeDocument/2006/math">
                              <m:r>
                                <a:rPr lang="ru-RU" sz="3200" b="1" i="1"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°</m:t>
                              </m:r>
                            </m:oMath>
                          </a14:m>
                          <a:endParaRPr lang="ru-RU" sz="3200" b="1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5494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Times New Roman" pitchFamily="18" charset="0"/>
                              <a:ea typeface="Times New Roman"/>
                              <a:cs typeface="Times New Roman" pitchFamily="18" charset="0"/>
                            </a:rPr>
                            <a:t>А</a:t>
                          </a:r>
                          <a:endParaRPr lang="ru-RU" sz="3200" b="1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Times New Roman" pitchFamily="18" charset="0"/>
                              <a:ea typeface="Times New Roman"/>
                              <a:cs typeface="Times New Roman" pitchFamily="18" charset="0"/>
                            </a:rPr>
                            <a:t>Б</a:t>
                          </a:r>
                          <a:endParaRPr lang="ru-RU" sz="3200" b="1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Р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О</a:t>
                          </a:r>
                          <a:endParaRPr lang="ru-RU" sz="3200" b="1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Times New Roman" pitchFamily="18" charset="0"/>
                              <a:ea typeface="Times New Roman"/>
                              <a:cs typeface="Times New Roman" pitchFamily="18" charset="0"/>
                            </a:rPr>
                            <a:t>Т</a:t>
                          </a:r>
                          <a:endParaRPr lang="ru-RU" sz="3200" b="1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Times New Roman" pitchFamily="18" charset="0"/>
                              <a:ea typeface="Times New Roman"/>
                              <a:cs typeface="Times New Roman" pitchFamily="18" charset="0"/>
                            </a:rPr>
                            <a:t>Д</a:t>
                          </a:r>
                          <a:endParaRPr lang="ru-RU" sz="3200" b="1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Times New Roman" pitchFamily="18" charset="0"/>
                              <a:ea typeface="Times New Roman"/>
                              <a:cs typeface="Times New Roman" pitchFamily="18" charset="0"/>
                            </a:rPr>
                            <a:t>О</a:t>
                          </a:r>
                          <a:endParaRPr lang="ru-RU" sz="3200" b="1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Таблица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95883659"/>
                  </p:ext>
                </p:extLst>
              </p:nvPr>
            </p:nvGraphicFramePr>
            <p:xfrm>
              <a:off x="2848505" y="4509120"/>
              <a:ext cx="6156177" cy="112166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936105"/>
                    <a:gridCol w="936104"/>
                    <a:gridCol w="864096"/>
                    <a:gridCol w="720080"/>
                    <a:gridCol w="1008112"/>
                    <a:gridCol w="792088"/>
                    <a:gridCol w="899592"/>
                  </a:tblGrid>
                  <a:tr h="56083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t="-18478" r="-556494" b="-1347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100654" t="-18478" r="-460131" b="-1347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216197" t="-18478" r="-395775" b="-1347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380508" t="-18478" r="-376271" b="-1347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343636" t="-18478" r="-169091" b="-1347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563077" t="-18478" r="-114615" b="-1347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582432" t="-18478" r="-676" b="-134783"/>
                          </a:stretch>
                        </a:blipFill>
                      </a:tcPr>
                    </a:tc>
                  </a:tr>
                  <a:tr h="56083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Times New Roman" pitchFamily="18" charset="0"/>
                              <a:ea typeface="Times New Roman"/>
                              <a:cs typeface="Times New Roman" pitchFamily="18" charset="0"/>
                            </a:rPr>
                            <a:t>А</a:t>
                          </a:r>
                          <a:endParaRPr lang="ru-RU" sz="3200" b="1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Times New Roman" pitchFamily="18" charset="0"/>
                              <a:ea typeface="Times New Roman"/>
                              <a:cs typeface="Times New Roman" pitchFamily="18" charset="0"/>
                            </a:rPr>
                            <a:t>Б</a:t>
                          </a:r>
                          <a:endParaRPr lang="ru-RU" sz="3200" b="1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Р</a:t>
                          </a:r>
                          <a:endParaRPr lang="ru-RU" sz="3200" b="1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 dirty="0" smtClean="0">
                              <a:effectLst/>
                              <a:latin typeface="Times New Roman" pitchFamily="18" charset="0"/>
                              <a:ea typeface="Calibri"/>
                              <a:cs typeface="Times New Roman" pitchFamily="18" charset="0"/>
                            </a:rPr>
                            <a:t>О</a:t>
                          </a:r>
                          <a:endParaRPr lang="ru-RU" sz="3200" b="1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Times New Roman" pitchFamily="18" charset="0"/>
                              <a:ea typeface="Times New Roman"/>
                              <a:cs typeface="Times New Roman" pitchFamily="18" charset="0"/>
                            </a:rPr>
                            <a:t>Т</a:t>
                          </a:r>
                          <a:endParaRPr lang="ru-RU" sz="3200" b="1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Times New Roman" pitchFamily="18" charset="0"/>
                              <a:ea typeface="Times New Roman"/>
                              <a:cs typeface="Times New Roman" pitchFamily="18" charset="0"/>
                            </a:rPr>
                            <a:t>Д</a:t>
                          </a:r>
                          <a:endParaRPr lang="ru-RU" sz="3200" b="1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Times New Roman" pitchFamily="18" charset="0"/>
                              <a:ea typeface="Times New Roman"/>
                              <a:cs typeface="Times New Roman" pitchFamily="18" charset="0"/>
                            </a:rPr>
                            <a:t>О</a:t>
                          </a:r>
                          <a:endParaRPr lang="ru-RU" sz="3200" b="1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9" name="Прямоугольник 8"/>
          <p:cNvSpPr/>
          <p:nvPr/>
        </p:nvSpPr>
        <p:spPr>
          <a:xfrm>
            <a:off x="2771800" y="3789040"/>
            <a:ext cx="59655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Ответы для развёрнутого угла.</a:t>
            </a:r>
          </a:p>
        </p:txBody>
      </p:sp>
    </p:spTree>
    <p:extLst>
      <p:ext uri="{BB962C8B-B14F-4D97-AF65-F5344CB8AC3E}">
        <p14:creationId xmlns:p14="http://schemas.microsoft.com/office/powerpoint/2010/main" val="116591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1404" y="188640"/>
            <a:ext cx="4828166" cy="64339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625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95735" y="-171400"/>
            <a:ext cx="44983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DEA9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физминутка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DEA9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908720"/>
            <a:ext cx="7897139" cy="5635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Настроение упало  (руки внизу)</a:t>
            </a:r>
            <a:endParaRPr lang="ru-RU" sz="24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Дело валится из рук  (покачивание головой,  встряхивание кистями рук)</a:t>
            </a:r>
            <a:endParaRPr lang="ru-RU" sz="24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Но неважны нам печали (махи руками)</a:t>
            </a:r>
            <a:endParaRPr lang="ru-RU" sz="24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Если есть хороший друг (друг к другу протягиваем руки)</a:t>
            </a:r>
            <a:endParaRPr lang="ru-RU" sz="24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С делами справимся вдвоем (пожимаем руки)</a:t>
            </a:r>
            <a:endParaRPr lang="ru-RU" sz="24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С облегчением вздохнем  (глубокий вдох-выдох)</a:t>
            </a:r>
            <a:endParaRPr lang="ru-RU" sz="24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Настроение поднимем  (нагибаемся и медленно выпрямляемся)</a:t>
            </a:r>
            <a:endParaRPr lang="ru-RU" sz="24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И друг друга мы обнимем.(обнимаемся)</a:t>
            </a:r>
            <a:endParaRPr lang="ru-RU" sz="2400" b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7059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87767" y="14082"/>
            <a:ext cx="760214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DEA9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Работа по учебнику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DEA9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83884" y="1340768"/>
            <a:ext cx="3651962" cy="56323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№ </a:t>
            </a:r>
            <a:r>
              <a:rPr lang="ru-RU" sz="72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416</a:t>
            </a:r>
            <a:r>
              <a:rPr lang="ru-RU" sz="72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72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,  </a:t>
            </a:r>
          </a:p>
          <a:p>
            <a:r>
              <a:rPr lang="ru-RU" sz="72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№ </a:t>
            </a:r>
            <a:r>
              <a:rPr lang="ru-RU" sz="72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418, </a:t>
            </a:r>
            <a:endParaRPr lang="ru-RU" sz="7200" b="1" dirty="0" smtClean="0">
              <a:solidFill>
                <a:srgbClr val="000000"/>
              </a:solidFill>
              <a:effectLst/>
              <a:latin typeface="Times New Roman"/>
              <a:ea typeface="Times New Roman"/>
            </a:endParaRPr>
          </a:p>
          <a:p>
            <a:r>
              <a:rPr lang="ru-RU" sz="72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№ </a:t>
            </a:r>
            <a:r>
              <a:rPr lang="ru-RU" sz="72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422, </a:t>
            </a:r>
            <a:endParaRPr lang="ru-RU" sz="7200" b="1" dirty="0" smtClean="0">
              <a:solidFill>
                <a:srgbClr val="000000"/>
              </a:solidFill>
              <a:effectLst/>
              <a:latin typeface="Times New Roman"/>
              <a:ea typeface="Times New Roman"/>
            </a:endParaRPr>
          </a:p>
          <a:p>
            <a:r>
              <a:rPr lang="ru-RU" sz="72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№ </a:t>
            </a:r>
            <a:r>
              <a:rPr lang="ru-RU" sz="72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423.</a:t>
            </a:r>
          </a:p>
          <a:p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24138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03648" y="188640"/>
            <a:ext cx="68331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DEA9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Подведение итогов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DEA9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1412776"/>
            <a:ext cx="6545121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9,5-14,5 – «5»</a:t>
            </a:r>
          </a:p>
          <a:p>
            <a:pPr algn="ctr"/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7,5-9 – «4»</a:t>
            </a:r>
          </a:p>
          <a:p>
            <a:pPr algn="ctr"/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5,5-7- «3»</a:t>
            </a:r>
          </a:p>
          <a:p>
            <a:pPr algn="ctr"/>
            <a:r>
              <a:rPr lang="en-US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0 - 5,5 – </a:t>
            </a:r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«2»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663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39824" y="116632"/>
            <a:ext cx="762606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DEA9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Домашнее задание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DEA9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61746" y="948690"/>
            <a:ext cx="763284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54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§12, повторить правила,</a:t>
            </a:r>
          </a:p>
          <a:p>
            <a:pPr algn="ctr">
              <a:spcAft>
                <a:spcPts val="0"/>
              </a:spcAft>
            </a:pPr>
            <a:r>
              <a:rPr lang="ru-RU" sz="54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№ </a:t>
            </a:r>
            <a:r>
              <a:rPr lang="ru-RU" sz="54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41</a:t>
            </a:r>
            <a:r>
              <a:rPr lang="ru-RU" sz="54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7</a:t>
            </a:r>
            <a:r>
              <a:rPr lang="ru-RU" sz="54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, № </a:t>
            </a:r>
            <a:r>
              <a:rPr lang="ru-RU" sz="54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41</a:t>
            </a:r>
            <a:r>
              <a:rPr lang="ru-RU" sz="54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9</a:t>
            </a:r>
            <a:r>
              <a:rPr lang="ru-RU" sz="54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,              </a:t>
            </a:r>
            <a:r>
              <a:rPr lang="ru-RU" sz="54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(средний </a:t>
            </a:r>
            <a:r>
              <a:rPr lang="ru-RU" sz="54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уровень),</a:t>
            </a:r>
          </a:p>
          <a:p>
            <a:pPr algn="ctr">
              <a:spcAft>
                <a:spcPts val="0"/>
              </a:spcAft>
            </a:pPr>
            <a:r>
              <a:rPr lang="ru-RU" sz="54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№ </a:t>
            </a:r>
            <a:r>
              <a:rPr lang="ru-RU" sz="54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424, </a:t>
            </a:r>
            <a:r>
              <a:rPr lang="ru-RU" sz="54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№ </a:t>
            </a:r>
            <a:r>
              <a:rPr lang="ru-RU" sz="54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425</a:t>
            </a:r>
          </a:p>
          <a:p>
            <a:pPr algn="ctr">
              <a:spcAft>
                <a:spcPts val="0"/>
              </a:spcAft>
            </a:pPr>
            <a:r>
              <a:rPr lang="ru-RU" sz="54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54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(высокий уровень).</a:t>
            </a:r>
            <a:endParaRPr lang="ru-RU" sz="5400" b="1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2384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ердце 3"/>
          <p:cNvSpPr/>
          <p:nvPr/>
        </p:nvSpPr>
        <p:spPr>
          <a:xfrm rot="20365805">
            <a:off x="2889650" y="3568502"/>
            <a:ext cx="3292692" cy="290790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ердце 5"/>
          <p:cNvSpPr/>
          <p:nvPr/>
        </p:nvSpPr>
        <p:spPr>
          <a:xfrm rot="502263">
            <a:off x="5732148" y="1556237"/>
            <a:ext cx="3152313" cy="2626856"/>
          </a:xfrm>
          <a:prstGeom prst="heart">
            <a:avLst/>
          </a:prstGeom>
          <a:solidFill>
            <a:srgbClr val="FFFF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17" name="Сердце 16"/>
          <p:cNvSpPr/>
          <p:nvPr/>
        </p:nvSpPr>
        <p:spPr>
          <a:xfrm rot="20106629">
            <a:off x="416923" y="1545528"/>
            <a:ext cx="3168352" cy="2664296"/>
          </a:xfrm>
          <a:prstGeom prst="heart">
            <a:avLst/>
          </a:prstGeom>
          <a:solidFill>
            <a:srgbClr val="00D661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5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58897" y="88755"/>
            <a:ext cx="448218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DEA9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рефлексия</a:t>
            </a:r>
            <a:endParaRPr lang="ru-RU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DEA9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20035914">
            <a:off x="720525" y="2295388"/>
            <a:ext cx="256114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понравилось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20147438">
            <a:off x="2978162" y="4406660"/>
            <a:ext cx="304365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Не понравилось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503796">
            <a:off x="6212666" y="2036665"/>
            <a:ext cx="2457339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равнодушно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693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МИЛАНА\РАБОТА №32 ШКОЛА\Откр урок 2019\фон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99592" y="21366"/>
            <a:ext cx="72008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DEA9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Ключевое слово</a:t>
            </a:r>
            <a:endParaRPr lang="ru-RU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DEA9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39328" y="1446238"/>
            <a:ext cx="6734537" cy="209288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 </a:t>
            </a:r>
            <a:r>
              <a:rPr lang="ru-RU" sz="13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 Д Б Ь</a:t>
            </a:r>
            <a:endParaRPr lang="ru-RU" sz="13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59632" y="2219075"/>
            <a:ext cx="6480720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5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ДРОБЬ</a:t>
            </a:r>
            <a:endParaRPr lang="ru-RU" sz="15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17209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02977" y="985697"/>
            <a:ext cx="7873630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DEA9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спасибо за урок!</a:t>
            </a:r>
          </a:p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DEA9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Молодцы!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DEA9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Сердце 4"/>
          <p:cNvSpPr/>
          <p:nvPr/>
        </p:nvSpPr>
        <p:spPr>
          <a:xfrm rot="1162787">
            <a:off x="3851920" y="3717032"/>
            <a:ext cx="3168352" cy="273630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00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63688" y="116632"/>
            <a:ext cx="517321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DEA9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синквейн</a:t>
            </a:r>
            <a:endParaRPr lang="ru-RU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DEA9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619672" y="1412776"/>
            <a:ext cx="7272808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b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Дроби</a:t>
            </a:r>
            <a:endParaRPr lang="ru-RU" sz="32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b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Десятичные, обыкновенные</a:t>
            </a:r>
            <a:endParaRPr lang="ru-RU" sz="32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b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Умножать, находить, закреплять</a:t>
            </a:r>
            <a:endParaRPr lang="ru-RU" sz="32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b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Умножить число на дробь</a:t>
            </a:r>
            <a:endParaRPr lang="ru-RU" sz="32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b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Дробь от числа</a:t>
            </a:r>
            <a:endParaRPr lang="ru-RU" sz="3200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20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1223499"/>
            <a:ext cx="903649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DEA9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Тема урока: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DEA9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«Нахождение дроби от числа»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DEA9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779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980728"/>
            <a:ext cx="8568952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DEA9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Цель урока: Обобщить и систематизировать знания по теме: «Нахождение дроби от числа». 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DEA9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9919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79404" y="0"/>
            <a:ext cx="49711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DEA9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Устная работа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DEA9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7965" y="982021"/>
            <a:ext cx="867526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Переведите</a:t>
            </a:r>
            <a:r>
              <a:rPr lang="ru-RU" sz="44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4400" b="1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в десятичные дроби: </a:t>
            </a:r>
            <a:endParaRPr lang="ru-RU" sz="4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63888" y="1700808"/>
            <a:ext cx="1512168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20%</a:t>
            </a:r>
            <a:endParaRPr lang="ru-RU" sz="4800" b="1" dirty="0">
              <a:ea typeface="Calibri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98297" y="1756207"/>
            <a:ext cx="95410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0,2</a:t>
            </a:r>
            <a:endParaRPr lang="ru-RU" sz="4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563888" y="2587204"/>
            <a:ext cx="141577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45%</a:t>
            </a:r>
            <a:endParaRPr lang="ru-RU" sz="48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067610" y="2587204"/>
            <a:ext cx="126188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0,45</a:t>
            </a:r>
            <a:endParaRPr lang="ru-RU" sz="48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563888" y="3556797"/>
            <a:ext cx="110799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5</a:t>
            </a:r>
            <a:r>
              <a:rPr lang="ru-RU" sz="4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%</a:t>
            </a:r>
            <a:endParaRPr lang="ru-RU" sz="48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059743" y="3548134"/>
            <a:ext cx="126188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0,05</a:t>
            </a:r>
            <a:endParaRPr lang="ru-RU" sz="48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612086" y="4497514"/>
            <a:ext cx="172354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130%</a:t>
            </a:r>
            <a:endParaRPr lang="ru-RU" sz="48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068289" y="4404012"/>
            <a:ext cx="95410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1</a:t>
            </a:r>
            <a:r>
              <a:rPr lang="ru-RU" sz="4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,3</a:t>
            </a:r>
            <a:endParaRPr lang="ru-RU" sz="4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Прямоугольник 13"/>
              <p:cNvSpPr/>
              <p:nvPr/>
            </p:nvSpPr>
            <p:spPr>
              <a:xfrm>
                <a:off x="3717776" y="5341538"/>
                <a:ext cx="1598515" cy="14259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4800" b="1" dirty="0" smtClean="0">
                    <a:solidFill>
                      <a:srgbClr val="000000"/>
                    </a:solidFill>
                    <a:latin typeface="Times New Roman"/>
                    <a:ea typeface="Times New Roman"/>
                  </a:rPr>
                  <a:t>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60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60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𝟏</m:t>
                        </m:r>
                      </m:num>
                      <m:den>
                        <m:r>
                          <a:rPr lang="ru-RU" sz="60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sz="4800" b="1" dirty="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</a:rPr>
                  <a:t>% </a:t>
                </a:r>
                <a:endParaRPr lang="ru-RU" sz="4800" b="1" dirty="0"/>
              </a:p>
            </p:txBody>
          </p:sp>
        </mc:Choice>
        <mc:Fallback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7776" y="5341538"/>
                <a:ext cx="1598515" cy="1425968"/>
              </a:xfrm>
              <a:prstGeom prst="rect">
                <a:avLst/>
              </a:prstGeom>
              <a:blipFill rotWithShape="1">
                <a:blip r:embed="rId2"/>
                <a:stretch>
                  <a:fillRect l="-17557" r="-16412" b="-47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" name="Прямоугольник 1"/>
              <p:cNvSpPr/>
              <p:nvPr/>
            </p:nvSpPr>
            <p:spPr>
              <a:xfrm>
                <a:off x="5580112" y="5487988"/>
                <a:ext cx="3139001" cy="11330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600" b="1" i="1">
                              <a:solidFill>
                                <a:srgbClr val="000000"/>
                              </a:solidFill>
                              <a:latin typeface="Cambria Math"/>
                              <a:ea typeface="Times New Roman"/>
                              <a:cs typeface="Times New Roman"/>
                            </a:rPr>
                          </m:ctrlPr>
                        </m:fPr>
                        <m:num>
                          <m:r>
                            <a:rPr lang="ru-RU" sz="3600" b="1" i="1">
                              <a:solidFill>
                                <a:srgbClr val="000000"/>
                              </a:solidFill>
                              <a:latin typeface="Cambria Math"/>
                              <a:ea typeface="Times New Roman"/>
                              <a:cs typeface="Times New Roman"/>
                            </a:rPr>
                            <m:t>𝟏𝟎</m:t>
                          </m:r>
                        </m:num>
                        <m:den>
                          <m:r>
                            <a:rPr lang="ru-RU" sz="3600" b="1" i="1">
                              <a:solidFill>
                                <a:srgbClr val="000000"/>
                              </a:solidFill>
                              <a:latin typeface="Cambria Math"/>
                              <a:ea typeface="Times New Roman"/>
                              <a:cs typeface="Times New Roman"/>
                            </a:rPr>
                            <m:t>𝟑</m:t>
                          </m:r>
                        </m:den>
                      </m:f>
                      <m:r>
                        <a:rPr lang="ru-RU" sz="3600" b="1" i="1">
                          <a:solidFill>
                            <a:srgbClr val="000000"/>
                          </a:solidFill>
                          <a:latin typeface="Cambria Math"/>
                          <a:ea typeface="Times New Roman"/>
                          <a:cs typeface="Times New Roman"/>
                        </a:rPr>
                        <m:t>∙</m:t>
                      </m:r>
                      <m:f>
                        <m:fPr>
                          <m:ctrlPr>
                            <a:rPr lang="ru-RU" sz="3600" b="1" i="1">
                              <a:solidFill>
                                <a:srgbClr val="000000"/>
                              </a:solidFill>
                              <a:latin typeface="Cambria Math"/>
                              <a:ea typeface="Times New Roman"/>
                              <a:cs typeface="Times New Roman"/>
                            </a:rPr>
                          </m:ctrlPr>
                        </m:fPr>
                        <m:num>
                          <m:r>
                            <a:rPr lang="ru-RU" sz="3600" b="1" i="1">
                              <a:solidFill>
                                <a:srgbClr val="000000"/>
                              </a:solidFill>
                              <a:latin typeface="Cambria Math"/>
                              <a:ea typeface="Times New Roman"/>
                              <a:cs typeface="Times New Roman"/>
                            </a:rPr>
                            <m:t>𝟏</m:t>
                          </m:r>
                        </m:num>
                        <m:den>
                          <m:r>
                            <a:rPr lang="ru-RU" sz="3600" b="1" i="1">
                              <a:solidFill>
                                <a:srgbClr val="000000"/>
                              </a:solidFill>
                              <a:latin typeface="Cambria Math"/>
                              <a:ea typeface="Times New Roman"/>
                              <a:cs typeface="Times New Roman"/>
                            </a:rPr>
                            <m:t>𝟏𝟎𝟎</m:t>
                          </m:r>
                        </m:den>
                      </m:f>
                      <m:r>
                        <a:rPr lang="ru-RU" sz="3600" b="1" i="1">
                          <a:solidFill>
                            <a:srgbClr val="000000"/>
                          </a:solidFill>
                          <a:latin typeface="Cambria Math"/>
                          <a:ea typeface="Times New Roman"/>
                          <a:cs typeface="Times New Roman"/>
                        </a:rPr>
                        <m:t>=</m:t>
                      </m:r>
                      <m:f>
                        <m:fPr>
                          <m:ctrlPr>
                            <a:rPr lang="ru-RU" sz="3600" b="1" i="1">
                              <a:solidFill>
                                <a:srgbClr val="000000"/>
                              </a:solidFill>
                              <a:latin typeface="Cambria Math"/>
                              <a:ea typeface="Times New Roman"/>
                              <a:cs typeface="Times New Roman"/>
                            </a:rPr>
                          </m:ctrlPr>
                        </m:fPr>
                        <m:num>
                          <m:r>
                            <a:rPr lang="ru-RU" sz="3600" b="1" i="1">
                              <a:solidFill>
                                <a:srgbClr val="000000"/>
                              </a:solidFill>
                              <a:latin typeface="Cambria Math"/>
                              <a:ea typeface="Times New Roman"/>
                              <a:cs typeface="Times New Roman"/>
                            </a:rPr>
                            <m:t>𝟏</m:t>
                          </m:r>
                        </m:num>
                        <m:den>
                          <m:r>
                            <a:rPr lang="ru-RU" sz="3600" b="1" i="1">
                              <a:solidFill>
                                <a:srgbClr val="000000"/>
                              </a:solidFill>
                              <a:latin typeface="Cambria Math"/>
                              <a:ea typeface="Times New Roman"/>
                              <a:cs typeface="Times New Roman"/>
                            </a:rPr>
                            <m:t>𝟑𝟎</m:t>
                          </m:r>
                        </m:den>
                      </m:f>
                    </m:oMath>
                  </m:oMathPara>
                </a14:m>
                <a:endParaRPr lang="ru-RU" sz="3600" b="1" dirty="0"/>
              </a:p>
            </p:txBody>
          </p:sp>
        </mc:Choice>
        <mc:Fallback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112" y="5487988"/>
                <a:ext cx="3139001" cy="113306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65972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79404" y="0"/>
            <a:ext cx="49711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DEA9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Устная работа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DEA9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59832" y="939646"/>
            <a:ext cx="268432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Найдите:</a:t>
            </a:r>
            <a:endParaRPr lang="ru-RU" sz="4400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1600660" y="1642480"/>
                <a:ext cx="2866810" cy="892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3600" b="1" i="1" smtClean="0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36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𝟑</m:t>
                        </m:r>
                      </m:num>
                      <m:den>
                        <m:r>
                          <a:rPr lang="ru-RU" sz="36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3600" b="1" dirty="0">
                    <a:solidFill>
                      <a:srgbClr val="000000"/>
                    </a:solidFill>
                    <a:effectLst/>
                    <a:latin typeface="Times New Roman" pitchFamily="18" charset="0"/>
                    <a:ea typeface="Times New Roman"/>
                    <a:cs typeface="Times New Roman" pitchFamily="18" charset="0"/>
                  </a:rPr>
                  <a:t> от числа 50</a:t>
                </a:r>
                <a:endParaRPr lang="ru-RU" sz="36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660" y="1642480"/>
                <a:ext cx="2866810" cy="892552"/>
              </a:xfrm>
              <a:prstGeom prst="rect">
                <a:avLst/>
              </a:prstGeom>
              <a:blipFill rotWithShape="1">
                <a:blip r:embed="rId2"/>
                <a:stretch>
                  <a:fillRect r="-5745" b="-1020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Прямоугольник 6"/>
          <p:cNvSpPr/>
          <p:nvPr/>
        </p:nvSpPr>
        <p:spPr>
          <a:xfrm>
            <a:off x="6804248" y="1779248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30</a:t>
            </a:r>
            <a:endParaRPr lang="ru-RU" sz="40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80254" y="2704173"/>
            <a:ext cx="34727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0,16 от числа 10</a:t>
            </a:r>
            <a:endParaRPr lang="ru-RU" sz="36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740128" y="2735431"/>
            <a:ext cx="7617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1,6</a:t>
            </a:r>
            <a:endParaRPr lang="ru-RU" sz="3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1727600" y="3502019"/>
                <a:ext cx="1327928" cy="892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3600" b="1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3600" b="1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  <m:t>𝟏</m:t>
                        </m:r>
                      </m:num>
                      <m:den>
                        <m:r>
                          <a:rPr lang="ru-RU" sz="3600" b="1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  <m:t>𝟔</m:t>
                        </m:r>
                      </m:den>
                    </m:f>
                  </m:oMath>
                </a14:m>
                <a:r>
                  <a:rPr lang="ru-RU" sz="3600" b="1" dirty="0">
                    <a:solidFill>
                      <a:srgbClr val="000000"/>
                    </a:solidFill>
                    <a:latin typeface="Times New Roman" pitchFamily="18" charset="0"/>
                    <a:ea typeface="Times New Roman"/>
                    <a:cs typeface="Times New Roman" pitchFamily="18" charset="0"/>
                  </a:rPr>
                  <a:t> </a:t>
                </a:r>
                <a:r>
                  <a:rPr lang="ru-RU" sz="3600" b="1" dirty="0">
                    <a:solidFill>
                      <a:srgbClr val="000000"/>
                    </a:solidFill>
                    <a:effectLst/>
                    <a:latin typeface="Times New Roman" pitchFamily="18" charset="0"/>
                    <a:ea typeface="Times New Roman"/>
                    <a:cs typeface="Times New Roman" pitchFamily="18" charset="0"/>
                  </a:rPr>
                  <a:t>от</a:t>
                </a:r>
                <a:r>
                  <a:rPr lang="ru-RU" sz="3600" b="1" dirty="0">
                    <a:solidFill>
                      <a:srgbClr val="000000"/>
                    </a:solidFill>
                    <a:latin typeface="Times New Roman" pitchFamily="18" charset="0"/>
                    <a:ea typeface="Times New Roman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b="1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3600" b="1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  <m:t>𝟐</m:t>
                        </m:r>
                      </m:num>
                      <m:den>
                        <m:r>
                          <a:rPr lang="ru-RU" sz="3600" b="1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dirty="0">
                    <a:solidFill>
                      <a:srgbClr val="000000"/>
                    </a:solidFill>
                    <a:latin typeface="Times New Roman"/>
                    <a:ea typeface="Times New Roman"/>
                  </a:rPr>
                  <a:t> </a:t>
                </a:r>
                <a:endParaRPr lang="ru-RU" dirty="0"/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7600" y="3502019"/>
                <a:ext cx="1327928" cy="892552"/>
              </a:xfrm>
              <a:prstGeom prst="rect">
                <a:avLst/>
              </a:prstGeom>
              <a:blipFill rotWithShape="1">
                <a:blip r:embed="rId3"/>
                <a:stretch>
                  <a:fillRect b="-1020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6804248" y="3381762"/>
                <a:ext cx="564578" cy="11330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600" b="1" i="1">
                              <a:solidFill>
                                <a:srgbClr val="000000"/>
                              </a:solidFill>
                              <a:latin typeface="Cambria Math"/>
                              <a:ea typeface="Times New Roman"/>
                              <a:cs typeface="Times New Roman"/>
                            </a:rPr>
                          </m:ctrlPr>
                        </m:fPr>
                        <m:num>
                          <m:r>
                            <a:rPr lang="ru-RU" sz="3600" b="1" i="1">
                              <a:solidFill>
                                <a:srgbClr val="000000"/>
                              </a:solidFill>
                              <a:latin typeface="Cambria Math"/>
                              <a:ea typeface="Times New Roman"/>
                              <a:cs typeface="Times New Roman"/>
                            </a:rPr>
                            <m:t>𝟏</m:t>
                          </m:r>
                        </m:num>
                        <m:den>
                          <m:r>
                            <a:rPr lang="ru-RU" sz="3600" b="1" i="1">
                              <a:solidFill>
                                <a:srgbClr val="000000"/>
                              </a:solidFill>
                              <a:latin typeface="Cambria Math"/>
                              <a:ea typeface="Times New Roman"/>
                              <a:cs typeface="Times New Roman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ru-RU" sz="3600" b="1" dirty="0"/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4248" y="3381762"/>
                <a:ext cx="564578" cy="113306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Прямоугольник 11"/>
          <p:cNvSpPr/>
          <p:nvPr/>
        </p:nvSpPr>
        <p:spPr>
          <a:xfrm>
            <a:off x="1706137" y="4499582"/>
            <a:ext cx="20204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8% от 50</a:t>
            </a:r>
            <a:endParaRPr lang="ru-RU" sz="36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78788" y="4514829"/>
            <a:ext cx="415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4</a:t>
            </a:r>
            <a:endParaRPr lang="ru-RU" sz="3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/>
              <p:cNvSpPr/>
              <p:nvPr/>
            </p:nvSpPr>
            <p:spPr>
              <a:xfrm>
                <a:off x="1728716" y="5414144"/>
                <a:ext cx="2106987" cy="8899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3600" b="1" dirty="0" smtClean="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</a:rPr>
                  <a:t>40% от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36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𝟑</m:t>
                        </m:r>
                      </m:num>
                      <m:den>
                        <m:r>
                          <a:rPr lang="ru-RU" sz="36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𝟒</m:t>
                        </m:r>
                      </m:den>
                    </m:f>
                  </m:oMath>
                </a14:m>
                <a:endParaRPr lang="ru-RU" sz="3600" b="1" dirty="0"/>
              </a:p>
            </p:txBody>
          </p:sp>
        </mc:Choice>
        <mc:Fallback xmlns=""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8716" y="5414144"/>
                <a:ext cx="2106987" cy="889924"/>
              </a:xfrm>
              <a:prstGeom prst="rect">
                <a:avLst/>
              </a:prstGeom>
              <a:blipFill rotWithShape="1">
                <a:blip r:embed="rId5"/>
                <a:stretch>
                  <a:fillRect l="-8986" b="-109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Прямоугольник 14"/>
              <p:cNvSpPr/>
              <p:nvPr/>
            </p:nvSpPr>
            <p:spPr>
              <a:xfrm>
                <a:off x="6740128" y="5292574"/>
                <a:ext cx="840295" cy="11330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600" b="1" i="1">
                              <a:solidFill>
                                <a:srgbClr val="000000"/>
                              </a:solidFill>
                              <a:latin typeface="Cambria Math"/>
                              <a:ea typeface="Times New Roman"/>
                              <a:cs typeface="Times New Roman"/>
                            </a:rPr>
                          </m:ctrlPr>
                        </m:fPr>
                        <m:num>
                          <m:r>
                            <a:rPr lang="ru-RU" sz="3600" b="1" i="0">
                              <a:solidFill>
                                <a:srgbClr val="000000"/>
                              </a:solidFill>
                              <a:latin typeface="Cambria Math"/>
                              <a:ea typeface="Times New Roman"/>
                              <a:cs typeface="Times New Roman"/>
                            </a:rPr>
                            <m:t>𝟑</m:t>
                          </m:r>
                        </m:num>
                        <m:den>
                          <m:r>
                            <a:rPr lang="ru-RU" sz="3600" b="1" i="0">
                              <a:solidFill>
                                <a:srgbClr val="000000"/>
                              </a:solidFill>
                              <a:latin typeface="Cambria Math"/>
                              <a:ea typeface="Times New Roman"/>
                              <a:cs typeface="Times New Roman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ru-RU" sz="3600" b="1" dirty="0"/>
              </a:p>
            </p:txBody>
          </p:sp>
        </mc:Choice>
        <mc:Fallback xmlns="">
          <p:sp>
            <p:nvSpPr>
              <p:cNvPr id="15" name="Прямоугольник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0128" y="5292574"/>
                <a:ext cx="840295" cy="113306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Стрелка вправо 15"/>
          <p:cNvSpPr/>
          <p:nvPr/>
        </p:nvSpPr>
        <p:spPr>
          <a:xfrm>
            <a:off x="5314313" y="2104076"/>
            <a:ext cx="1080120" cy="216024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9895" y="2867282"/>
            <a:ext cx="1109663" cy="28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4313" y="3807800"/>
            <a:ext cx="1109663" cy="28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4313" y="4697500"/>
            <a:ext cx="1109663" cy="28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9895" y="5729828"/>
            <a:ext cx="1109663" cy="28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3554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3188" y="-36008"/>
            <a:ext cx="9351963" cy="1328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01032"/>
            <a:ext cx="3240360" cy="5255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3666" y="1357764"/>
            <a:ext cx="2936023" cy="1380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4644008" y="1594291"/>
                <a:ext cx="550151" cy="6768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000" b="1" i="1">
                              <a:solidFill>
                                <a:prstClr val="black"/>
                              </a:solidFill>
                              <a:effectLst>
                                <a:outerShdw blurRad="50800" algn="tl">
                                  <a:srgbClr val="000000"/>
                                </a:outerShdw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000" b="1" i="1">
                              <a:solidFill>
                                <a:prstClr val="black"/>
                              </a:solidFill>
                              <a:effectLst>
                                <a:outerShdw blurRad="50800" algn="tl">
                                  <a:srgbClr val="000000"/>
                                </a:outerShdw>
                              </a:effectLst>
                              <a:latin typeface="Cambria Math"/>
                            </a:rPr>
                            <m:t>𝟏𝟓</m:t>
                          </m:r>
                        </m:num>
                        <m:den>
                          <m:r>
                            <a:rPr lang="ru-RU" sz="2000" b="1" i="1">
                              <a:solidFill>
                                <a:prstClr val="black"/>
                              </a:solidFill>
                              <a:effectLst>
                                <a:outerShdw blurRad="50800" algn="tl">
                                  <a:srgbClr val="000000"/>
                                </a:outerShdw>
                              </a:effectLst>
                              <a:latin typeface="Cambria Math"/>
                            </a:rPr>
                            <m:t>𝟓𝟔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4008" y="1594291"/>
                <a:ext cx="550151" cy="67685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5" y="1482600"/>
            <a:ext cx="2468283" cy="93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7492563" y="1603821"/>
                <a:ext cx="550151" cy="6706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000" b="1" i="1">
                              <a:solidFill>
                                <a:prstClr val="black"/>
                              </a:solidFill>
                              <a:effectLst>
                                <a:outerShdw blurRad="50800" algn="tl">
                                  <a:srgbClr val="000000"/>
                                </a:outerShdw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000" b="1" i="1">
                              <a:solidFill>
                                <a:prstClr val="black"/>
                              </a:solidFill>
                              <a:effectLst>
                                <a:outerShdw blurRad="50800" algn="tl">
                                  <a:srgbClr val="000000"/>
                                </a:outerShdw>
                              </a:effectLst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ru-RU" sz="2000" b="1" i="1">
                              <a:solidFill>
                                <a:prstClr val="black"/>
                              </a:solidFill>
                              <a:effectLst>
                                <a:outerShdw blurRad="50800" algn="tl">
                                  <a:srgbClr val="000000"/>
                                </a:outerShdw>
                              </a:effectLst>
                              <a:latin typeface="Cambria Math"/>
                            </a:rPr>
                            <m:t>𝟏𝟖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2563" y="1603821"/>
                <a:ext cx="550151" cy="670633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9223" y="2744923"/>
            <a:ext cx="2559720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4566603" y="2913727"/>
                <a:ext cx="550151" cy="67050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000" b="1" i="1">
                              <a:solidFill>
                                <a:prstClr val="black"/>
                              </a:solidFill>
                              <a:effectLst>
                                <a:outerShdw blurRad="50800" algn="tl">
                                  <a:srgbClr val="000000"/>
                                </a:outerShdw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000" b="1" i="1">
                              <a:solidFill>
                                <a:prstClr val="black"/>
                              </a:solidFill>
                              <a:effectLst>
                                <a:outerShdw blurRad="50800" algn="tl">
                                  <a:srgbClr val="000000"/>
                                </a:outerShdw>
                              </a:effectLst>
                              <a:latin typeface="Cambria Math"/>
                            </a:rPr>
                            <m:t>𝟏𝟕</m:t>
                          </m:r>
                        </m:num>
                        <m:den>
                          <m:r>
                            <a:rPr lang="ru-RU" sz="2000" b="1" i="1">
                              <a:solidFill>
                                <a:prstClr val="black"/>
                              </a:solidFill>
                              <a:effectLst>
                                <a:outerShdw blurRad="50800" algn="tl">
                                  <a:srgbClr val="000000"/>
                                </a:outerShdw>
                              </a:effectLst>
                              <a:latin typeface="Cambria Math"/>
                            </a:rPr>
                            <m:t>𝟒𝟓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6603" y="2913727"/>
                <a:ext cx="550151" cy="67050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7364" y="4300181"/>
            <a:ext cx="2381701" cy="905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7596336" y="4454524"/>
                <a:ext cx="550151" cy="6685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000" b="1" i="1">
                              <a:solidFill>
                                <a:prstClr val="black"/>
                              </a:solidFill>
                              <a:effectLst>
                                <a:outerShdw blurRad="50800" algn="tl">
                                  <a:srgbClr val="000000"/>
                                </a:outerShdw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000" b="1" i="1">
                              <a:solidFill>
                                <a:prstClr val="black"/>
                              </a:solidFill>
                              <a:effectLst>
                                <a:outerShdw blurRad="50800" algn="tl">
                                  <a:srgbClr val="000000"/>
                                </a:outerShdw>
                              </a:effectLst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ru-RU" sz="2000" b="1" i="1">
                              <a:solidFill>
                                <a:prstClr val="black"/>
                              </a:solidFill>
                              <a:effectLst>
                                <a:outerShdw blurRad="50800" algn="tl">
                                  <a:srgbClr val="000000"/>
                                </a:outerShdw>
                              </a:effectLst>
                              <a:latin typeface="Cambria Math"/>
                            </a:rPr>
                            <m:t>𝟏𝟒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6336" y="4454524"/>
                <a:ext cx="550151" cy="668516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9223" y="4300180"/>
            <a:ext cx="2434457" cy="925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4658320" y="4427611"/>
                <a:ext cx="396262" cy="6705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000" b="1" i="1">
                              <a:solidFill>
                                <a:prstClr val="black"/>
                              </a:solidFill>
                              <a:effectLst>
                                <a:outerShdw blurRad="50800" algn="tl">
                                  <a:srgbClr val="000000"/>
                                </a:outerShdw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000" b="1" i="1">
                              <a:solidFill>
                                <a:prstClr val="black"/>
                              </a:solidFill>
                              <a:effectLst>
                                <a:outerShdw blurRad="50800" algn="tl">
                                  <a:srgbClr val="000000"/>
                                </a:outerShdw>
                              </a:effectLst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ru-RU" sz="2000" b="1" i="1">
                              <a:solidFill>
                                <a:prstClr val="black"/>
                              </a:solidFill>
                              <a:effectLst>
                                <a:outerShdw blurRad="50800" algn="tl">
                                  <a:srgbClr val="000000"/>
                                </a:outerShdw>
                              </a:effectLst>
                              <a:latin typeface="Cambria Math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8320" y="4427611"/>
                <a:ext cx="396262" cy="670568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767322"/>
            <a:ext cx="2502849" cy="98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7510917" y="2913727"/>
                <a:ext cx="635570" cy="68173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000" b="1" i="1">
                              <a:solidFill>
                                <a:prstClr val="black"/>
                              </a:solidFill>
                              <a:effectLst>
                                <a:outerShdw blurRad="50800" algn="tl">
                                  <a:srgbClr val="000000"/>
                                </a:outerShdw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000" b="1" i="1">
                              <a:solidFill>
                                <a:prstClr val="black"/>
                              </a:solidFill>
                              <a:effectLst>
                                <a:outerShdw blurRad="50800" algn="tl">
                                  <a:srgbClr val="000000"/>
                                </a:outerShdw>
                              </a:effectLst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ru-RU" sz="2000" b="1" i="1">
                              <a:solidFill>
                                <a:prstClr val="black"/>
                              </a:solidFill>
                              <a:effectLst>
                                <a:outerShdw blurRad="50800" algn="tl">
                                  <a:srgbClr val="000000"/>
                                </a:outerShdw>
                              </a:effectLst>
                              <a:latin typeface="Cambria Math"/>
                            </a:rPr>
                            <m:t>𝟏𝟑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0917" y="2913727"/>
                <a:ext cx="635570" cy="681735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3069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3741" y="124224"/>
            <a:ext cx="886441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DEA9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Проверка домашней работы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DEA9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Рисунок 5" descr="https://avatars.mds.yandex.net/get-pdb/1209663/f23253ef-630d-4375-89da-e9126cc936ad/s1200?webp=false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4744"/>
            <a:ext cx="3949615" cy="5710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Прямоугольник 3"/>
              <p:cNvSpPr/>
              <p:nvPr/>
            </p:nvSpPr>
            <p:spPr>
              <a:xfrm>
                <a:off x="3950102" y="1617908"/>
                <a:ext cx="1473807" cy="52955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ru-RU" sz="2000" b="1" dirty="0" smtClean="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  <a:cs typeface="Times New Roman"/>
                  </a:rPr>
                  <a:t>1</a:t>
                </a:r>
                <a:r>
                  <a:rPr lang="ru-RU" sz="2000" b="1" dirty="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  <a:cs typeface="Times New Roman"/>
                  </a:rPr>
                  <a:t>)</a:t>
                </a:r>
                <a14:m>
                  <m:oMath xmlns:m="http://schemas.openxmlformats.org/officeDocument/2006/math">
                    <m:r>
                      <a:rPr lang="ru-RU" sz="2000" b="1" i="1">
                        <a:solidFill>
                          <a:srgbClr val="000000"/>
                        </a:solidFill>
                        <a:effectLst/>
                        <a:latin typeface="Cambria Math"/>
                        <a:ea typeface="Times New Roman"/>
                        <a:cs typeface="Times New Roman"/>
                      </a:rPr>
                      <m:t> </m:t>
                    </m:r>
                    <m:f>
                      <m:fPr>
                        <m:ctrlPr>
                          <a:rPr lang="ru-RU" sz="20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20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𝟑</m:t>
                        </m:r>
                      </m:num>
                      <m:den>
                        <m:r>
                          <a:rPr lang="ru-RU" sz="20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ru-RU" sz="2000" b="1" dirty="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  <a:cs typeface="Times New Roman"/>
                  </a:rPr>
                  <a:t> от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20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𝟓</m:t>
                        </m:r>
                      </m:num>
                      <m:den>
                        <m:r>
                          <a:rPr lang="ru-RU" sz="20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𝟕</m:t>
                        </m:r>
                      </m:den>
                    </m:f>
                  </m:oMath>
                </a14:m>
                <a:r>
                  <a:rPr lang="ru-RU" sz="2000" b="1" dirty="0" smtClean="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  <a:cs typeface="Times New Roman"/>
                  </a:rPr>
                  <a:t> ; </a:t>
                </a:r>
                <a:endParaRPr lang="ru-RU" sz="2000" b="1" dirty="0">
                  <a:ea typeface="Calibri"/>
                  <a:cs typeface="Times New Roman"/>
                </a:endParaRP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endParaRPr lang="ru-RU" sz="2000" b="1" dirty="0" smtClean="0">
                  <a:ea typeface="Calibri"/>
                  <a:cs typeface="Times New Roman"/>
                </a:endParaRPr>
              </a:p>
              <a:p>
                <a:pPr>
                  <a:lnSpc>
                    <a:spcPct val="115000"/>
                  </a:lnSpc>
                </a:pPr>
                <a:r>
                  <a:rPr lang="ru-RU" sz="2000" b="1" dirty="0" smtClean="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  <a:cs typeface="Times New Roman"/>
                  </a:rPr>
                  <a:t>2</a:t>
                </a:r>
                <a:r>
                  <a:rPr lang="ru-RU" sz="2000" b="1" dirty="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  <a:cs typeface="Times New Roman"/>
                  </a:rPr>
                  <a:t>)</a:t>
                </a:r>
                <a:r>
                  <a:rPr lang="ru-RU" sz="2000" b="1" dirty="0" smtClean="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  <a:cs typeface="Times New Roman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20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𝟓</m:t>
                        </m:r>
                      </m:num>
                      <m:den>
                        <m:r>
                          <a:rPr lang="ru-RU" sz="20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𝟖</m:t>
                        </m:r>
                      </m:den>
                    </m:f>
                  </m:oMath>
                </a14:m>
                <a:r>
                  <a:rPr lang="ru-RU" sz="2000" b="1" dirty="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  <a:cs typeface="Times New Roman"/>
                  </a:rPr>
                  <a:t> от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20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𝟑</m:t>
                        </m:r>
                      </m:num>
                      <m:den>
                        <m:r>
                          <a:rPr lang="ru-RU" sz="20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𝟕</m:t>
                        </m:r>
                      </m:den>
                    </m:f>
                  </m:oMath>
                </a14:m>
                <a:r>
                  <a:rPr lang="ru-RU" sz="2000" b="1" dirty="0" smtClean="0">
                    <a:ea typeface="Calibri"/>
                    <a:cs typeface="Times New Roman"/>
                  </a:rPr>
                  <a:t>;  </a:t>
                </a:r>
                <a:endParaRPr lang="ru-RU" sz="2000" dirty="0"/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ru-RU" sz="2000" b="1" dirty="0" smtClean="0">
                    <a:ea typeface="Calibri"/>
                    <a:cs typeface="Times New Roman"/>
                  </a:rPr>
                  <a:t> </a:t>
                </a: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ru-RU" sz="2000" b="1" dirty="0" smtClean="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  <a:cs typeface="Times New Roman"/>
                  </a:rPr>
                  <a:t>3</a:t>
                </a:r>
                <a:r>
                  <a:rPr lang="ru-RU" sz="2000" b="1" dirty="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  <a:cs typeface="Times New Roman"/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20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𝟐</m:t>
                        </m:r>
                      </m:num>
                      <m:den>
                        <m:r>
                          <a:rPr lang="ru-RU" sz="20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𝟏𝟓</m:t>
                        </m:r>
                      </m:den>
                    </m:f>
                  </m:oMath>
                </a14:m>
                <a:r>
                  <a:rPr lang="ru-RU" sz="2000" b="1" dirty="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  <a:cs typeface="Times New Roman"/>
                  </a:rPr>
                  <a:t> от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20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𝟓</m:t>
                        </m:r>
                      </m:num>
                      <m:den>
                        <m:r>
                          <a:rPr lang="ru-RU" sz="20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𝟔</m:t>
                        </m:r>
                      </m:den>
                    </m:f>
                  </m:oMath>
                </a14:m>
                <a:r>
                  <a:rPr lang="ru-RU" sz="2000" b="1" dirty="0" smtClean="0">
                    <a:ea typeface="Calibri"/>
                    <a:cs typeface="Times New Roman"/>
                  </a:rPr>
                  <a:t>; </a:t>
                </a:r>
                <a:endParaRPr lang="ru-RU" sz="2000" b="1" dirty="0" smtClean="0">
                  <a:ea typeface="Calibri"/>
                  <a:cs typeface="Times New Roman"/>
                </a:endParaRP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endParaRPr lang="ru-RU" sz="2000" b="1" dirty="0" smtClean="0">
                  <a:solidFill>
                    <a:srgbClr val="000000"/>
                  </a:solidFill>
                  <a:effectLst/>
                  <a:latin typeface="Times New Roman"/>
                  <a:ea typeface="Times New Roman"/>
                  <a:cs typeface="Times New Roman"/>
                </a:endParaRP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ru-RU" sz="2000" b="1" dirty="0" smtClean="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  <a:cs typeface="Times New Roman"/>
                  </a:rPr>
                  <a:t>4</a:t>
                </a:r>
                <a:r>
                  <a:rPr lang="ru-RU" sz="2000" b="1" dirty="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  <a:cs typeface="Times New Roman"/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20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𝟒</m:t>
                        </m:r>
                      </m:num>
                      <m:den>
                        <m:r>
                          <a:rPr lang="ru-RU" sz="20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𝟑𝟑</m:t>
                        </m:r>
                      </m:den>
                    </m:f>
                  </m:oMath>
                </a14:m>
                <a:r>
                  <a:rPr lang="ru-RU" sz="2000" b="1" dirty="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  <a:cs typeface="Times New Roman"/>
                  </a:rPr>
                  <a:t> от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20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𝟏𝟏</m:t>
                        </m:r>
                      </m:num>
                      <m:den>
                        <m:r>
                          <a:rPr lang="ru-RU" sz="20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𝟐𝟒</m:t>
                        </m:r>
                      </m:den>
                    </m:f>
                  </m:oMath>
                </a14:m>
                <a:r>
                  <a:rPr lang="ru-RU" sz="2000" b="1" dirty="0" smtClean="0">
                    <a:ea typeface="Calibri"/>
                    <a:cs typeface="Times New Roman"/>
                  </a:rPr>
                  <a:t>; </a:t>
                </a:r>
                <a:endParaRPr lang="ru-RU" sz="2000" b="1" dirty="0" smtClean="0">
                  <a:effectLst>
                    <a:outerShdw blurRad="50800" algn="tl">
                      <a:srgbClr val="000000"/>
                    </a:outerShdw>
                  </a:effectLst>
                </a:endParaRPr>
              </a:p>
              <a:p>
                <a:pPr>
                  <a:lnSpc>
                    <a:spcPct val="115000"/>
                  </a:lnSpc>
                </a:pPr>
                <a:endParaRPr lang="ru-RU" sz="2000" b="1" dirty="0">
                  <a:ea typeface="Calibri"/>
                  <a:cs typeface="Times New Roman"/>
                </a:endParaRPr>
              </a:p>
              <a:p>
                <a:pPr>
                  <a:lnSpc>
                    <a:spcPct val="115000"/>
                  </a:lnSpc>
                </a:pPr>
                <a:r>
                  <a:rPr lang="ru-RU" sz="2000" b="1" dirty="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  <a:cs typeface="Times New Roman"/>
                  </a:rPr>
                  <a:t>5)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20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𝟕</m:t>
                        </m:r>
                      </m:num>
                      <m:den>
                        <m:r>
                          <a:rPr lang="ru-RU" sz="20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𝟐𝟔</m:t>
                        </m:r>
                      </m:den>
                    </m:f>
                  </m:oMath>
                </a14:m>
                <a:r>
                  <a:rPr lang="ru-RU" sz="2000" b="1" dirty="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  <a:cs typeface="Times New Roman"/>
                  </a:rPr>
                  <a:t> от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20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𝟒</m:t>
                        </m:r>
                      </m:num>
                      <m:den>
                        <m:r>
                          <a:rPr lang="ru-RU" sz="20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𝟕</m:t>
                        </m:r>
                      </m:den>
                    </m:f>
                  </m:oMath>
                </a14:m>
                <a:r>
                  <a:rPr lang="ru-RU" sz="2000" b="1" dirty="0" smtClean="0">
                    <a:ea typeface="Calibri"/>
                    <a:cs typeface="Times New Roman"/>
                  </a:rPr>
                  <a:t>; </a:t>
                </a:r>
                <a:endParaRPr lang="ru-RU" sz="2000" b="1" dirty="0" smtClean="0">
                  <a:ea typeface="Times New Roman"/>
                  <a:cs typeface="Times New Roman"/>
                </a:endParaRPr>
              </a:p>
              <a:p>
                <a:pPr>
                  <a:lnSpc>
                    <a:spcPct val="115000"/>
                  </a:lnSpc>
                </a:pPr>
                <a:endParaRPr lang="ru-RU" sz="2000" b="1" dirty="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</a:endParaRPr>
              </a:p>
              <a:p>
                <a:pPr>
                  <a:lnSpc>
                    <a:spcPct val="115000"/>
                  </a:lnSpc>
                </a:pPr>
                <a:r>
                  <a:rPr lang="ru-RU" sz="2000" b="1" dirty="0" smtClean="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  <a:cs typeface="Times New Roman"/>
                  </a:rPr>
                  <a:t>6</a:t>
                </a:r>
                <a:r>
                  <a:rPr lang="ru-RU" sz="2000" b="1" dirty="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  <a:cs typeface="Times New Roman"/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20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𝟒</m:t>
                        </m:r>
                      </m:num>
                      <m:den>
                        <m:r>
                          <a:rPr lang="ru-RU" sz="20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𝟗</m:t>
                        </m:r>
                      </m:den>
                    </m:f>
                  </m:oMath>
                </a14:m>
                <a:r>
                  <a:rPr lang="ru-RU" sz="2000" b="1" dirty="0">
                    <a:solidFill>
                      <a:srgbClr val="000000"/>
                    </a:solidFill>
                    <a:effectLst/>
                    <a:latin typeface="Times New Roman"/>
                    <a:ea typeface="Times New Roman"/>
                    <a:cs typeface="Times New Roman"/>
                  </a:rPr>
                  <a:t> от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20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𝟏𝟕</m:t>
                        </m:r>
                      </m:num>
                      <m:den>
                        <m:r>
                          <a:rPr lang="ru-RU" sz="20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𝟐𝟎</m:t>
                        </m:r>
                      </m:den>
                    </m:f>
                  </m:oMath>
                </a14:m>
                <a:r>
                  <a:rPr lang="ru-RU" sz="2000" b="1" dirty="0" smtClean="0">
                    <a:ea typeface="Calibri"/>
                    <a:cs typeface="Times New Roman"/>
                  </a:rPr>
                  <a:t>; </a:t>
                </a:r>
                <a:endParaRPr lang="ru-RU" sz="2000" dirty="0"/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endParaRPr lang="ru-RU" sz="2000" b="1" dirty="0">
                  <a:ea typeface="Calibri"/>
                  <a:cs typeface="Times New Roman"/>
                </a:endParaRPr>
              </a:p>
            </p:txBody>
          </p:sp>
        </mc:Choice>
        <mc:Fallback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0102" y="1617908"/>
                <a:ext cx="1473807" cy="5295552"/>
              </a:xfrm>
              <a:prstGeom prst="rect">
                <a:avLst/>
              </a:prstGeom>
              <a:blipFill rotWithShape="1">
                <a:blip r:embed="rId3"/>
                <a:stretch>
                  <a:fillRect l="-4545" r="-124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Прямоугольник 6"/>
          <p:cNvSpPr/>
          <p:nvPr/>
        </p:nvSpPr>
        <p:spPr>
          <a:xfrm>
            <a:off x="1462030" y="1850340"/>
            <a:ext cx="263214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1</a:t>
            </a:r>
            <a:endParaRPr lang="ru-RU" sz="1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3140968"/>
            <a:ext cx="263214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1</a:t>
            </a:r>
            <a:endParaRPr lang="ru-RU" sz="1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3762645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2</a:t>
            </a:r>
            <a:endParaRPr lang="ru-RU" sz="1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5956" y="4070422"/>
            <a:ext cx="31750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844800"/>
            <a:ext cx="31750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5949280"/>
            <a:ext cx="31750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6494" y="5877272"/>
            <a:ext cx="31750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280" y="2276872"/>
            <a:ext cx="31750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7307" y="1893388"/>
            <a:ext cx="31750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469918" y="3619797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3</a:t>
            </a:r>
            <a:endParaRPr lang="ru-RU" sz="1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14165" y="4653136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4</a:t>
            </a:r>
            <a:endParaRPr lang="ru-RU" sz="1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909074" y="3608756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5</a:t>
            </a:r>
            <a:endParaRPr lang="ru-RU" sz="1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093" y="6072534"/>
            <a:ext cx="31750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6144542"/>
            <a:ext cx="31750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1883994" y="2425520"/>
            <a:ext cx="2760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6</a:t>
            </a:r>
            <a:endParaRPr lang="ru-RU" sz="1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077147" y="1863992"/>
            <a:ext cx="438150" cy="152400"/>
          </a:xfrm>
          <a:prstGeom prst="rect">
            <a:avLst/>
          </a:prstGeom>
          <a:solidFill>
            <a:srgbClr val="E24608"/>
          </a:solidFill>
          <a:ln w="25400" cap="flat" cmpd="sng" algn="ctr">
            <a:solidFill>
              <a:srgbClr val="F79646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158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3025" y="2754416"/>
            <a:ext cx="530225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Прямоугольник 29"/>
          <p:cNvSpPr/>
          <p:nvPr/>
        </p:nvSpPr>
        <p:spPr>
          <a:xfrm>
            <a:off x="6931462" y="3602834"/>
            <a:ext cx="438150" cy="152400"/>
          </a:xfrm>
          <a:prstGeom prst="rect">
            <a:avLst/>
          </a:prstGeom>
          <a:solidFill>
            <a:srgbClr val="FFFF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948264" y="4460947"/>
            <a:ext cx="438150" cy="152400"/>
          </a:xfrm>
          <a:prstGeom prst="rect">
            <a:avLst/>
          </a:prstGeom>
          <a:solidFill>
            <a:srgbClr val="0070C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160" name="Picture 1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3976" y="6086822"/>
            <a:ext cx="466725" cy="18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1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2887" y="5301208"/>
            <a:ext cx="466725" cy="18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Прямоугольник 7"/>
              <p:cNvSpPr/>
              <p:nvPr/>
            </p:nvSpPr>
            <p:spPr>
              <a:xfrm>
                <a:off x="5423909" y="1663263"/>
                <a:ext cx="1404552" cy="5402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2000" b="1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  <m:t>𝟑</m:t>
                        </m:r>
                      </m:num>
                      <m:den>
                        <m:r>
                          <a:rPr lang="ru-RU" sz="2000" b="1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ru-RU" sz="2000" b="1" dirty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rPr>
                  <a:t>  *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2000" b="1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  <m:t>𝟓</m:t>
                        </m:r>
                      </m:num>
                      <m:den>
                        <m:r>
                          <a:rPr lang="ru-RU" sz="2000" b="1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  <m:t>𝟕</m:t>
                        </m:r>
                      </m:den>
                    </m:f>
                  </m:oMath>
                </a14:m>
                <a:r>
                  <a:rPr lang="ru-RU" sz="2000" b="1" dirty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rPr>
                  <a:t>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solidFill>
                              <a:prstClr val="black"/>
                            </a:solidFill>
                            <a:effectLst>
                              <a:outerShdw blurRad="50800" algn="tl">
                                <a:srgbClr val="000000"/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b="1" i="1">
                            <a:solidFill>
                              <a:prstClr val="black"/>
                            </a:solidFill>
                            <a:effectLst>
                              <a:outerShdw blurRad="50800" algn="tl">
                                <a:srgbClr val="000000"/>
                              </a:outerShdw>
                            </a:effectLst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2000" b="1" i="1">
                            <a:solidFill>
                              <a:prstClr val="black"/>
                            </a:solidFill>
                            <a:effectLst>
                              <a:outerShdw blurRad="50800" algn="tl">
                                <a:srgbClr val="000000"/>
                              </a:outerShdw>
                            </a:effectLst>
                            <a:latin typeface="Cambria Math"/>
                          </a:rPr>
                          <m:t>𝟏𝟒</m:t>
                        </m:r>
                      </m:den>
                    </m:f>
                  </m:oMath>
                </a14:m>
                <a:endParaRPr lang="ru-RU" dirty="0"/>
              </a:p>
            </p:txBody>
          </p:sp>
        </mc:Choice>
        <mc:Fallback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3909" y="1663263"/>
                <a:ext cx="1404552" cy="540276"/>
              </a:xfrm>
              <a:prstGeom prst="rect">
                <a:avLst/>
              </a:prstGeom>
              <a:blipFill rotWithShape="1">
                <a:blip r:embed="rId9"/>
                <a:stretch>
                  <a:fillRect b="-795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Прямоугольник 14"/>
              <p:cNvSpPr/>
              <p:nvPr/>
            </p:nvSpPr>
            <p:spPr>
              <a:xfrm>
                <a:off x="5381421" y="2574020"/>
                <a:ext cx="1114601" cy="54155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2000" b="1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  <m:t>𝟓</m:t>
                        </m:r>
                      </m:num>
                      <m:den>
                        <m:r>
                          <a:rPr lang="ru-RU" sz="2000" b="1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  <m:t>𝟖</m:t>
                        </m:r>
                      </m:den>
                    </m:f>
                    <m:r>
                      <a:rPr lang="ru-RU" sz="2000" b="1" i="1">
                        <a:solidFill>
                          <a:srgbClr val="000000"/>
                        </a:solidFill>
                        <a:latin typeface="Cambria Math"/>
                        <a:ea typeface="Times New Roman"/>
                        <a:cs typeface="Times New Roman"/>
                      </a:rPr>
                      <m:t>∗</m:t>
                    </m:r>
                    <m:f>
                      <m:fPr>
                        <m:ctrlPr>
                          <a:rPr lang="ru-RU" sz="2000" b="1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2000" b="1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  <m:t>𝟑</m:t>
                        </m:r>
                      </m:num>
                      <m:den>
                        <m:r>
                          <a:rPr lang="ru-RU" sz="2000" b="1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  <m:t>𝟕</m:t>
                        </m:r>
                      </m:den>
                    </m:f>
                  </m:oMath>
                </a14:m>
                <a:r>
                  <a:rPr lang="ru-RU" sz="2000" b="1" dirty="0">
                    <a:solidFill>
                      <a:prstClr val="black"/>
                    </a:solidFill>
                    <a:ea typeface="Calibri"/>
                    <a:cs typeface="Times New Roman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solidFill>
                              <a:prstClr val="black"/>
                            </a:solidFill>
                            <a:effectLst>
                              <a:outerShdw blurRad="50800" algn="tl">
                                <a:srgbClr val="000000"/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b="1" i="1">
                            <a:solidFill>
                              <a:prstClr val="black"/>
                            </a:solidFill>
                            <a:effectLst>
                              <a:outerShdw blurRad="50800" algn="tl">
                                <a:srgbClr val="000000"/>
                              </a:outerShdw>
                            </a:effectLst>
                            <a:latin typeface="Cambria Math"/>
                          </a:rPr>
                          <m:t>𝟏𝟓</m:t>
                        </m:r>
                      </m:num>
                      <m:den>
                        <m:r>
                          <a:rPr lang="ru-RU" sz="2000" b="1" i="1">
                            <a:solidFill>
                              <a:prstClr val="black"/>
                            </a:solidFill>
                            <a:effectLst>
                              <a:outerShdw blurRad="50800" algn="tl">
                                <a:srgbClr val="000000"/>
                              </a:outerShdw>
                            </a:effectLst>
                            <a:latin typeface="Cambria Math"/>
                          </a:rPr>
                          <m:t>𝟓𝟔</m:t>
                        </m:r>
                      </m:den>
                    </m:f>
                  </m:oMath>
                </a14:m>
                <a:endParaRPr lang="ru-RU" dirty="0"/>
              </a:p>
            </p:txBody>
          </p:sp>
        </mc:Choice>
        <mc:Fallback>
          <p:sp>
            <p:nvSpPr>
              <p:cNvPr id="15" name="Прямоугольник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1421" y="2574020"/>
                <a:ext cx="1114601" cy="541559"/>
              </a:xfrm>
              <a:prstGeom prst="rect">
                <a:avLst/>
              </a:prstGeom>
              <a:blipFill rotWithShape="1">
                <a:blip r:embed="rId10"/>
                <a:stretch>
                  <a:fillRect b="-786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Прямоугольник 15"/>
              <p:cNvSpPr/>
              <p:nvPr/>
            </p:nvSpPr>
            <p:spPr>
              <a:xfrm>
                <a:off x="5378311" y="3323350"/>
                <a:ext cx="1120820" cy="60888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lnSpc>
                    <a:spcPct val="115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2000" b="1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  <m:t>𝟐</m:t>
                        </m:r>
                      </m:num>
                      <m:den>
                        <m:r>
                          <a:rPr lang="ru-RU" sz="2000" b="1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  <m:t>𝟏𝟓</m:t>
                        </m:r>
                      </m:den>
                    </m:f>
                  </m:oMath>
                </a14:m>
                <a:r>
                  <a:rPr lang="ru-RU" sz="2000" b="1" dirty="0">
                    <a:solidFill>
                      <a:prstClr val="black"/>
                    </a:solidFill>
                    <a:ea typeface="Calibri"/>
                    <a:cs typeface="Times New Roman"/>
                  </a:rPr>
                  <a:t> *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2000" b="1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  <m:t>𝟓</m:t>
                        </m:r>
                      </m:num>
                      <m:den>
                        <m:r>
                          <a:rPr lang="ru-RU" sz="2000" b="1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  <m:t>𝟔</m:t>
                        </m:r>
                      </m:den>
                    </m:f>
                  </m:oMath>
                </a14:m>
                <a:r>
                  <a:rPr lang="ru-RU" sz="2000" b="1" dirty="0">
                    <a:solidFill>
                      <a:prstClr val="black"/>
                    </a:solidFill>
                    <a:ea typeface="Calibri"/>
                    <a:cs typeface="Times New Roman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solidFill>
                              <a:prstClr val="black"/>
                            </a:solidFill>
                            <a:effectLst>
                              <a:outerShdw blurRad="50800" algn="tl">
                                <a:srgbClr val="000000"/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b="1" i="1">
                            <a:solidFill>
                              <a:prstClr val="black"/>
                            </a:solidFill>
                            <a:effectLst>
                              <a:outerShdw blurRad="50800" algn="tl">
                                <a:srgbClr val="000000"/>
                              </a:outerShdw>
                            </a:effectLst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2000" b="1" i="1">
                            <a:solidFill>
                              <a:prstClr val="black"/>
                            </a:solidFill>
                            <a:effectLst>
                              <a:outerShdw blurRad="50800" algn="tl">
                                <a:srgbClr val="000000"/>
                              </a:outerShdw>
                            </a:effectLst>
                            <a:latin typeface="Cambria Math"/>
                          </a:rPr>
                          <m:t>𝟗</m:t>
                        </m:r>
                      </m:den>
                    </m:f>
                  </m:oMath>
                </a14:m>
                <a:endParaRPr lang="ru-RU" sz="2000" b="1" dirty="0">
                  <a:solidFill>
                    <a:prstClr val="black"/>
                  </a:solidFill>
                  <a:ea typeface="Calibri"/>
                  <a:cs typeface="Times New Roman"/>
                </a:endParaRPr>
              </a:p>
            </p:txBody>
          </p:sp>
        </mc:Choice>
        <mc:Fallback>
          <p:sp>
            <p:nvSpPr>
              <p:cNvPr id="16" name="Прямоугольник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8311" y="3323350"/>
                <a:ext cx="1120820" cy="608885"/>
              </a:xfrm>
              <a:prstGeom prst="rect">
                <a:avLst/>
              </a:prstGeom>
              <a:blipFill rotWithShape="1">
                <a:blip r:embed="rId11"/>
                <a:stretch>
                  <a:fillRect b="-7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Прямоугольник 16"/>
              <p:cNvSpPr/>
              <p:nvPr/>
            </p:nvSpPr>
            <p:spPr>
              <a:xfrm>
                <a:off x="5355199" y="4265684"/>
                <a:ext cx="1345240" cy="53700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2000" b="1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  <m:t>𝟒</m:t>
                        </m:r>
                      </m:num>
                      <m:den>
                        <m:r>
                          <a:rPr lang="ru-RU" sz="2000" b="1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  <m:t>𝟑𝟑</m:t>
                        </m:r>
                      </m:den>
                    </m:f>
                  </m:oMath>
                </a14:m>
                <a:r>
                  <a:rPr lang="ru-RU" sz="2000" b="1" dirty="0">
                    <a:solidFill>
                      <a:prstClr val="black"/>
                    </a:solidFill>
                    <a:ea typeface="Calibri"/>
                    <a:cs typeface="Times New Roman"/>
                  </a:rPr>
                  <a:t> *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2000" b="1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  <m:t>𝟏𝟏</m:t>
                        </m:r>
                      </m:num>
                      <m:den>
                        <m:r>
                          <a:rPr lang="ru-RU" sz="2000" b="1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  <m:t>𝟐𝟒</m:t>
                        </m:r>
                      </m:den>
                    </m:f>
                  </m:oMath>
                </a14:m>
                <a:r>
                  <a:rPr lang="ru-RU" sz="2000" b="1" dirty="0">
                    <a:solidFill>
                      <a:prstClr val="black"/>
                    </a:solidFill>
                    <a:ea typeface="Calibri"/>
                    <a:cs typeface="Times New Roman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solidFill>
                              <a:prstClr val="black"/>
                            </a:solidFill>
                            <a:effectLst>
                              <a:outerShdw blurRad="50800" algn="tl">
                                <a:srgbClr val="000000"/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b="1" i="1">
                            <a:solidFill>
                              <a:prstClr val="black"/>
                            </a:solidFill>
                            <a:effectLst>
                              <a:outerShdw blurRad="50800" algn="tl">
                                <a:srgbClr val="000000"/>
                              </a:outerShdw>
                            </a:effectLst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2000" b="1" i="1">
                            <a:solidFill>
                              <a:prstClr val="black"/>
                            </a:solidFill>
                            <a:effectLst>
                              <a:outerShdw blurRad="50800" algn="tl">
                                <a:srgbClr val="000000"/>
                              </a:outerShdw>
                            </a:effectLst>
                            <a:latin typeface="Cambria Math"/>
                          </a:rPr>
                          <m:t>𝟏𝟖</m:t>
                        </m:r>
                      </m:den>
                    </m:f>
                  </m:oMath>
                </a14:m>
                <a:endParaRPr lang="ru-RU" dirty="0"/>
              </a:p>
            </p:txBody>
          </p:sp>
        </mc:Choice>
        <mc:Fallback>
          <p:sp>
            <p:nvSpPr>
              <p:cNvPr id="17" name="Прямоугольник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5199" y="4265684"/>
                <a:ext cx="1345240" cy="537006"/>
              </a:xfrm>
              <a:prstGeom prst="rect">
                <a:avLst/>
              </a:prstGeom>
              <a:blipFill rotWithShape="1">
                <a:blip r:embed="rId12"/>
                <a:stretch>
                  <a:fillRect b="-795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Прямоугольник 17"/>
              <p:cNvSpPr/>
              <p:nvPr/>
            </p:nvSpPr>
            <p:spPr>
              <a:xfrm>
                <a:off x="5382778" y="5089881"/>
                <a:ext cx="1233030" cy="60362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lnSpc>
                    <a:spcPct val="115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2000" b="1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  <m:t>𝟕</m:t>
                        </m:r>
                      </m:num>
                      <m:den>
                        <m:r>
                          <a:rPr lang="ru-RU" sz="2000" b="1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  <m:t>𝟐𝟔</m:t>
                        </m:r>
                      </m:den>
                    </m:f>
                  </m:oMath>
                </a14:m>
                <a:r>
                  <a:rPr lang="ru-RU" sz="2000" b="1" dirty="0">
                    <a:solidFill>
                      <a:prstClr val="black"/>
                    </a:solidFill>
                    <a:ea typeface="Calibri"/>
                    <a:cs typeface="Times New Roman"/>
                  </a:rPr>
                  <a:t> *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2000" b="1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  <m:t>𝟒</m:t>
                        </m:r>
                      </m:num>
                      <m:den>
                        <m:r>
                          <a:rPr lang="ru-RU" sz="2000" b="1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  <m:t>𝟕</m:t>
                        </m:r>
                      </m:den>
                    </m:f>
                  </m:oMath>
                </a14:m>
                <a:r>
                  <a:rPr lang="ru-RU" sz="2000" b="1" dirty="0">
                    <a:solidFill>
                      <a:prstClr val="black"/>
                    </a:solidFill>
                    <a:ea typeface="Calibri"/>
                    <a:cs typeface="Times New Roman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solidFill>
                              <a:prstClr val="black"/>
                            </a:solidFill>
                            <a:effectLst>
                              <a:outerShdw blurRad="50800" algn="tl">
                                <a:srgbClr val="000000"/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b="1" i="1">
                            <a:solidFill>
                              <a:prstClr val="black"/>
                            </a:solidFill>
                            <a:effectLst>
                              <a:outerShdw blurRad="50800" algn="tl">
                                <a:srgbClr val="000000"/>
                              </a:outerShdw>
                            </a:effectLst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sz="2000" b="1" i="1">
                            <a:solidFill>
                              <a:prstClr val="black"/>
                            </a:solidFill>
                            <a:effectLst>
                              <a:outerShdw blurRad="50800" algn="tl">
                                <a:srgbClr val="000000"/>
                              </a:outerShdw>
                            </a:effectLst>
                            <a:latin typeface="Cambria Math"/>
                          </a:rPr>
                          <m:t>𝟏𝟑</m:t>
                        </m:r>
                      </m:den>
                    </m:f>
                  </m:oMath>
                </a14:m>
                <a:endParaRPr lang="ru-RU" sz="2000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18" name="Прямоугольник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2778" y="5089881"/>
                <a:ext cx="1233030" cy="603627"/>
              </a:xfrm>
              <a:prstGeom prst="rect">
                <a:avLst/>
              </a:prstGeom>
              <a:blipFill rotWithShape="1">
                <a:blip r:embed="rId13"/>
                <a:stretch>
                  <a:fillRect b="-70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Прямоугольник 18"/>
              <p:cNvSpPr/>
              <p:nvPr/>
            </p:nvSpPr>
            <p:spPr>
              <a:xfrm>
                <a:off x="5378311" y="5953941"/>
                <a:ext cx="1233030" cy="53694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2000" b="1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  <m:t>𝟒</m:t>
                        </m:r>
                      </m:num>
                      <m:den>
                        <m:r>
                          <a:rPr lang="ru-RU" sz="2000" b="1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  <m:t>𝟗</m:t>
                        </m:r>
                      </m:den>
                    </m:f>
                  </m:oMath>
                </a14:m>
                <a:r>
                  <a:rPr lang="ru-RU" sz="2000" b="1" dirty="0">
                    <a:solidFill>
                      <a:prstClr val="black"/>
                    </a:solidFill>
                    <a:ea typeface="Calibri"/>
                    <a:cs typeface="Times New Roman"/>
                  </a:rPr>
                  <a:t> *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2000" b="1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  <m:t>𝟏𝟕</m:t>
                        </m:r>
                      </m:num>
                      <m:den>
                        <m:r>
                          <a:rPr lang="ru-RU" sz="2000" b="1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  <m:t>𝟐𝟎</m:t>
                        </m:r>
                      </m:den>
                    </m:f>
                  </m:oMath>
                </a14:m>
                <a:r>
                  <a:rPr lang="ru-RU" sz="2000" b="1" dirty="0">
                    <a:solidFill>
                      <a:prstClr val="black"/>
                    </a:solidFill>
                    <a:ea typeface="Calibri"/>
                    <a:cs typeface="Times New Roman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solidFill>
                              <a:prstClr val="black"/>
                            </a:solidFill>
                            <a:effectLst>
                              <a:outerShdw blurRad="50800" algn="tl">
                                <a:srgbClr val="000000"/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b="1" i="1">
                            <a:solidFill>
                              <a:prstClr val="black"/>
                            </a:solidFill>
                            <a:effectLst>
                              <a:outerShdw blurRad="50800" algn="tl">
                                <a:srgbClr val="000000"/>
                              </a:outerShdw>
                            </a:effectLst>
                            <a:latin typeface="Cambria Math"/>
                          </a:rPr>
                          <m:t>𝟏𝟕</m:t>
                        </m:r>
                      </m:num>
                      <m:den>
                        <m:r>
                          <a:rPr lang="ru-RU" sz="2000" b="1" i="1">
                            <a:solidFill>
                              <a:prstClr val="black"/>
                            </a:solidFill>
                            <a:effectLst>
                              <a:outerShdw blurRad="50800" algn="tl">
                                <a:srgbClr val="000000"/>
                              </a:outerShdw>
                            </a:effectLst>
                            <a:latin typeface="Cambria Math"/>
                          </a:rPr>
                          <m:t>𝟒𝟓</m:t>
                        </m:r>
                      </m:den>
                    </m:f>
                  </m:oMath>
                </a14:m>
                <a:endParaRPr lang="ru-RU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19" name="Прямоугольник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8311" y="5953941"/>
                <a:ext cx="1233030" cy="536942"/>
              </a:xfrm>
              <a:prstGeom prst="rect">
                <a:avLst/>
              </a:prstGeom>
              <a:blipFill rotWithShape="1">
                <a:blip r:embed="rId14"/>
                <a:stretch>
                  <a:fillRect b="-795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41996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7" grpId="0" animBg="1"/>
      <p:bldP spid="30" grpId="0" animBg="1"/>
      <p:bldP spid="31" grpId="0" animBg="1"/>
      <p:bldP spid="8" grpId="0"/>
      <p:bldP spid="15" grpId="0"/>
      <p:bldP spid="16" grpId="0"/>
      <p:bldP spid="17" grpId="0"/>
      <p:bldP spid="18" grpId="0"/>
      <p:bldP spid="1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588</Words>
  <Application>Microsoft Office PowerPoint</Application>
  <PresentationFormat>Экран (4:3)</PresentationFormat>
  <Paragraphs>141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Слава</dc:creator>
  <cp:lastModifiedBy>Слава</cp:lastModifiedBy>
  <cp:revision>35</cp:revision>
  <dcterms:created xsi:type="dcterms:W3CDTF">2019-10-26T13:45:32Z</dcterms:created>
  <dcterms:modified xsi:type="dcterms:W3CDTF">2019-11-17T10:06:33Z</dcterms:modified>
</cp:coreProperties>
</file>