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  <p:sldId id="259" r:id="rId3"/>
    <p:sldId id="260" r:id="rId4"/>
    <p:sldId id="265" r:id="rId5"/>
    <p:sldId id="261" r:id="rId6"/>
    <p:sldId id="262" r:id="rId7"/>
    <p:sldId id="256" r:id="rId8"/>
    <p:sldId id="257" r:id="rId9"/>
    <p:sldId id="263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7DBBE-5916-44DD-84DF-D6498C6B744E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99F0-6831-45E6-9296-F772F4D450A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7DBBE-5916-44DD-84DF-D6498C6B744E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99F0-6831-45E6-9296-F772F4D45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7DBBE-5916-44DD-84DF-D6498C6B744E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99F0-6831-45E6-9296-F772F4D45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7DBBE-5916-44DD-84DF-D6498C6B744E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99F0-6831-45E6-9296-F772F4D450A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7DBBE-5916-44DD-84DF-D6498C6B744E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99F0-6831-45E6-9296-F772F4D45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7DBBE-5916-44DD-84DF-D6498C6B744E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99F0-6831-45E6-9296-F772F4D450A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7DBBE-5916-44DD-84DF-D6498C6B744E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99F0-6831-45E6-9296-F772F4D450A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7DBBE-5916-44DD-84DF-D6498C6B744E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99F0-6831-45E6-9296-F772F4D45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7DBBE-5916-44DD-84DF-D6498C6B744E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99F0-6831-45E6-9296-F772F4D45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7DBBE-5916-44DD-84DF-D6498C6B744E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99F0-6831-45E6-9296-F772F4D45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7DBBE-5916-44DD-84DF-D6498C6B744E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A99F0-6831-45E6-9296-F772F4D450A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CA7DBBE-5916-44DD-84DF-D6498C6B744E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DA99F0-6831-45E6-9296-F772F4D450A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0.png"/><Relationship Id="rId4" Type="http://schemas.openxmlformats.org/officeDocument/2006/relationships/image" Target="../media/image10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3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67544" y="620688"/>
            <a:ext cx="8424936" cy="1793875"/>
          </a:xfrm>
        </p:spPr>
        <p:txBody>
          <a:bodyPr/>
          <a:lstStyle/>
          <a:p>
            <a:pPr algn="ctr"/>
            <a:r>
              <a:rPr lang="ru-RU" sz="3600" dirty="0" smtClean="0">
                <a:effectLst/>
              </a:rPr>
              <a:t>Тема </a:t>
            </a:r>
            <a:r>
              <a:rPr lang="ru-RU" sz="3600" dirty="0">
                <a:effectLst/>
              </a:rPr>
              <a:t>урока: </a:t>
            </a:r>
            <a:r>
              <a:rPr lang="ru-RU" sz="3600" i="1" u="sng" dirty="0">
                <a:effectLst/>
              </a:rPr>
              <a:t>Сложение и вычитание смешанных чисел. Решение задач.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9875" y="4016276"/>
            <a:ext cx="772281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Разработчик: учитель математики ГКОУ «Школа № 2124 «Центр развития и коррекции» г. Москва, Горемыкина Елена Александровна;</a:t>
            </a:r>
            <a:br>
              <a:rPr lang="ru-RU" dirty="0"/>
            </a:br>
            <a:r>
              <a:rPr lang="ru-RU" dirty="0"/>
              <a:t>Учебный предмет: математика</a:t>
            </a:r>
            <a:br>
              <a:rPr lang="ru-RU" dirty="0"/>
            </a:br>
            <a:r>
              <a:rPr lang="ru-RU" dirty="0"/>
              <a:t>Класс: 5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494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3933056"/>
            <a:ext cx="6512511" cy="1143000"/>
          </a:xfrm>
        </p:spPr>
        <p:txBody>
          <a:bodyPr>
            <a:normAutofit/>
          </a:bodyPr>
          <a:lstStyle/>
          <a:p>
            <a:r>
              <a:rPr lang="ru-RU" sz="6000" b="1" i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Итог урока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143000" y="731520"/>
            <a:ext cx="6669360" cy="3474720"/>
          </a:xfrm>
        </p:spPr>
        <p:txBody>
          <a:bodyPr>
            <a:normAutofit fontScale="92500"/>
          </a:bodyPr>
          <a:lstStyle/>
          <a:p>
            <a:r>
              <a:rPr lang="ru-RU" sz="60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Я повторил …</a:t>
            </a:r>
          </a:p>
          <a:p>
            <a:r>
              <a:rPr lang="ru-RU" sz="60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Я решал …</a:t>
            </a:r>
          </a:p>
          <a:p>
            <a:r>
              <a:rPr lang="ru-RU" sz="60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Я </a:t>
            </a:r>
            <a:r>
              <a:rPr lang="ru-RU" sz="60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составлял …</a:t>
            </a:r>
            <a:endParaRPr lang="ru-RU" sz="6000" b="1" i="1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08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2935"/>
            <a:ext cx="4613282" cy="187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37" y="2348880"/>
            <a:ext cx="4542382" cy="188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36" y="4509121"/>
            <a:ext cx="4545695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20072" y="463605"/>
            <a:ext cx="38164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сложение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59928" y="2708920"/>
            <a:ext cx="352372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вычитание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0289" y="5135686"/>
            <a:ext cx="228299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166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67744" y="836712"/>
            <a:ext cx="4162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Тема урока.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0084" y="2220175"/>
            <a:ext cx="826380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Сложение и вычитание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смешанных чисел.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Решение задач.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754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3676" y="188640"/>
                <a:ext cx="9252520" cy="33489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4000" b="1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m:t>Записать числа распределив их на три группы.</m:t>
                      </m:r>
                    </m:oMath>
                  </m:oMathPara>
                </a14:m>
                <a:endParaRPr lang="ru-RU" sz="4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  <a:p>
                <a:endParaRPr lang="ru-RU" sz="54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  <a:p>
                <a14:m>
                  <m:oMath xmlns:m="http://schemas.openxmlformats.org/officeDocument/2006/math">
                    <m:r>
                      <a:rPr lang="ru-RU" sz="5400" b="1" i="1" smtClean="0">
                        <a:ln w="1905"/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𝟑</m:t>
                    </m:r>
                    <m:f>
                      <m:fPr>
                        <m:ctrlP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5400" b="1" dirty="0">
                    <a:ln w="1905"/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ru-RU" sz="5400" b="1" dirty="0" smtClean="0">
                    <a:ln w="1905"/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5400" b="1" dirty="0">
                    <a:ln w="1905"/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ru-RU" sz="5400" b="1" dirty="0" smtClean="0">
                    <a:ln w="1905"/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𝟖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𝟏𝟕</m:t>
                        </m:r>
                      </m:den>
                    </m:f>
                  </m:oMath>
                </a14:m>
                <a:r>
                  <a:rPr lang="ru-RU" sz="5400" b="1" dirty="0">
                    <a:ln w="1905"/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14:m>
                  <m:oMath xmlns:m="http://schemas.openxmlformats.org/officeDocument/2006/math">
                    <m:r>
                      <a:rPr lang="ru-RU" sz="5400" b="1" i="0" smtClean="0">
                        <a:ln w="1905"/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a:rPr lang="ru-RU" sz="5400" b="1" i="1" smtClean="0">
                        <a:ln w="1905"/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 </m:t>
                    </m:r>
                    <m:r>
                      <a:rPr lang="ru-RU" sz="5400" b="1" i="1">
                        <a:ln w="1905"/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𝟓</m:t>
                    </m:r>
                    <m:f>
                      <m:fPr>
                        <m:ctrlP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5400" b="1" dirty="0">
                    <a:ln w="1905"/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ru-RU" sz="5400" b="1" dirty="0" smtClean="0">
                    <a:ln w="1905"/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ru-RU" sz="5400" b="1" dirty="0">
                    <a:ln w="1905"/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ru-RU" sz="5400" b="1" dirty="0" smtClean="0">
                    <a:ln w="1905"/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𝟐𝟎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5400" b="1" dirty="0">
                    <a:ln w="1905"/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ru-RU" sz="5400" b="1" dirty="0" smtClean="0">
                    <a:ln w="1905"/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r>
                      <a:rPr lang="ru-RU" sz="5400" b="1" i="1">
                        <a:ln w="1905"/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𝟏𝟐</m:t>
                    </m:r>
                    <m:f>
                      <m:fPr>
                        <m:ctrlP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sz="5400" b="1" dirty="0">
                    <a:ln w="1905"/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r>
                  <a:rPr lang="ru-RU" sz="5400" b="1" dirty="0" smtClean="0">
                    <a:ln w="1905"/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lang="ru-RU" sz="5400" b="1" dirty="0">
                  <a:ln w="1905"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76" y="188640"/>
                <a:ext cx="9252520" cy="3348994"/>
              </a:xfrm>
              <a:prstGeom prst="rect">
                <a:avLst/>
              </a:prstGeom>
              <a:blipFill rotWithShape="1">
                <a:blip r:embed="rId2"/>
                <a:stretch>
                  <a:fillRect b="-63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352143" y="3828397"/>
                <a:ext cx="2273379" cy="12886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5400" b="1" i="1" dirty="0">
                    <a:ln w="1905"/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5400" b="1" i="1" dirty="0" smtClean="0">
                    <a:ln w="1905"/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;</a:t>
                </a:r>
                <a:endParaRPr lang="ru-RU" sz="5400" b="1" i="1" dirty="0">
                  <a:ln w="1905"/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143" y="3828397"/>
                <a:ext cx="2273379" cy="1288686"/>
              </a:xfrm>
              <a:prstGeom prst="rect">
                <a:avLst/>
              </a:prstGeom>
              <a:blipFill rotWithShape="1">
                <a:blip r:embed="rId3"/>
                <a:stretch>
                  <a:fillRect t="-474" r="-15818" b="-184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4639936" y="3824421"/>
                <a:ext cx="2182008" cy="12926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𝟐𝟎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FF0000"/>
                    </a:solidFill>
                  </a:rPr>
                  <a:t> </a:t>
                </a:r>
                <a:r>
                  <a:rPr lang="ru-RU" sz="5400" b="1" i="1" dirty="0">
                    <a:ln w="1905"/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𝟗</m:t>
                        </m:r>
                      </m:den>
                    </m:f>
                  </m:oMath>
                </a14:m>
                <a:endParaRPr lang="ru-RU" sz="5400" b="1" i="1" dirty="0">
                  <a:ln w="1905"/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9936" y="3824421"/>
                <a:ext cx="2182008" cy="1292662"/>
              </a:xfrm>
              <a:prstGeom prst="rect">
                <a:avLst/>
              </a:prstGeom>
              <a:blipFill rotWithShape="1">
                <a:blip r:embed="rId4"/>
                <a:stretch>
                  <a:fillRect r="-3073" b="-179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-15583" y="5526594"/>
                <a:ext cx="2699778" cy="12925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5400" b="1" i="1">
                        <a:ln w="1905"/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𝟑</m:t>
                    </m:r>
                    <m:f>
                      <m:fPr>
                        <m:ctrlP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5400" b="1" i="1" dirty="0">
                    <a:ln w="1905"/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𝟏𝟕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5400" b="1" i="1" dirty="0" smtClean="0">
                    <a:ln w="1905"/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;</a:t>
                </a:r>
                <a:endParaRPr lang="ru-RU" sz="5400" b="1" i="1" dirty="0">
                  <a:ln w="1905"/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583" y="5526594"/>
                <a:ext cx="2699778" cy="1292598"/>
              </a:xfrm>
              <a:prstGeom prst="rect">
                <a:avLst/>
              </a:prstGeom>
              <a:blipFill rotWithShape="1">
                <a:blip r:embed="rId5"/>
                <a:stretch>
                  <a:fillRect t="-472" r="-13318" b="-179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2872026" y="5529800"/>
                <a:ext cx="2699778" cy="12893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5400" b="1" i="1">
                        <a:ln w="1905"/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𝟓</m:t>
                    </m:r>
                    <m:f>
                      <m:fPr>
                        <m:ctrlP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5400" b="1" i="1" dirty="0">
                    <a:ln w="1905"/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𝟑𝟖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5400" b="1" i="1" dirty="0">
                    <a:ln w="1905"/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;</a:t>
                </a: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2026" y="5529800"/>
                <a:ext cx="2699778" cy="1289392"/>
              </a:xfrm>
              <a:prstGeom prst="rect">
                <a:avLst/>
              </a:prstGeom>
              <a:blipFill rotWithShape="1">
                <a:blip r:embed="rId6"/>
                <a:stretch>
                  <a:fillRect t="-472" r="-13318" b="-179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5667402" y="5373216"/>
                <a:ext cx="3464410" cy="12926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5400" b="1" i="1">
                        <a:ln w="1905"/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𝟏𝟐</m:t>
                    </m:r>
                    <m:f>
                      <m:fPr>
                        <m:ctrlP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sz="5400" b="1" i="1" dirty="0">
                    <a:ln w="1905"/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𝟏𝟐𝟏</m:t>
                        </m:r>
                      </m:num>
                      <m:den>
                        <m:r>
                          <a:rPr lang="ru-RU" sz="5400" b="1" i="1">
                            <a:ln w="1905"/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endParaRPr lang="ru-RU" sz="5400" b="1" i="1" dirty="0">
                  <a:ln w="1905"/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7402" y="5373216"/>
                <a:ext cx="3464410" cy="1292662"/>
              </a:xfrm>
              <a:prstGeom prst="rect">
                <a:avLst/>
              </a:prstGeom>
              <a:blipFill rotWithShape="1">
                <a:blip r:embed="rId7"/>
                <a:stretch>
                  <a:fillRect b="-183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411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19" y="945715"/>
            <a:ext cx="86409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» соответствует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_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»-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˄</a:t>
            </a:r>
          </a:p>
          <a:p>
            <a:pPr lvl="0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229993" y="1433908"/>
                <a:ext cx="8640959" cy="54430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ru-RU" sz="4000" b="1" dirty="0" smtClean="0">
                    <a:latin typeface="Times New Roman" pitchFamily="18" charset="0"/>
                    <a:cs typeface="Times New Roman" pitchFamily="18" charset="0"/>
                  </a:rPr>
                  <a:t>1) В дроби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4000" b="1" dirty="0">
                    <a:latin typeface="Times New Roman" pitchFamily="18" charset="0"/>
                    <a:cs typeface="Times New Roman" pitchFamily="18" charset="0"/>
                  </a:rPr>
                  <a:t> знаменатель 9</a:t>
                </a:r>
                <a:endParaRPr lang="ru-RU" sz="4000" dirty="0"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:r>
                  <a:rPr lang="ru-RU" sz="4000" b="1" dirty="0" smtClean="0">
                    <a:latin typeface="Times New Roman" pitchFamily="18" charset="0"/>
                    <a:cs typeface="Times New Roman" pitchFamily="18" charset="0"/>
                  </a:rPr>
                  <a:t>2) 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4000" b="1" dirty="0">
                    <a:latin typeface="Times New Roman" pitchFamily="18" charset="0"/>
                    <a:cs typeface="Times New Roman" pitchFamily="18" charset="0"/>
                  </a:rPr>
                  <a:t> правильная</a:t>
                </a:r>
                <a:endParaRPr lang="ru-RU" sz="4000" dirty="0"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:r>
                  <a:rPr lang="ru-RU" sz="4000" b="1" dirty="0" smtClean="0">
                    <a:latin typeface="Times New Roman" pitchFamily="18" charset="0"/>
                    <a:cs typeface="Times New Roman" pitchFamily="18" charset="0"/>
                  </a:rPr>
                  <a:t>3) В </a:t>
                </a:r>
                <a:r>
                  <a:rPr lang="ru-RU" sz="4000" b="1" dirty="0">
                    <a:latin typeface="Times New Roman" pitchFamily="18" charset="0"/>
                    <a:cs typeface="Times New Roman" pitchFamily="18" charset="0"/>
                  </a:rPr>
                  <a:t>дроби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4000" b="1" dirty="0">
                    <a:latin typeface="Times New Roman" pitchFamily="18" charset="0"/>
                    <a:cs typeface="Times New Roman" pitchFamily="18" charset="0"/>
                  </a:rPr>
                  <a:t> числитель 4</a:t>
                </a:r>
                <a:endParaRPr lang="ru-RU" sz="4000" dirty="0"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14:m>
                  <m:oMath xmlns:m="http://schemas.openxmlformats.org/officeDocument/2006/math">
                    <m:r>
                      <a:rPr lang="ru-RU" sz="4000" b="1" i="1" smtClean="0">
                        <a:latin typeface="Cambria Math"/>
                      </a:rPr>
                      <m:t>𝟒</m:t>
                    </m:r>
                    <m:r>
                      <a:rPr lang="ru-RU" sz="4000" b="1" i="1" smtClean="0">
                        <a:latin typeface="Cambria Math"/>
                      </a:rPr>
                      <m:t>) </m:t>
                    </m:r>
                    <m:r>
                      <a:rPr lang="ru-RU" sz="4000" b="1" i="1">
                        <a:latin typeface="Cambria Math"/>
                      </a:rPr>
                      <m:t>𝟏</m:t>
                    </m:r>
                    <m:f>
                      <m:fPr>
                        <m:ctrlPr>
                          <a:rPr lang="ru-RU" sz="4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4000" b="1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𝟏𝟏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4000" b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4000" dirty="0"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:r>
                  <a:rPr lang="ru-RU" sz="4000" b="1" dirty="0" smtClean="0">
                    <a:latin typeface="Times New Roman" pitchFamily="18" charset="0"/>
                    <a:cs typeface="Times New Roman" pitchFamily="18" charset="0"/>
                  </a:rPr>
                  <a:t>5)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𝟏𝟗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4000" b="1" dirty="0">
                    <a:latin typeface="Times New Roman" pitchFamily="18" charset="0"/>
                    <a:cs typeface="Times New Roman" pitchFamily="18" charset="0"/>
                  </a:rPr>
                  <a:t> = 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endParaRPr lang="ru-RU" sz="4000" dirty="0"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14:m>
                  <m:oMath xmlns:m="http://schemas.openxmlformats.org/officeDocument/2006/math">
                    <m:r>
                      <a:rPr lang="ru-RU" sz="4000" b="1" i="1" smtClean="0">
                        <a:latin typeface="Cambria Math"/>
                      </a:rPr>
                      <m:t>𝟔</m:t>
                    </m:r>
                    <m:r>
                      <a:rPr lang="ru-RU" sz="4000" b="1" i="1" smtClean="0">
                        <a:latin typeface="Cambria Math"/>
                      </a:rPr>
                      <m:t>) </m:t>
                    </m:r>
                    <m:r>
                      <a:rPr lang="ru-RU" sz="4000" b="1" i="1">
                        <a:latin typeface="Cambria Math"/>
                      </a:rPr>
                      <m:t>𝟑</m:t>
                    </m:r>
                    <m:f>
                      <m:fPr>
                        <m:ctrlPr>
                          <a:rPr lang="ru-RU" sz="4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ru-RU" sz="4000" b="1" dirty="0">
                    <a:latin typeface="Times New Roman" pitchFamily="18" charset="0"/>
                    <a:cs typeface="Times New Roman" pitchFamily="18" charset="0"/>
                  </a:rPr>
                  <a:t> + </a:t>
                </a:r>
                <a14:m>
                  <m:oMath xmlns:m="http://schemas.openxmlformats.org/officeDocument/2006/math">
                    <m:r>
                      <a:rPr lang="ru-RU" sz="4000" b="1" i="1">
                        <a:latin typeface="Cambria Math"/>
                      </a:rPr>
                      <m:t>𝟔</m:t>
                    </m:r>
                    <m:f>
                      <m:fPr>
                        <m:ctrlPr>
                          <a:rPr lang="ru-RU" sz="4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ru-RU" sz="40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4000" b="1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ru-RU" sz="4000" b="1" i="1">
                        <a:latin typeface="Cambria Math"/>
                      </a:rPr>
                      <m:t>𝟗</m:t>
                    </m:r>
                    <m:f>
                      <m:fPr>
                        <m:ctrlPr>
                          <a:rPr lang="ru-RU" sz="4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>
                            <a:latin typeface="Cambria Math"/>
                          </a:rPr>
                          <m:t>𝟗</m:t>
                        </m:r>
                      </m:num>
                      <m:den>
                        <m:r>
                          <a:rPr lang="ru-RU" sz="4000" b="1" i="1">
                            <a:latin typeface="Cambria Math"/>
                          </a:rPr>
                          <m:t>𝟏𝟐</m:t>
                        </m:r>
                      </m:den>
                    </m:f>
                  </m:oMath>
                </a14:m>
                <a:endParaRPr lang="ru-RU" sz="4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993" y="1433908"/>
                <a:ext cx="8640959" cy="5443029"/>
              </a:xfrm>
              <a:prstGeom prst="rect">
                <a:avLst/>
              </a:prstGeom>
              <a:blipFill rotWithShape="1">
                <a:blip r:embed="rId2"/>
                <a:stretch>
                  <a:fillRect l="-2541" b="-13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861320" y="22385"/>
            <a:ext cx="7378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Графический диктант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92080" y="4651145"/>
            <a:ext cx="27671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 _ ˄ _ ˄ _</a:t>
            </a:r>
          </a:p>
        </p:txBody>
      </p:sp>
    </p:spTree>
    <p:extLst>
      <p:ext uri="{BB962C8B-B14F-4D97-AF65-F5344CB8AC3E}">
        <p14:creationId xmlns:p14="http://schemas.microsoft.com/office/powerpoint/2010/main" val="12244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0" y="1412776"/>
                <a:ext cx="9144000" cy="28349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4000" b="1" dirty="0" smtClean="0">
                    <a:latin typeface="Times New Roman" pitchFamily="18" charset="0"/>
                    <a:cs typeface="Times New Roman" pitchFamily="18" charset="0"/>
                  </a:rPr>
                  <a:t>Пятачок принес для Винни два бочонка с медом. Масса одного  бочонка 5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latin typeface="Cambria Math"/>
                            <a:cs typeface="Times New Roman" pitchFamily="18" charset="0"/>
                          </a:rPr>
                          <m:t>𝟒</m:t>
                        </m:r>
                      </m:num>
                      <m:den>
                        <m:r>
                          <a:rPr lang="ru-RU" sz="4000" b="1" i="1" smtClean="0">
                            <a:latin typeface="Cambria Math"/>
                            <a:cs typeface="Times New Roman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4000" b="1" dirty="0" smtClean="0">
                    <a:latin typeface="Times New Roman" pitchFamily="18" charset="0"/>
                    <a:cs typeface="Times New Roman" pitchFamily="18" charset="0"/>
                  </a:rPr>
                  <a:t> кг, масса второго 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latin typeface="Cambria Math"/>
                            <a:cs typeface="Times New Roman" pitchFamily="18" charset="0"/>
                          </a:rPr>
                          <m:t>𝟓</m:t>
                        </m:r>
                      </m:num>
                      <m:den>
                        <m:r>
                          <a:rPr lang="ru-RU" sz="4000" b="1" i="1" smtClean="0">
                            <a:latin typeface="Cambria Math"/>
                            <a:cs typeface="Times New Roman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4000" b="1" dirty="0" smtClean="0">
                    <a:latin typeface="Times New Roman" pitchFamily="18" charset="0"/>
                    <a:cs typeface="Times New Roman" pitchFamily="18" charset="0"/>
                  </a:rPr>
                  <a:t>  кг. Сколько меда было в двух бочонках?</a:t>
                </a:r>
                <a:endParaRPr lang="ru-RU" sz="4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412776"/>
                <a:ext cx="9144000" cy="2834943"/>
              </a:xfrm>
              <a:prstGeom prst="rect">
                <a:avLst/>
              </a:prstGeom>
              <a:blipFill rotWithShape="1">
                <a:blip r:embed="rId2"/>
                <a:stretch>
                  <a:fillRect l="-200" t="-3871" r="-333" b="-83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65187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425950"/>
            <a:ext cx="1658937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362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83" y="2708920"/>
            <a:ext cx="2471936" cy="1853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76128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971600" y="332656"/>
                <a:ext cx="7560840" cy="22484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4000" b="1" dirty="0" smtClean="0">
                    <a:latin typeface="Times New Roman" pitchFamily="18" charset="0"/>
                    <a:cs typeface="Times New Roman" pitchFamily="18" charset="0"/>
                  </a:rPr>
                  <a:t>«… удава 10… и он … своей бабушки на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latin typeface="Cambria Math"/>
                            <a:cs typeface="Times New Roman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4000" b="1" i="1" smtClean="0">
                            <a:latin typeface="Cambria Math"/>
                            <a:cs typeface="Times New Roman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sz="4000" b="1" dirty="0" smtClean="0">
                    <a:latin typeface="Times New Roman" pitchFamily="18" charset="0"/>
                    <a:cs typeface="Times New Roman" pitchFamily="18" charset="0"/>
                  </a:rPr>
                  <a:t>  …. Какова … удава и его бабушки …?»</a:t>
                </a:r>
                <a:endParaRPr lang="ru-RU" sz="4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32656"/>
                <a:ext cx="7560840" cy="2248436"/>
              </a:xfrm>
              <a:prstGeom prst="rect">
                <a:avLst/>
              </a:prstGeom>
              <a:blipFill rotWithShape="1">
                <a:blip r:embed="rId4"/>
                <a:stretch>
                  <a:fillRect l="-2820" t="-4891" b="-9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0" y="5445224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Словарь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ширина, длина, вместе,   метр, тонна, длиннее.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-1425" y="-100267"/>
                <a:ext cx="9036496" cy="28133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4000" b="1" dirty="0" smtClean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«Длина </a:t>
                </a:r>
                <a:r>
                  <a:rPr lang="ru-RU" sz="4000" b="1" dirty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удава </a:t>
                </a:r>
                <a:r>
                  <a:rPr lang="ru-RU" sz="4000" b="1" dirty="0" smtClean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10 метров </a:t>
                </a:r>
                <a:r>
                  <a:rPr lang="ru-RU" sz="4000" b="1" dirty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и он </a:t>
                </a:r>
                <a:r>
                  <a:rPr lang="ru-RU" sz="4000" b="1" dirty="0" smtClean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длиннее </a:t>
                </a:r>
                <a:r>
                  <a:rPr lang="ru-RU" sz="4000" b="1" dirty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своей бабушки на </a:t>
                </a:r>
                <a:r>
                  <a:rPr lang="ru-RU" sz="4000" b="1" dirty="0" smtClean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rgbClr val="CC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rgbClr val="CC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rgbClr val="CC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м. </a:t>
                </a:r>
                <a:r>
                  <a:rPr lang="ru-RU" sz="4000" b="1" dirty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Какова </a:t>
                </a:r>
                <a:r>
                  <a:rPr lang="ru-RU" sz="4000" b="1" dirty="0" smtClean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длина </a:t>
                </a:r>
                <a:r>
                  <a:rPr lang="ru-RU" sz="4000" b="1" dirty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удава и его бабушки </a:t>
                </a:r>
                <a:r>
                  <a:rPr lang="ru-RU" sz="4000" b="1" dirty="0" smtClean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вместе?»</a:t>
                </a:r>
                <a:endParaRPr lang="ru-RU" sz="4000" b="1" dirty="0">
                  <a:solidFill>
                    <a:srgbClr val="CC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25" y="-100267"/>
                <a:ext cx="9036496" cy="2813334"/>
              </a:xfrm>
              <a:prstGeom prst="rect">
                <a:avLst/>
              </a:prstGeom>
              <a:blipFill rotWithShape="1">
                <a:blip r:embed="rId5"/>
                <a:stretch>
                  <a:fillRect l="-1215" t="-4338" r="-3374" b="-104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5619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88640"/>
            <a:ext cx="3384376" cy="212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227307" y="2420888"/>
                <a:ext cx="4849404" cy="11701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4800" b="1" dirty="0">
                    <a:latin typeface="Times New Roman" pitchFamily="18" charset="0"/>
                    <a:cs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ru-RU" sz="4800" b="1" i="1">
                        <a:latin typeface="Cambria Math"/>
                      </a:rPr>
                      <m:t>𝟗</m:t>
                    </m:r>
                    <m:f>
                      <m:fPr>
                        <m:ctrlPr>
                          <a:rPr lang="ru-RU" sz="4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800" b="1" i="1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4800" b="1" i="1">
                            <a:latin typeface="Cambria Math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ru-RU" sz="4800" b="1" dirty="0">
                    <a:latin typeface="Times New Roman" pitchFamily="18" charset="0"/>
                    <a:cs typeface="Times New Roman" pitchFamily="18" charset="0"/>
                  </a:rPr>
                  <a:t> - </a:t>
                </a:r>
                <a14:m>
                  <m:oMath xmlns:m="http://schemas.openxmlformats.org/officeDocument/2006/math">
                    <m:r>
                      <a:rPr lang="ru-RU" sz="4800" b="1" i="1">
                        <a:latin typeface="Cambria Math"/>
                      </a:rPr>
                      <m:t>𝟏</m:t>
                    </m:r>
                    <m:f>
                      <m:fPr>
                        <m:ctrlPr>
                          <a:rPr lang="ru-RU" sz="4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800" b="1" i="1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800" b="1" i="1">
                            <a:latin typeface="Cambria Math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ru-RU" sz="4800" b="1" dirty="0">
                    <a:latin typeface="Times New Roman" pitchFamily="18" charset="0"/>
                    <a:cs typeface="Times New Roman" pitchFamily="18" charset="0"/>
                  </a:rPr>
                  <a:t>) + </a:t>
                </a:r>
                <a14:m>
                  <m:oMath xmlns:m="http://schemas.openxmlformats.org/officeDocument/2006/math">
                    <m:r>
                      <a:rPr lang="ru-RU" sz="4800" b="1" i="1">
                        <a:latin typeface="Cambria Math"/>
                      </a:rPr>
                      <m:t>𝟗</m:t>
                    </m:r>
                    <m:f>
                      <m:fPr>
                        <m:ctrlPr>
                          <a:rPr lang="ru-RU" sz="4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800" b="1" i="1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4800" b="1" i="1">
                            <a:latin typeface="Cambria Math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ru-RU" dirty="0"/>
                  <a:t> </a:t>
                </a: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7307" y="2420888"/>
                <a:ext cx="4849404" cy="1170192"/>
              </a:xfrm>
              <a:prstGeom prst="rect">
                <a:avLst/>
              </a:prstGeom>
              <a:blipFill rotWithShape="1">
                <a:blip r:embed="rId4"/>
                <a:stretch>
                  <a:fillRect l="-5653" b="-12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462" y="4143879"/>
            <a:ext cx="4857538" cy="269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724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7097" y="2046467"/>
            <a:ext cx="89482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Самостоятельная </a:t>
            </a:r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работа </a:t>
            </a:r>
          </a:p>
        </p:txBody>
      </p:sp>
    </p:spTree>
    <p:extLst>
      <p:ext uri="{BB962C8B-B14F-4D97-AF65-F5344CB8AC3E}">
        <p14:creationId xmlns:p14="http://schemas.microsoft.com/office/powerpoint/2010/main" val="229524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338</TotalTime>
  <Words>151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Cambria Math</vt:lpstr>
      <vt:lpstr>Georgia</vt:lpstr>
      <vt:lpstr>Times New Roman</vt:lpstr>
      <vt:lpstr>Trebuchet MS</vt:lpstr>
      <vt:lpstr>Воздушный поток</vt:lpstr>
      <vt:lpstr>Тема урока: Сложение и вычитание смешанных чисел. Решение задач.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 урока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Горемыкина Елена Александровна</cp:lastModifiedBy>
  <cp:revision>19</cp:revision>
  <dcterms:created xsi:type="dcterms:W3CDTF">2013-03-12T10:37:05Z</dcterms:created>
  <dcterms:modified xsi:type="dcterms:W3CDTF">2019-11-26T11:29:02Z</dcterms:modified>
</cp:coreProperties>
</file>