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5" r:id="rId3"/>
    <p:sldId id="263" r:id="rId4"/>
    <p:sldId id="279" r:id="rId5"/>
    <p:sldId id="264" r:id="rId6"/>
    <p:sldId id="280" r:id="rId7"/>
    <p:sldId id="278" r:id="rId8"/>
    <p:sldId id="285" r:id="rId9"/>
    <p:sldId id="270" r:id="rId10"/>
    <p:sldId id="28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1066" y="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457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561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359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000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780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729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969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10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378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886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891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C7975-71D5-46BE-AA47-B23CC0E09E1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AF034-5305-4B3A-BF59-326FCA8AA7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513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547664" y="908720"/>
            <a:ext cx="7200800" cy="532859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5400" dirty="0" smtClean="0"/>
              <a:t>Использование интерактивных тетрадей</a:t>
            </a:r>
            <a:br>
              <a:rPr lang="ru-RU" sz="5400" dirty="0" smtClean="0"/>
            </a:br>
            <a:r>
              <a:rPr lang="ru-RU" sz="5400" dirty="0" smtClean="0"/>
              <a:t> на уроках иностранного языка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16570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630cebd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03146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  <a:noFill/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547664" y="1103192"/>
            <a:ext cx="7247656" cy="513411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        Согласно </a:t>
            </a:r>
            <a:r>
              <a:rPr lang="ru-RU" sz="2400" dirty="0"/>
              <a:t>ФГОС одной из целей обучения является воспитание у школьников положительного отношения и интереса к процессу обучения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r>
              <a:rPr lang="ru-RU" sz="2400" dirty="0" smtClean="0"/>
              <a:t>         Поэтому, педагогическое </a:t>
            </a:r>
            <a:r>
              <a:rPr lang="ru-RU" sz="2400" dirty="0"/>
              <a:t>мастерство современного учителя заключается в том, чтобы поддерживать и стимулировать интерес обучающихся к получению знаний. Каждый уважающий себя учитель использует в своей работе целый арсенал новых педагогических </a:t>
            </a:r>
            <a:r>
              <a:rPr lang="ru-RU" sz="2400" dirty="0" smtClean="0"/>
              <a:t>технологий и методик.</a:t>
            </a: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4725144"/>
            <a:ext cx="4572000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76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Что такое интерактивная тетрадь?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547664" y="1700808"/>
            <a:ext cx="7247656" cy="46036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      Интерактивная тетрадь </a:t>
            </a:r>
            <a:r>
              <a:rPr lang="ru-RU" sz="2400" dirty="0"/>
              <a:t>- это тетрадь, которая содержит в себе различные интерактивные шаблоны и элементы, направленные, главным образом на изучение правил и лексики по различным темам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r>
              <a:rPr lang="ru-RU" sz="2400" dirty="0" smtClean="0"/>
              <a:t>        Информация </a:t>
            </a:r>
            <a:r>
              <a:rPr lang="ru-RU" sz="2400" dirty="0"/>
              <a:t>в </a:t>
            </a:r>
            <a:r>
              <a:rPr lang="ru-RU" sz="2400" dirty="0" smtClean="0"/>
              <a:t>интерактивной тетради </a:t>
            </a:r>
            <a:r>
              <a:rPr lang="ru-RU" sz="2400" dirty="0"/>
              <a:t>не объединена одной темой, не имеет сюжета. В нее удобно включать все правила и конструкции, изучаемые на уроках. Она помогает оживить уроки, создать условия для практического использования теоретической информации, собрать изученные темы и конструкции в одном месте, многократно повторять их.</a:t>
            </a:r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3366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  <a:noFill/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691680" y="1052736"/>
            <a:ext cx="7247656" cy="460851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400" dirty="0" smtClean="0"/>
              <a:t>       Это </a:t>
            </a:r>
            <a:r>
              <a:rPr lang="ru-RU" sz="2400" dirty="0"/>
              <a:t>коллекция маленьких книжек с кармашками и окошечками, которые дают возможность размещать информацию в виде рисунков, небольших текстов, диаграмм и графиков в любой форме и на любую тему. Это тетрадь, которую учащийся создает сам, склеивает ее отдельные части в единое целое, креативно оформляет, используя всевозможные цвета и формы</a:t>
            </a:r>
            <a:r>
              <a:rPr lang="ru-RU" sz="2400" dirty="0" smtClean="0"/>
              <a:t>.</a:t>
            </a:r>
            <a:r>
              <a:rPr lang="ru-RU" sz="2400" dirty="0"/>
              <a:t> </a:t>
            </a:r>
            <a:r>
              <a:rPr lang="ru-RU" sz="2400" dirty="0" smtClean="0"/>
              <a:t>  </a:t>
            </a:r>
          </a:p>
          <a:p>
            <a:pPr marL="0" indent="0" algn="just">
              <a:buNone/>
            </a:pPr>
            <a:r>
              <a:rPr lang="ru-RU" sz="2400" dirty="0" smtClean="0"/>
              <a:t>       Каждый </a:t>
            </a:r>
            <a:r>
              <a:rPr lang="ru-RU" sz="2400" dirty="0"/>
              <a:t>раздел </a:t>
            </a:r>
            <a:r>
              <a:rPr lang="ru-RU" sz="2400" dirty="0" smtClean="0"/>
              <a:t>тетради, </a:t>
            </a:r>
            <a:r>
              <a:rPr lang="ru-RU" sz="2400" dirty="0"/>
              <a:t>над которым работает школьник самостоятельно, направлен на концентрацию внимания учащегося, но так как это происходит в нетрадиционной (игровой) форме, исчезает проблема учебной дисциплины и происходит раскрепощение, ребёнок погружается в привычную для него обстановку, открывается простор для его мышления.</a:t>
            </a:r>
            <a:endParaRPr lang="ru-RU" sz="2400" dirty="0" smtClean="0"/>
          </a:p>
          <a:p>
            <a:pPr marL="0" indent="0" algn="just">
              <a:buNone/>
            </a:pPr>
            <a:endParaRPr lang="ru-RU" sz="2400" dirty="0"/>
          </a:p>
          <a:p>
            <a:pPr marL="0" indent="0" algn="just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4185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/>
              <a:t>Задачи, которые помогают </a:t>
            </a:r>
            <a:r>
              <a:rPr lang="ru-RU" sz="3200" dirty="0" smtClean="0"/>
              <a:t>решать</a:t>
            </a:r>
            <a:br>
              <a:rPr lang="ru-RU" sz="3200" dirty="0" smtClean="0"/>
            </a:br>
            <a:r>
              <a:rPr lang="ru-RU" sz="3200" dirty="0" smtClean="0"/>
              <a:t>интерактивные тетради: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547664" y="1700808"/>
            <a:ext cx="7247656" cy="46036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- </a:t>
            </a:r>
            <a:r>
              <a:rPr lang="ru-RU" dirty="0"/>
              <a:t>компактная организации информации по изучаемой теме;</a:t>
            </a:r>
          </a:p>
          <a:p>
            <a:pPr lvl="0"/>
            <a:r>
              <a:rPr lang="ru-RU" dirty="0"/>
              <a:t>- визуализация теоретического материала;</a:t>
            </a:r>
          </a:p>
          <a:p>
            <a:pPr lvl="0"/>
            <a:r>
              <a:rPr lang="ru-RU" dirty="0"/>
              <a:t> - структурирование сложной информации;</a:t>
            </a:r>
          </a:p>
          <a:p>
            <a:pPr lvl="0"/>
            <a:r>
              <a:rPr lang="ru-RU" dirty="0"/>
              <a:t>- детальное понимание и запоминание информации по изучаемой теме;</a:t>
            </a:r>
          </a:p>
          <a:p>
            <a:pPr lvl="0"/>
            <a:r>
              <a:rPr lang="ru-RU" dirty="0"/>
              <a:t>- многократное повторение и закрепление материала по пройденной теме, учитывая различные  способы восприятия информации детьми </a:t>
            </a:r>
            <a:endParaRPr lang="ru-RU" dirty="0" smtClean="0"/>
          </a:p>
          <a:p>
            <a:pPr lvl="0"/>
            <a:r>
              <a:rPr lang="ru-RU" dirty="0" smtClean="0"/>
              <a:t>- </a:t>
            </a:r>
            <a:r>
              <a:rPr lang="ru-RU" dirty="0"/>
              <a:t>развитие познавательного интереса и творческого мышления.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725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  <a:noFill/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Appearance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22102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274638"/>
            <a:ext cx="6768752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Игры с использованием интерактивной тетради</a:t>
            </a:r>
            <a:endParaRPr lang="ru-RU" sz="2400" dirty="0"/>
          </a:p>
        </p:txBody>
      </p:sp>
      <p:pic>
        <p:nvPicPr>
          <p:cNvPr id="1026" name="Picture 2" descr="C:\Users\Люда\Documents\1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556792"/>
            <a:ext cx="4667154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2714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1478360"/>
              </p:ext>
            </p:extLst>
          </p:nvPr>
        </p:nvGraphicFramePr>
        <p:xfrm>
          <a:off x="323850" y="188913"/>
          <a:ext cx="8496300" cy="6187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24075"/>
                <a:gridCol w="2124075"/>
                <a:gridCol w="2124075"/>
                <a:gridCol w="21240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u="sng" dirty="0" smtClean="0">
                          <a:solidFill>
                            <a:schemeClr val="tx1"/>
                          </a:solidFill>
                        </a:rPr>
                        <a:t>Kitchen</a:t>
                      </a:r>
                      <a:endParaRPr lang="ru-RU" sz="2000" b="1" u="sng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2000" b="1" u="sng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</a:rPr>
                        <a:t>кухня</a:t>
                      </a:r>
                      <a:r>
                        <a:rPr lang="en-US" sz="2000" b="1" u="sng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ru-RU" sz="20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u="sng" dirty="0" smtClean="0">
                          <a:solidFill>
                            <a:schemeClr val="tx1"/>
                          </a:solidFill>
                        </a:rPr>
                        <a:t>living room</a:t>
                      </a:r>
                      <a:r>
                        <a:rPr lang="ru-RU" sz="2000" u="sng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u="sng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ru-RU" sz="2000" u="sng" dirty="0" smtClean="0">
                          <a:solidFill>
                            <a:schemeClr val="tx1"/>
                          </a:solidFill>
                        </a:rPr>
                        <a:t>гостиная</a:t>
                      </a:r>
                      <a:r>
                        <a:rPr lang="en-US" sz="2000" u="sng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ru-RU" sz="2000" u="sng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ru-RU" sz="20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u="sng" dirty="0" smtClean="0">
                          <a:solidFill>
                            <a:schemeClr val="tx1"/>
                          </a:solidFill>
                        </a:rPr>
                        <a:t>Bedroom</a:t>
                      </a:r>
                      <a:r>
                        <a:rPr lang="ru-RU" sz="2000" u="sng" dirty="0" smtClean="0">
                          <a:solidFill>
                            <a:schemeClr val="tx1"/>
                          </a:solidFill>
                        </a:rPr>
                        <a:t> (спальня):</a:t>
                      </a:r>
                      <a:endParaRPr lang="ru-RU" sz="20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u="sng" dirty="0" smtClean="0">
                          <a:solidFill>
                            <a:schemeClr val="tx1"/>
                          </a:solidFill>
                        </a:rPr>
                        <a:t>Bathroom</a:t>
                      </a:r>
                      <a:r>
                        <a:rPr lang="ru-RU" sz="2000" u="sng" dirty="0" smtClean="0">
                          <a:solidFill>
                            <a:schemeClr val="tx1"/>
                          </a:solidFill>
                        </a:rPr>
                        <a:t> (ванная):</a:t>
                      </a:r>
                      <a:endParaRPr lang="ru-RU" sz="20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u="sng" dirty="0" smtClean="0"/>
                        <a:t>Cooker</a:t>
                      </a:r>
                      <a:r>
                        <a:rPr lang="ru-RU" sz="2400" baseline="0" dirty="0" smtClean="0"/>
                        <a:t> - плита</a:t>
                      </a:r>
                      <a:endParaRPr lang="en-US" sz="2400" dirty="0" smtClean="0"/>
                    </a:p>
                    <a:p>
                      <a:pPr algn="l"/>
                      <a:r>
                        <a:rPr lang="en-US" sz="2400" i="0" u="sng" dirty="0" smtClean="0"/>
                        <a:t>Oven</a:t>
                      </a:r>
                      <a:r>
                        <a:rPr lang="ru-RU" sz="2400" dirty="0" smtClean="0"/>
                        <a:t> – духовой</a:t>
                      </a:r>
                      <a:r>
                        <a:rPr lang="ru-RU" sz="2400" baseline="0" dirty="0" smtClean="0"/>
                        <a:t> шкаф</a:t>
                      </a:r>
                      <a:endParaRPr lang="en-US" sz="2400" dirty="0" smtClean="0"/>
                    </a:p>
                    <a:p>
                      <a:pPr algn="l"/>
                      <a:r>
                        <a:rPr lang="en-US" sz="2400" u="sng" dirty="0" smtClean="0"/>
                        <a:t>Table</a:t>
                      </a:r>
                      <a:r>
                        <a:rPr lang="ru-RU" sz="2400" dirty="0" smtClean="0"/>
                        <a:t> - стол</a:t>
                      </a:r>
                      <a:endParaRPr lang="en-US" sz="2400" dirty="0" smtClean="0"/>
                    </a:p>
                    <a:p>
                      <a:pPr algn="l"/>
                      <a:r>
                        <a:rPr lang="en-US" sz="2400" u="sng" dirty="0" smtClean="0"/>
                        <a:t>Sink</a:t>
                      </a:r>
                      <a:r>
                        <a:rPr lang="ru-RU" sz="2400" dirty="0" smtClean="0"/>
                        <a:t> - раковина</a:t>
                      </a:r>
                      <a:endParaRPr lang="en-US" sz="2400" dirty="0" smtClean="0"/>
                    </a:p>
                    <a:p>
                      <a:pPr algn="l"/>
                      <a:r>
                        <a:rPr lang="en-US" sz="2400" u="sng" dirty="0" smtClean="0"/>
                        <a:t>Fridge</a:t>
                      </a:r>
                      <a:r>
                        <a:rPr lang="ru-RU" sz="2400" dirty="0" smtClean="0"/>
                        <a:t> - холодильник</a:t>
                      </a:r>
                      <a:endParaRPr lang="en-US" sz="2400" dirty="0" smtClean="0"/>
                    </a:p>
                    <a:p>
                      <a:pPr algn="l"/>
                      <a:r>
                        <a:rPr lang="en-US" sz="2400" u="sng" dirty="0" smtClean="0"/>
                        <a:t>Vase</a:t>
                      </a:r>
                      <a:r>
                        <a:rPr lang="ru-RU" sz="2400" dirty="0" smtClean="0"/>
                        <a:t> - ваза</a:t>
                      </a:r>
                      <a:endParaRPr lang="en-US" sz="2400" dirty="0" smtClean="0"/>
                    </a:p>
                    <a:p>
                      <a:pPr algn="l"/>
                      <a:r>
                        <a:rPr lang="en-US" sz="2400" u="sng" dirty="0" smtClean="0"/>
                        <a:t>Cupboard</a:t>
                      </a:r>
                      <a:r>
                        <a:rPr lang="ru-RU" sz="2400" dirty="0" smtClean="0"/>
                        <a:t> – шкаф для посуды</a:t>
                      </a:r>
                      <a:endParaRPr lang="en-US" sz="24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u="sng" dirty="0" smtClean="0">
                          <a:solidFill>
                            <a:schemeClr val="tx1"/>
                          </a:solidFill>
                        </a:rPr>
                        <a:t>Carpet</a:t>
                      </a:r>
                      <a:r>
                        <a:rPr lang="en-US" sz="2400" u="sng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– 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коврик</a:t>
                      </a:r>
                      <a:endParaRPr lang="en-US" sz="2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u="sng" baseline="0" dirty="0" smtClean="0">
                          <a:solidFill>
                            <a:schemeClr val="tx1"/>
                          </a:solidFill>
                        </a:rPr>
                        <a:t>Wall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стена</a:t>
                      </a:r>
                      <a:endParaRPr lang="en-US" sz="2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u="sng" baseline="0" dirty="0" smtClean="0">
                          <a:solidFill>
                            <a:schemeClr val="tx1"/>
                          </a:solidFill>
                        </a:rPr>
                        <a:t>Sofa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диван</a:t>
                      </a:r>
                      <a:endParaRPr lang="en-US" sz="2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u="sng" baseline="0" dirty="0" smtClean="0">
                          <a:solidFill>
                            <a:schemeClr val="tx1"/>
                          </a:solidFill>
                        </a:rPr>
                        <a:t>Paintings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картины</a:t>
                      </a:r>
                      <a:endParaRPr lang="en-US" sz="2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u="sng" baseline="0" dirty="0" smtClean="0">
                          <a:solidFill>
                            <a:schemeClr val="tx1"/>
                          </a:solidFill>
                        </a:rPr>
                        <a:t>Lamp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лампа</a:t>
                      </a:r>
                      <a:endParaRPr lang="en-US" sz="2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u="sng" baseline="0" dirty="0" smtClean="0">
                          <a:solidFill>
                            <a:schemeClr val="tx1"/>
                          </a:solidFill>
                        </a:rPr>
                        <a:t>Bookcase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книжный шкаф</a:t>
                      </a:r>
                      <a:endParaRPr lang="en-US" sz="2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u="sng" baseline="0" dirty="0" smtClean="0">
                          <a:solidFill>
                            <a:schemeClr val="tx1"/>
                          </a:solidFill>
                        </a:rPr>
                        <a:t>TV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телевизор</a:t>
                      </a:r>
                      <a:endParaRPr lang="en-US" sz="2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u="sng" baseline="0" dirty="0" smtClean="0">
                          <a:solidFill>
                            <a:schemeClr val="tx1"/>
                          </a:solidFill>
                        </a:rPr>
                        <a:t>Armchair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кресло</a:t>
                      </a:r>
                      <a:endParaRPr lang="en-US" sz="2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u="sng" dirty="0" smtClean="0">
                          <a:solidFill>
                            <a:schemeClr val="tx1"/>
                          </a:solidFill>
                        </a:rPr>
                        <a:t>Bed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кровать</a:t>
                      </a:r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u="sng" dirty="0" smtClean="0">
                          <a:solidFill>
                            <a:schemeClr val="tx1"/>
                          </a:solidFill>
                        </a:rPr>
                        <a:t>Mirror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зеркало</a:t>
                      </a:r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u="sng" dirty="0" smtClean="0">
                          <a:solidFill>
                            <a:schemeClr val="tx1"/>
                          </a:solidFill>
                        </a:rPr>
                        <a:t>Curtains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занавески</a:t>
                      </a:r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u="sng" dirty="0" smtClean="0">
                          <a:solidFill>
                            <a:schemeClr val="tx1"/>
                          </a:solidFill>
                        </a:rPr>
                        <a:t>Carpet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коврик</a:t>
                      </a:r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u="sng" dirty="0" smtClean="0">
                          <a:solidFill>
                            <a:schemeClr val="tx1"/>
                          </a:solidFill>
                        </a:rPr>
                        <a:t>Window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окно</a:t>
                      </a:r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i="0" u="sng" dirty="0" smtClean="0">
                          <a:solidFill>
                            <a:schemeClr val="tx1"/>
                          </a:solidFill>
                        </a:rPr>
                        <a:t>Ward</a:t>
                      </a:r>
                      <a:r>
                        <a:rPr lang="en-US" sz="2400" u="sng" dirty="0" smtClean="0">
                          <a:solidFill>
                            <a:schemeClr val="tx1"/>
                          </a:solidFill>
                        </a:rPr>
                        <a:t>robe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шкаф</a:t>
                      </a:r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u="sng" dirty="0" smtClean="0">
                          <a:solidFill>
                            <a:schemeClr val="tx1"/>
                          </a:solidFill>
                        </a:rPr>
                        <a:t>Bath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ванная</a:t>
                      </a:r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u="sng" dirty="0" smtClean="0">
                          <a:solidFill>
                            <a:schemeClr val="tx1"/>
                          </a:solidFill>
                        </a:rPr>
                        <a:t>Hair dryer 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–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фен</a:t>
                      </a:r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u="sng" dirty="0" smtClean="0">
                          <a:solidFill>
                            <a:schemeClr val="tx1"/>
                          </a:solidFill>
                        </a:rPr>
                        <a:t>Washbasin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умывальник, раковина</a:t>
                      </a:r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u="sng" dirty="0" smtClean="0">
                          <a:solidFill>
                            <a:schemeClr val="tx1"/>
                          </a:solidFill>
                        </a:rPr>
                        <a:t>Towel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полотенце</a:t>
                      </a:r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u="sng" dirty="0" smtClean="0">
                          <a:solidFill>
                            <a:schemeClr val="tx1"/>
                          </a:solidFill>
                        </a:rPr>
                        <a:t>Mirror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зеркало</a:t>
                      </a:r>
                      <a:endParaRPr lang="en-US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462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37928" y="188640"/>
            <a:ext cx="7067128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Результаты использования интерактивной тетради 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547664" y="1700808"/>
            <a:ext cx="7247656" cy="46036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" fontAlgn="base"/>
            <a:r>
              <a:rPr lang="ru-RU" sz="2400" dirty="0" smtClean="0"/>
              <a:t>урок становится увлекательными </a:t>
            </a:r>
            <a:r>
              <a:rPr lang="ru-RU" sz="2400" dirty="0"/>
              <a:t>и </a:t>
            </a:r>
            <a:r>
              <a:rPr lang="ru-RU" sz="2400" dirty="0" smtClean="0"/>
              <a:t>эффективными</a:t>
            </a:r>
          </a:p>
          <a:p>
            <a:pPr lvl="0" algn="just" fontAlgn="base"/>
            <a:r>
              <a:rPr lang="ru-RU" sz="2400" dirty="0" smtClean="0"/>
              <a:t>изучение скучных грамматических правил превращается  в увлекательное занятие</a:t>
            </a:r>
            <a:endParaRPr lang="ru-RU" sz="2400" dirty="0"/>
          </a:p>
          <a:p>
            <a:pPr algn="just" fontAlgn="base"/>
            <a:r>
              <a:rPr lang="ru-RU" sz="2400" dirty="0" smtClean="0"/>
              <a:t>дети  принимают </a:t>
            </a:r>
            <a:r>
              <a:rPr lang="ru-RU" sz="2400" dirty="0"/>
              <a:t>активное участие на </a:t>
            </a:r>
            <a:r>
              <a:rPr lang="ru-RU" sz="2400" dirty="0" smtClean="0"/>
              <a:t>занятиях</a:t>
            </a:r>
          </a:p>
          <a:p>
            <a:pPr algn="just"/>
            <a:r>
              <a:rPr lang="ru-RU" sz="2400" dirty="0" smtClean="0"/>
              <a:t>учащиеся учатся систематизировать и  представлять информацию  кратко </a:t>
            </a:r>
            <a:r>
              <a:rPr lang="ru-RU" sz="2400" dirty="0"/>
              <a:t>и </a:t>
            </a:r>
            <a:r>
              <a:rPr lang="ru-RU" sz="2400" dirty="0" smtClean="0"/>
              <a:t>наглядно </a:t>
            </a:r>
          </a:p>
          <a:p>
            <a:pPr algn="just"/>
            <a:r>
              <a:rPr lang="ru-RU" sz="2400" dirty="0" smtClean="0"/>
              <a:t> </a:t>
            </a:r>
            <a:r>
              <a:rPr lang="ru-RU" sz="2400" dirty="0"/>
              <a:t>они постоянно </a:t>
            </a:r>
            <a:r>
              <a:rPr lang="ru-RU" sz="2400" dirty="0" smtClean="0"/>
              <a:t>взаимодействуют с информацией</a:t>
            </a:r>
          </a:p>
          <a:p>
            <a:pPr algn="just"/>
            <a:r>
              <a:rPr lang="ru-RU" sz="2400" dirty="0" smtClean="0"/>
              <a:t>развивается  </a:t>
            </a:r>
            <a:r>
              <a:rPr lang="ru-RU" sz="2400" dirty="0"/>
              <a:t>мелкая </a:t>
            </a:r>
            <a:r>
              <a:rPr lang="ru-RU" sz="2400" dirty="0" smtClean="0"/>
              <a:t>моторика</a:t>
            </a:r>
          </a:p>
          <a:p>
            <a:pPr algn="just"/>
            <a:r>
              <a:rPr lang="ru-RU" sz="2400" dirty="0"/>
              <a:t>р</a:t>
            </a:r>
            <a:r>
              <a:rPr lang="ru-RU" sz="2400" dirty="0" smtClean="0"/>
              <a:t>азвиваются творческие способности учащихся</a:t>
            </a:r>
          </a:p>
        </p:txBody>
      </p:sp>
    </p:spTree>
    <p:extLst>
      <p:ext uri="{BB962C8B-B14F-4D97-AF65-F5344CB8AC3E}">
        <p14:creationId xmlns:p14="http://schemas.microsoft.com/office/powerpoint/2010/main" val="287416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326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Использование интерактивных тетрадей  на уроках иностранного языка   </vt:lpstr>
      <vt:lpstr>Презентация PowerPoint</vt:lpstr>
      <vt:lpstr>Что такое интерактивная тетрадь?</vt:lpstr>
      <vt:lpstr>Презентация PowerPoint</vt:lpstr>
      <vt:lpstr>Задачи, которые помогают решать интерактивные тетради: </vt:lpstr>
      <vt:lpstr>Презентация PowerPoint</vt:lpstr>
      <vt:lpstr>Игры с использованием интерактивной тетради</vt:lpstr>
      <vt:lpstr>Презентация PowerPoint</vt:lpstr>
      <vt:lpstr>Результаты использования интерактивной тетради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Люда</dc:creator>
  <cp:lastModifiedBy>Яночка</cp:lastModifiedBy>
  <cp:revision>33</cp:revision>
  <dcterms:created xsi:type="dcterms:W3CDTF">2017-08-23T22:17:06Z</dcterms:created>
  <dcterms:modified xsi:type="dcterms:W3CDTF">2018-11-26T10:33:06Z</dcterms:modified>
</cp:coreProperties>
</file>