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C63C35-4EB8-4A33-A6BC-A9275609C8A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6B8C7B7-0104-4E27-88EA-9FE700F2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C63C35-4EB8-4A33-A6BC-A9275609C8A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8C7B7-0104-4E27-88EA-9FE700F2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C63C35-4EB8-4A33-A6BC-A9275609C8A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8C7B7-0104-4E27-88EA-9FE700F2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C63C35-4EB8-4A33-A6BC-A9275609C8A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8C7B7-0104-4E27-88EA-9FE700F24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C63C35-4EB8-4A33-A6BC-A9275609C8A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8C7B7-0104-4E27-88EA-9FE700F24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C63C35-4EB8-4A33-A6BC-A9275609C8A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8C7B7-0104-4E27-88EA-9FE700F24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C63C35-4EB8-4A33-A6BC-A9275609C8A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8C7B7-0104-4E27-88EA-9FE700F2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C63C35-4EB8-4A33-A6BC-A9275609C8A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8C7B7-0104-4E27-88EA-9FE700F24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C63C35-4EB8-4A33-A6BC-A9275609C8A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8C7B7-0104-4E27-88EA-9FE700F2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9C63C35-4EB8-4A33-A6BC-A9275609C8A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B8C7B7-0104-4E27-88EA-9FE700F2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C63C35-4EB8-4A33-A6BC-A9275609C8A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6B8C7B7-0104-4E27-88EA-9FE700F24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9C63C35-4EB8-4A33-A6BC-A9275609C8A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6B8C7B7-0104-4E27-88EA-9FE700F2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edu.of.ru/profil/default.asp?ob_no=2216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sv-ipk.ru/demo/252558" TargetMode="External"/><Relationship Id="rId2" Type="http://schemas.openxmlformats.org/officeDocument/2006/relationships/hyperlink" Target="http://www.itn.ru/communities.aspx?cat_no=1177&amp;lib_no=69699&amp;tmpl=lib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ollege.ru/physics/modules.php?name=main_menu&amp;op=show_page&amp;page=lesIT.inc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243918" cy="3500462"/>
          </a:xfrm>
        </p:spPr>
        <p:txBody>
          <a:bodyPr>
            <a:normAutofit/>
          </a:bodyPr>
          <a:lstStyle/>
          <a:p>
            <a:pPr algn="ctr"/>
            <a:r>
              <a:rPr lang="ru-RU" b="1"/>
              <a:t>Применение </a:t>
            </a:r>
            <a:r>
              <a:rPr lang="ru-RU" b="1" smtClean="0"/>
              <a:t>ЭОР </a:t>
            </a:r>
            <a:r>
              <a:rPr lang="ru-RU" b="1" dirty="0"/>
              <a:t>и </a:t>
            </a:r>
            <a:r>
              <a:rPr lang="ru-RU" b="1" dirty="0" err="1"/>
              <a:t>интернет-ресурсов</a:t>
            </a:r>
            <a:r>
              <a:rPr lang="ru-RU" b="1" dirty="0"/>
              <a:t> на уроке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Развитие Интернета и его национальных и региональных сегментов превращает сеть сегодня в один из основных источников информации, в том числе и учебной информации. Ресурсы сети Интернет в учебном процессе можно использовать:</a:t>
            </a:r>
          </a:p>
          <a:p>
            <a:pPr>
              <a:buNone/>
            </a:pPr>
            <a:endParaRPr lang="ru-RU" b="1" dirty="0" smtClean="0"/>
          </a:p>
          <a:p>
            <a:pPr lvl="0"/>
            <a:r>
              <a:rPr lang="ru-RU" dirty="0" smtClean="0"/>
              <a:t>для включения аутентичных материалов сети (текстовых, звуковых) в содержание урока, то есть интегрировать их в программу обучения; </a:t>
            </a:r>
          </a:p>
          <a:p>
            <a:r>
              <a:rPr lang="ru-RU" dirty="0" smtClean="0"/>
              <a:t>для самостоятельного поиска информации учащимися в рамках работы над проектом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u="sng" dirty="0" smtClean="0"/>
              <a:t>Некоторые возможности применения  ресурсов сети Интернет школьниками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/>
          <a:lstStyle/>
          <a:p>
            <a:pPr lvl="0"/>
            <a:r>
              <a:rPr lang="ru-RU" dirty="0" smtClean="0"/>
              <a:t>для самостоятельной подготовки к сдаче квалификационного экзамена экстерном; </a:t>
            </a:r>
          </a:p>
          <a:p>
            <a:pPr lvl="0"/>
            <a:r>
              <a:rPr lang="ru-RU" dirty="0" smtClean="0"/>
              <a:t>для систематического изучения определенного курса дистанционно под руководством преподавателя;</a:t>
            </a:r>
          </a:p>
          <a:p>
            <a:pPr lvl="0"/>
            <a:r>
              <a:rPr lang="ru-RU" dirty="0" smtClean="0"/>
              <a:t>для реализации сетевых проектов.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sz="3200" b="1" dirty="0" smtClean="0"/>
              <a:t>  Таким образом, Интернет можно использовать и при организации уроков, и при повышении мотивации школьников к обучению, и для дополнительного образования. 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Каталог     </a:t>
            </a:r>
            <a:r>
              <a:rPr lang="ru-RU" sz="4400" dirty="0" smtClean="0"/>
              <a:t>(</a:t>
            </a:r>
            <a:r>
              <a:rPr lang="ru-RU" sz="4400" u="sng" dirty="0" smtClean="0">
                <a:hlinkClick r:id="rId2"/>
              </a:rPr>
              <a:t>http://edu.of.ru/profil/default.asp?ob_no=2216</a:t>
            </a:r>
            <a:r>
              <a:rPr lang="ru-RU" sz="4400" dirty="0" smtClean="0"/>
              <a:t>)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effectLst/>
              </a:rPr>
              <a:t>ОБРАЗОВАТЕЛЬНЫЕ РЕСУРСЫ СЕТИ ИНТЕРНЕТ</a:t>
            </a:r>
            <a:br>
              <a:rPr lang="ru-RU" sz="2700" dirty="0" smtClean="0">
                <a:effectLst/>
              </a:rPr>
            </a:br>
            <a:r>
              <a:rPr lang="ru-RU" sz="2700" dirty="0" smtClean="0">
                <a:effectLst/>
              </a:rPr>
              <a:t>для основного и среднего (полного) общего образования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Содержание</a:t>
            </a:r>
            <a:endParaRPr lang="ru-RU" sz="1800" dirty="0" smtClean="0"/>
          </a:p>
          <a:p>
            <a:r>
              <a:rPr lang="ru-RU" sz="1800" dirty="0" smtClean="0"/>
              <a:t>Введение</a:t>
            </a:r>
          </a:p>
          <a:p>
            <a:r>
              <a:rPr lang="ru-RU" sz="1800" dirty="0" smtClean="0"/>
              <a:t>1. Федеральные образовательные ресурсы</a:t>
            </a:r>
          </a:p>
          <a:p>
            <a:r>
              <a:rPr lang="ru-RU" sz="1800" dirty="0" smtClean="0"/>
              <a:t>1.1. Федеральные органы управления образованием, образовательные учреждения, программы и проекты</a:t>
            </a:r>
          </a:p>
          <a:p>
            <a:r>
              <a:rPr lang="ru-RU" sz="1800" dirty="0" smtClean="0"/>
              <a:t>1.2. Федеральные информационно-образовательные порталы</a:t>
            </a:r>
          </a:p>
          <a:p>
            <a:r>
              <a:rPr lang="ru-RU" sz="1800" dirty="0" smtClean="0"/>
              <a:t>2. Региональные образовательные ресурсы</a:t>
            </a:r>
          </a:p>
          <a:p>
            <a:r>
              <a:rPr lang="ru-RU" sz="1800" dirty="0" smtClean="0"/>
              <a:t>2.1. Сайты региональных органов управления образованием</a:t>
            </a:r>
          </a:p>
          <a:p>
            <a:r>
              <a:rPr lang="ru-RU" sz="1800" dirty="0" smtClean="0"/>
              <a:t>2.2. Региональные информационно-образовательные порталы</a:t>
            </a:r>
          </a:p>
          <a:p>
            <a:r>
              <a:rPr lang="ru-RU" sz="1800" dirty="0" smtClean="0"/>
              <a:t>2.3. Проекты «Образование» и «Информатизация системы образования» в регионах Российской Федерации</a:t>
            </a:r>
          </a:p>
          <a:p>
            <a:r>
              <a:rPr lang="ru-RU" sz="1800" dirty="0" smtClean="0"/>
              <a:t>3. Образовательная пресса</a:t>
            </a:r>
          </a:p>
          <a:p>
            <a:r>
              <a:rPr lang="ru-RU" sz="1800" dirty="0" smtClean="0"/>
              <a:t>3.1. Средства массовой информации образовательной направленности</a:t>
            </a:r>
          </a:p>
          <a:p>
            <a:r>
              <a:rPr lang="ru-RU" sz="1800" dirty="0" smtClean="0"/>
              <a:t>3.2. Издательства учебной литературы</a:t>
            </a:r>
          </a:p>
          <a:p>
            <a:r>
              <a:rPr lang="ru-RU" sz="1800" dirty="0" smtClean="0"/>
              <a:t>4. Конференции, выставки, конкурсы, олимпиады</a:t>
            </a:r>
          </a:p>
          <a:p>
            <a:r>
              <a:rPr lang="ru-RU" sz="1800" dirty="0" smtClean="0"/>
              <a:t>4.1. Конференции, выставки</a:t>
            </a:r>
          </a:p>
          <a:p>
            <a:r>
              <a:rPr lang="ru-RU" sz="1800" dirty="0" smtClean="0"/>
              <a:t>4.2. Конкурсы, олимпиады</a:t>
            </a: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142852"/>
            <a:ext cx="8229600" cy="131786"/>
          </a:xfrm>
        </p:spPr>
        <p:txBody>
          <a:bodyPr>
            <a:noAutofit/>
          </a:bodyPr>
          <a:lstStyle/>
          <a:p>
            <a:endParaRPr lang="ru-RU" sz="3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>
            <a:normAutofit fontScale="85000" lnSpcReduction="20000"/>
          </a:bodyPr>
          <a:lstStyle/>
          <a:p>
            <a:r>
              <a:rPr lang="ru-RU" sz="2000" dirty="0" smtClean="0"/>
              <a:t>5. Инструментальные программные средства</a:t>
            </a:r>
          </a:p>
          <a:p>
            <a:r>
              <a:rPr lang="ru-RU" sz="2000" dirty="0" smtClean="0"/>
              <a:t>6. Энциклопедии, словари, справочники, каталоги</a:t>
            </a:r>
          </a:p>
          <a:p>
            <a:r>
              <a:rPr lang="ru-RU" sz="2000" dirty="0" smtClean="0"/>
              <a:t>7. Ресурсы для администрации и методистов образовательных учреждений</a:t>
            </a:r>
          </a:p>
          <a:p>
            <a:r>
              <a:rPr lang="ru-RU" sz="2000" dirty="0" smtClean="0"/>
              <a:t>8. Ресурсы для дистанционных форм обучения</a:t>
            </a:r>
          </a:p>
          <a:p>
            <a:r>
              <a:rPr lang="ru-RU" sz="2000" dirty="0" smtClean="0"/>
              <a:t>9. Информационная поддержка Единого государственного экзамена</a:t>
            </a:r>
          </a:p>
          <a:p>
            <a:r>
              <a:rPr lang="ru-RU" sz="2000" dirty="0" smtClean="0"/>
              <a:t>10. Ресурсы для абитуриентов</a:t>
            </a:r>
          </a:p>
          <a:p>
            <a:pPr>
              <a:buNone/>
            </a:pPr>
            <a:r>
              <a:rPr lang="ru-RU" sz="2000" dirty="0" smtClean="0"/>
              <a:t>11. Ресурсы по предметам образовательной программы </a:t>
            </a:r>
          </a:p>
          <a:p>
            <a:pPr lvl="0"/>
            <a:r>
              <a:rPr lang="ru-RU" sz="2000" dirty="0" smtClean="0"/>
              <a:t>Астрономия</a:t>
            </a:r>
          </a:p>
          <a:p>
            <a:pPr lvl="0"/>
            <a:r>
              <a:rPr lang="ru-RU" sz="2000" dirty="0" smtClean="0"/>
              <a:t>Биология и экология</a:t>
            </a:r>
          </a:p>
          <a:p>
            <a:pPr lvl="0"/>
            <a:r>
              <a:rPr lang="ru-RU" sz="2000" dirty="0" smtClean="0"/>
              <a:t>География</a:t>
            </a:r>
          </a:p>
          <a:p>
            <a:pPr lvl="0"/>
            <a:r>
              <a:rPr lang="ru-RU" sz="2000" dirty="0" smtClean="0"/>
              <a:t>Иностранные языки</a:t>
            </a:r>
          </a:p>
          <a:p>
            <a:pPr lvl="0"/>
            <a:r>
              <a:rPr lang="ru-RU" sz="2000" dirty="0" smtClean="0"/>
              <a:t>Информатика и информационно-коммуникационные технологии</a:t>
            </a:r>
          </a:p>
          <a:p>
            <a:pPr lvl="0"/>
            <a:r>
              <a:rPr lang="ru-RU" sz="2000" dirty="0" smtClean="0"/>
              <a:t>История</a:t>
            </a:r>
          </a:p>
          <a:p>
            <a:pPr lvl="0"/>
            <a:r>
              <a:rPr lang="ru-RU" sz="2000" dirty="0" smtClean="0"/>
              <a:t>Литература</a:t>
            </a:r>
          </a:p>
          <a:p>
            <a:pPr lvl="0"/>
            <a:r>
              <a:rPr lang="ru-RU" sz="2000" dirty="0" smtClean="0"/>
              <a:t>Математика</a:t>
            </a:r>
          </a:p>
          <a:p>
            <a:pPr lvl="0"/>
            <a:r>
              <a:rPr lang="ru-RU" sz="2000" dirty="0" smtClean="0"/>
              <a:t>Мировая художественная культура</a:t>
            </a:r>
          </a:p>
          <a:p>
            <a:pPr lvl="0"/>
            <a:r>
              <a:rPr lang="ru-RU" sz="2000" dirty="0" smtClean="0"/>
              <a:t>Обществознание. Экономика. Право</a:t>
            </a:r>
          </a:p>
          <a:p>
            <a:pPr lvl="0"/>
            <a:r>
              <a:rPr lang="ru-RU" sz="2000" dirty="0" smtClean="0"/>
              <a:t>Русский язык</a:t>
            </a:r>
          </a:p>
          <a:p>
            <a:pPr lvl="0"/>
            <a:r>
              <a:rPr lang="ru-RU" sz="2000" dirty="0" smtClean="0"/>
              <a:t>Физика</a:t>
            </a:r>
          </a:p>
          <a:p>
            <a:pPr lvl="0"/>
            <a:r>
              <a:rPr lang="ru-RU" sz="2000" dirty="0" smtClean="0"/>
              <a:t>Химия</a:t>
            </a:r>
          </a:p>
          <a:p>
            <a:endParaRPr lang="ru-RU" sz="2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Теория и практика интернет- технологий: интернет -уроки по предметам:    (биология, география, история,  </a:t>
            </a:r>
            <a:r>
              <a:rPr lang="ru-RU" b="1" dirty="0" err="1" smtClean="0"/>
              <a:t>лит-ра</a:t>
            </a:r>
            <a:r>
              <a:rPr lang="ru-RU" b="1" dirty="0" smtClean="0"/>
              <a:t>, математика, изо и </a:t>
            </a:r>
            <a:r>
              <a:rPr lang="ru-RU" b="1" dirty="0" err="1" smtClean="0"/>
              <a:t>т.д</a:t>
            </a:r>
            <a:r>
              <a:rPr lang="ru-RU" b="1" dirty="0" smtClean="0"/>
              <a:t>)                                      </a:t>
            </a:r>
            <a:r>
              <a:rPr lang="ru-RU" b="1" u="sng" dirty="0" smtClean="0">
                <a:hlinkClick r:id="rId2"/>
              </a:rPr>
              <a:t>http://www.itn.ru/communities.aspx?cat_no=1177&amp;lib_no=69699&amp;tmpl=lib</a:t>
            </a:r>
            <a:r>
              <a:rPr lang="ru-RU" b="1" dirty="0" smtClean="0"/>
              <a:t>  </a:t>
            </a:r>
            <a:endParaRPr lang="ru-RU" dirty="0" smtClean="0"/>
          </a:p>
          <a:p>
            <a:pPr lvl="0"/>
            <a:r>
              <a:rPr lang="ru-RU" b="1" dirty="0" smtClean="0"/>
              <a:t>Методика использования Интернет на уроках литературы: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</a:t>
            </a:r>
            <a:r>
              <a:rPr lang="ru-RU" b="1" u="sng" dirty="0" smtClean="0">
                <a:hlinkClick r:id="rId3"/>
              </a:rPr>
              <a:t>http://www.prosv-ipk.ru/demo/252558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lvl="0"/>
            <a:r>
              <a:rPr lang="ru-RU" b="1" dirty="0" smtClean="0"/>
              <a:t>Аннотированный тематический каталог Интернет -ресурсов по физике </a:t>
            </a:r>
            <a:r>
              <a:rPr lang="ru-RU" b="1" u="sng" dirty="0" smtClean="0">
                <a:hlinkClick r:id="rId4"/>
              </a:rPr>
              <a:t>http://www.college.ru/physics/modules.php?name=main_menu&amp;op=show_page&amp;page=lesIT.inc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http//1 september.ru</a:t>
            </a:r>
          </a:p>
          <a:p>
            <a:pPr algn="ctr"/>
            <a:r>
              <a:rPr lang="en-US" sz="5400" dirty="0" smtClean="0"/>
              <a:t>http// uchportal.ru</a:t>
            </a:r>
          </a:p>
          <a:p>
            <a:pPr algn="ctr"/>
            <a:r>
              <a:rPr lang="en-US" sz="5400" dirty="0" smtClean="0"/>
              <a:t>http// </a:t>
            </a:r>
            <a:r>
              <a:rPr lang="en-US" sz="5400" dirty="0" err="1" smtClean="0"/>
              <a:t>pedsovet.su</a:t>
            </a:r>
            <a:endParaRPr lang="en-US" sz="5400" dirty="0" smtClean="0"/>
          </a:p>
          <a:p>
            <a:pPr algn="ctr"/>
            <a:r>
              <a:rPr lang="en-US" sz="5400" dirty="0" smtClean="0"/>
              <a:t>http</a:t>
            </a:r>
            <a:r>
              <a:rPr lang="en-US" sz="5400" smtClean="0"/>
              <a:t>// </a:t>
            </a:r>
            <a:r>
              <a:rPr lang="en-US" sz="5400" dirty="0" smtClean="0"/>
              <a:t>z</a:t>
            </a:r>
            <a:r>
              <a:rPr lang="en-US" sz="5400" smtClean="0"/>
              <a:t>avuch.info</a:t>
            </a:r>
            <a:endParaRPr lang="ru-RU" sz="5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/>
          <a:lstStyle/>
          <a:p>
            <a:pPr lvl="0"/>
            <a:r>
              <a:rPr lang="ru-RU" b="1" dirty="0" smtClean="0"/>
              <a:t>1. Методика организации урока с применением ресурсов сети Интернет</a:t>
            </a:r>
          </a:p>
          <a:p>
            <a:pPr lvl="0"/>
            <a:endParaRPr lang="ru-RU" b="1" dirty="0" smtClean="0"/>
          </a:p>
          <a:p>
            <a:pPr lvl="0"/>
            <a:r>
              <a:rPr lang="ru-RU" b="1" dirty="0" smtClean="0"/>
              <a:t>2. Методика проведения урока с применением  ресурсов сети Интернет </a:t>
            </a:r>
          </a:p>
          <a:p>
            <a:pPr lvl="0"/>
            <a:endParaRPr lang="ru-RU" b="1" dirty="0" smtClean="0"/>
          </a:p>
          <a:p>
            <a:r>
              <a:rPr lang="ru-RU" b="1" dirty="0" smtClean="0"/>
              <a:t>3. Некоторые возможности применения  ресурсов  сети Интернет школьниками </a:t>
            </a:r>
          </a:p>
          <a:p>
            <a:endParaRPr lang="ru-RU" b="1" dirty="0" smtClean="0"/>
          </a:p>
          <a:p>
            <a:r>
              <a:rPr lang="ru-RU" b="1" dirty="0" smtClean="0"/>
              <a:t>4. Образовательные ресурсы сети Интернет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6238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Педагог планирует свои уроки с привлечением ресурсов Интернет.</a:t>
            </a:r>
          </a:p>
          <a:p>
            <a:r>
              <a:rPr lang="ru-RU" sz="2000" dirty="0" smtClean="0"/>
              <a:t>Учитель предварительно находит самые лучшие ресурсы и составляет список </a:t>
            </a:r>
            <a:r>
              <a:rPr lang="ru-RU" sz="2000" dirty="0" err="1" smtClean="0"/>
              <a:t>Webов</a:t>
            </a:r>
            <a:r>
              <a:rPr lang="ru-RU" sz="2000" dirty="0" smtClean="0"/>
              <a:t>, с которыми учащимся нужно будет познакомиться, выполняя задание учителя.</a:t>
            </a:r>
          </a:p>
          <a:p>
            <a:r>
              <a:rPr lang="ru-RU" sz="2000" dirty="0" smtClean="0"/>
              <a:t>Учитель, объяснив определенную тему, дает задание школьникам. Для его выполнения необходимо обратиться к учительскому списку </a:t>
            </a:r>
            <a:r>
              <a:rPr lang="ru-RU" sz="2000" dirty="0" err="1" smtClean="0"/>
              <a:t>Webов</a:t>
            </a:r>
            <a:r>
              <a:rPr lang="ru-RU" sz="2000" dirty="0" smtClean="0"/>
              <a:t>, познакомиться с Интернет-ресурсами.</a:t>
            </a:r>
          </a:p>
          <a:p>
            <a:r>
              <a:rPr lang="ru-RU" sz="2000" dirty="0" smtClean="0"/>
              <a:t>Давая список Web-сайтов, которые надо посетить, педагог может попросить учеников познакомиться с представленной там информацией и дать оценку сайтам, с точки зрения качества представленной информации. Этот вид задания требует не просто нахождения информации, но и принятия решения, высказывания своего мнения и его обоснования. 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Методика организации урока с применением ресурсов сети Интернет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Школьники публично представляют выполненные задания. </a:t>
            </a:r>
          </a:p>
          <a:p>
            <a:endParaRPr lang="ru-RU" dirty="0" smtClean="0"/>
          </a:p>
          <a:p>
            <a:r>
              <a:rPr lang="ru-RU" dirty="0" smtClean="0"/>
              <a:t>Мониторинг эффективности результатов обучения с привлечением Интернет-ресурсов.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2800" dirty="0" smtClean="0"/>
              <a:t>   </a:t>
            </a:r>
            <a:r>
              <a:rPr lang="ru-RU" sz="2800" b="1" dirty="0" smtClean="0"/>
              <a:t>Обучение с помощью ресурсов Сети неизбежно приводит учеников и педагогов к выходу за рамки урока и предмета.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721299"/>
          </a:xfrm>
        </p:spPr>
        <p:txBody>
          <a:bodyPr/>
          <a:lstStyle/>
          <a:p>
            <a:r>
              <a:rPr lang="ru-RU" b="1" dirty="0" smtClean="0"/>
              <a:t>Изучение новой темы</a:t>
            </a:r>
          </a:p>
          <a:p>
            <a:r>
              <a:rPr lang="ru-RU" b="1" dirty="0" smtClean="0"/>
              <a:t>Контроль знаний</a:t>
            </a:r>
          </a:p>
          <a:p>
            <a:r>
              <a:rPr lang="ru-RU" b="1" dirty="0" smtClean="0"/>
              <a:t>Работа над  проектом</a:t>
            </a:r>
          </a:p>
          <a:p>
            <a:r>
              <a:rPr lang="ru-RU" b="1" dirty="0" smtClean="0"/>
              <a:t>Участие в телеконференциях и чате</a:t>
            </a:r>
          </a:p>
          <a:p>
            <a:r>
              <a:rPr lang="ru-RU" b="1" dirty="0" smtClean="0"/>
              <a:t>Использование электронной почты</a:t>
            </a:r>
          </a:p>
          <a:p>
            <a:r>
              <a:rPr lang="ru-RU" b="1" dirty="0" smtClean="0"/>
              <a:t>Дифференцированная работа на уроке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Методика проведения урока с применением  ресурсов сети Интернет  - </a:t>
            </a:r>
            <a:r>
              <a:rPr lang="ru-RU" sz="3600" dirty="0" smtClean="0">
                <a:effectLst/>
              </a:rPr>
              <a:t>использование ресурсов Сети учениками</a:t>
            </a:r>
            <a:endParaRPr lang="ru-RU" sz="32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/>
          <a:lstStyle/>
          <a:p>
            <a:r>
              <a:rPr lang="ru-RU" dirty="0" smtClean="0"/>
              <a:t>Работа учащихся в классе с использованием ресурсов сети Интернет может быть организована следующим образом:</a:t>
            </a:r>
          </a:p>
          <a:p>
            <a:pPr lvl="0"/>
            <a:r>
              <a:rPr lang="ru-RU" b="1" dirty="0" smtClean="0"/>
              <a:t>фронтально</a:t>
            </a:r>
            <a:r>
              <a:rPr lang="ru-RU" dirty="0" smtClean="0"/>
              <a:t> (виртуальные путешествия, глобальный сетевой проект); </a:t>
            </a:r>
          </a:p>
          <a:p>
            <a:pPr lvl="0"/>
            <a:r>
              <a:rPr lang="ru-RU" b="1" dirty="0" smtClean="0"/>
              <a:t>индивидуально</a:t>
            </a:r>
            <a:r>
              <a:rPr lang="ru-RU" dirty="0" smtClean="0"/>
              <a:t> (поиск, отбор и анализ учебной информации); </a:t>
            </a:r>
          </a:p>
          <a:p>
            <a:pPr lvl="0"/>
            <a:r>
              <a:rPr lang="ru-RU" b="1" dirty="0" smtClean="0"/>
              <a:t>в группах</a:t>
            </a:r>
            <a:r>
              <a:rPr lang="ru-RU" dirty="0" smtClean="0"/>
              <a:t> (выполнение общего учебного проекта).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структуре урока могут быть отражены все компоненты и звенья процесса обучения, а также обязательное чередование видов деятельности:</a:t>
            </a:r>
          </a:p>
          <a:p>
            <a:pPr lvl="0"/>
            <a:r>
              <a:rPr lang="ru-RU" dirty="0" smtClean="0"/>
              <a:t>повторение учебного материала; </a:t>
            </a:r>
          </a:p>
          <a:p>
            <a:pPr lvl="0"/>
            <a:r>
              <a:rPr lang="ru-RU" dirty="0" smtClean="0"/>
              <a:t>формирование знаний, умений, навыков (осознание и осмысление блока учебной информации, закрепление учебного материала); </a:t>
            </a:r>
          </a:p>
          <a:p>
            <a:pPr lvl="0"/>
            <a:r>
              <a:rPr lang="ru-RU" dirty="0" smtClean="0"/>
              <a:t>применение учебного материала на практике, предполагаемый анализ информации и создание собственного интеллектуального продукта; </a:t>
            </a:r>
          </a:p>
          <a:p>
            <a:pPr lvl="0"/>
            <a:r>
              <a:rPr lang="ru-RU" dirty="0" smtClean="0"/>
              <a:t>контроль уровня усвоения материала.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sz="3200" b="1" dirty="0" smtClean="0"/>
              <a:t>Определение основных мотивов использования Интернета школьниками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получение информации по нескольким темам; </a:t>
            </a:r>
          </a:p>
          <a:p>
            <a:pPr lvl="0"/>
            <a:r>
              <a:rPr lang="ru-RU" dirty="0" smtClean="0"/>
              <a:t>доступ к информации, не отраженной в традиционных источниках; </a:t>
            </a:r>
          </a:p>
          <a:p>
            <a:r>
              <a:rPr lang="ru-RU" dirty="0" smtClean="0"/>
              <a:t>постоянное обновление предоставляемых данных, возможность виртуальных путешествий по музеям, библиотекам, городам, другим странам</a:t>
            </a:r>
          </a:p>
          <a:p>
            <a:pPr lvl="0"/>
            <a:r>
              <a:rPr lang="ru-RU" dirty="0" smtClean="0"/>
              <a:t>участие в глобальных детских сетевых проектах и интерактивный режим общения со своими сверстниками.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 smtClean="0"/>
              <a:t>Образовательный аспект</a:t>
            </a:r>
            <a:r>
              <a:rPr lang="ru-RU" dirty="0" smtClean="0"/>
              <a:t>: восприятие учащимися учебного материала, осмысливание связей и отношений в объектах изучения.</a:t>
            </a:r>
          </a:p>
          <a:p>
            <a:r>
              <a:rPr lang="ru-RU" u="sng" dirty="0" smtClean="0"/>
              <a:t>Развивающий аспект</a:t>
            </a:r>
            <a:r>
              <a:rPr lang="ru-RU" dirty="0" smtClean="0"/>
              <a:t>: развитие познавательного интереса у учащихся, умения обобщать, анализировать, сравнивать, активизация творческой деятельности учащихся.</a:t>
            </a:r>
          </a:p>
          <a:p>
            <a:r>
              <a:rPr lang="ru-RU" u="sng" dirty="0" smtClean="0"/>
              <a:t>Воспитательный аспект</a:t>
            </a:r>
            <a:r>
              <a:rPr lang="ru-RU" dirty="0" smtClean="0"/>
              <a:t>: воспитание научного мировоззрения, умения четко организовать самостоятельную и групповую работу, воспитание чувства товарищества, взаимопомощи.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i="1" dirty="0" smtClean="0"/>
              <a:t>Основная цель урока </a:t>
            </a:r>
            <a:r>
              <a:rPr lang="ru-RU" sz="3200" dirty="0" smtClean="0"/>
              <a:t>с использованием ресурсов сети Интернет соответствует триединой дидактической цели урока: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</TotalTime>
  <Words>807</Words>
  <Application>Microsoft Office PowerPoint</Application>
  <PresentationFormat>Экран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Применение ЭОР и интернет-ресурсов на уроке </vt:lpstr>
      <vt:lpstr>Презентация PowerPoint</vt:lpstr>
      <vt:lpstr>Методика организации урока с применением ресурсов сети Интернет</vt:lpstr>
      <vt:lpstr>Презентация PowerPoint</vt:lpstr>
      <vt:lpstr>Методика проведения урока с применением  ресурсов сети Интернет  - использование ресурсов Сети учениками</vt:lpstr>
      <vt:lpstr>Презентация PowerPoint</vt:lpstr>
      <vt:lpstr>Презентация PowerPoint</vt:lpstr>
      <vt:lpstr>Презентация PowerPoint</vt:lpstr>
      <vt:lpstr>Основная цель урока с использованием ресурсов сети Интернет соответствует триединой дидактической цели урока:</vt:lpstr>
      <vt:lpstr>Некоторые возможности применения  ресурсов сети Интернет школьниками </vt:lpstr>
      <vt:lpstr>Презентация PowerPoint</vt:lpstr>
      <vt:lpstr>ОБРАЗОВАТЕЛЬНЫЕ РЕСУРСЫ СЕТИ ИНТЕРНЕТ для основного и среднего (полного) общего образования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ЦОР и интернет-ресурсов на уроке </dc:title>
  <dc:creator>User</dc:creator>
  <cp:lastModifiedBy>admin</cp:lastModifiedBy>
  <cp:revision>8</cp:revision>
  <dcterms:created xsi:type="dcterms:W3CDTF">2013-01-07T10:59:58Z</dcterms:created>
  <dcterms:modified xsi:type="dcterms:W3CDTF">2019-11-26T13:35:52Z</dcterms:modified>
</cp:coreProperties>
</file>