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7" r:id="rId4"/>
    <p:sldId id="262" r:id="rId5"/>
    <p:sldId id="277" r:id="rId6"/>
    <p:sldId id="263" r:id="rId7"/>
    <p:sldId id="276" r:id="rId8"/>
    <p:sldId id="264" r:id="rId9"/>
    <p:sldId id="268" r:id="rId10"/>
    <p:sldId id="266" r:id="rId11"/>
    <p:sldId id="270" r:id="rId12"/>
    <p:sldId id="271" r:id="rId13"/>
    <p:sldId id="272" r:id="rId14"/>
    <p:sldId id="273" r:id="rId15"/>
    <p:sldId id="274" r:id="rId16"/>
    <p:sldId id="275" r:id="rId17"/>
    <p:sldId id="269" r:id="rId18"/>
    <p:sldId id="258" r:id="rId19"/>
    <p:sldId id="25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6AC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9BA9-4CC0-4377-BE7A-C575C7515BD1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9ED2D-3A09-4719-AC39-710B007FA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603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13237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131358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29505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50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972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56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1383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9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08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123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570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38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32385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7979" y="5072074"/>
            <a:ext cx="6477045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3047979" y="857232"/>
            <a:ext cx="6477045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2722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51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3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64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2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837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76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07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B57FCCF-F8E0-4C43-8649-64144799A79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34CF63D-74BC-4485-B853-0E853E1A0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94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"/>
            <a:ext cx="12192002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1" y="358677"/>
            <a:ext cx="8689976" cy="88823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mbria" panose="02040503050406030204" pitchFamily="18" charset="0"/>
              </a:rPr>
              <a:t>Муниципальное бюджетное дошкольное образовательное учреждение</a:t>
            </a:r>
            <a:endParaRPr lang="ru-RU" sz="2800" dirty="0"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1" y="1849582"/>
            <a:ext cx="8689976" cy="82434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</a:rPr>
              <a:t>Как помочь ребёнку </a:t>
            </a:r>
          </a:p>
          <a:p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</a:rPr>
              <a:t>стать учеником?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20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cap="none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6ACF8"/>
                </a:solidFill>
              </a:rPr>
              <a:t>Станция «Школьная»</a:t>
            </a:r>
            <a:endParaRPr lang="ru-RU" sz="5400" b="1" cap="none" dirty="0">
              <a:ln w="22225">
                <a:solidFill>
                  <a:srgbClr val="C00000"/>
                </a:solidFill>
                <a:prstDash val="solid"/>
              </a:ln>
              <a:solidFill>
                <a:srgbClr val="F6ACF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10691" y="1773382"/>
            <a:ext cx="8271164" cy="228599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Учитель начальной школы </a:t>
            </a:r>
          </a:p>
          <a:p>
            <a:pPr marL="0" indent="0" algn="ctr">
              <a:buNone/>
            </a:pPr>
            <a:r>
              <a:rPr lang="ru-RU" sz="4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МБОУ № 40</a:t>
            </a:r>
          </a:p>
          <a:p>
            <a:pPr marL="0" indent="0" algn="ctr">
              <a:buNone/>
            </a:pPr>
            <a:r>
              <a:rPr lang="ru-RU" sz="44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Наталья Николаевна Солошенко</a:t>
            </a:r>
          </a:p>
        </p:txBody>
      </p:sp>
    </p:spTree>
    <p:extLst>
      <p:ext uri="{BB962C8B-B14F-4D97-AF65-F5344CB8AC3E}">
        <p14:creationId xmlns:p14="http://schemas.microsoft.com/office/powerpoint/2010/main" val="230284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8688" y="571501"/>
            <a:ext cx="5429250" cy="2214563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4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Ваш ребёнок идёт в школу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10125" y="3643313"/>
            <a:ext cx="5429250" cy="2571750"/>
          </a:xfrm>
        </p:spPr>
        <p:txBody>
          <a:bodyPr rtlCol="0"/>
          <a:lstStyle/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Советы и рекомендации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родителям будущих первоклассников.</a:t>
            </a:r>
          </a:p>
          <a:p>
            <a:pPr>
              <a:lnSpc>
                <a:spcPct val="80000"/>
              </a:lnSpc>
              <a:defRPr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39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847850" y="188913"/>
            <a:ext cx="8572500" cy="5949950"/>
          </a:xfrm>
        </p:spPr>
        <p:txBody>
          <a:bodyPr/>
          <a:lstStyle/>
          <a:p>
            <a:r>
              <a:rPr lang="ru-RU" altLang="ru-RU" sz="3600" b="1">
                <a:solidFill>
                  <a:srgbClr val="FF0000"/>
                </a:solidFill>
                <a:latin typeface="Bookman Old Style" panose="02050604050505020204" pitchFamily="18" charset="0"/>
              </a:rPr>
              <a:t>Советы психолога</a:t>
            </a:r>
            <a:r>
              <a:rPr lang="ru-RU" altLang="ru-RU" sz="2800" b="1">
                <a:solidFill>
                  <a:srgbClr val="984807"/>
                </a:solidFill>
                <a:latin typeface="Bookman Old Style" panose="02050604050505020204" pitchFamily="18" charset="0"/>
              </a:rPr>
              <a:t/>
            </a:r>
            <a:br>
              <a:rPr lang="ru-RU" altLang="ru-RU" sz="2800" b="1">
                <a:solidFill>
                  <a:srgbClr val="984807"/>
                </a:solidFill>
                <a:latin typeface="Bookman Old Style" panose="02050604050505020204" pitchFamily="18" charset="0"/>
              </a:rPr>
            </a:br>
            <a:r>
              <a:rPr lang="ru-RU" altLang="ru-RU" sz="2800" b="1">
                <a:solidFill>
                  <a:srgbClr val="984807"/>
                </a:solidFill>
                <a:latin typeface="Bookman Old Style" panose="02050604050505020204" pitchFamily="18" charset="0"/>
              </a:rPr>
              <a:t/>
            </a:r>
            <a:br>
              <a:rPr lang="ru-RU" altLang="ru-RU" sz="2800" b="1">
                <a:solidFill>
                  <a:srgbClr val="984807"/>
                </a:solidFill>
                <a:latin typeface="Bookman Old Style" panose="02050604050505020204" pitchFamily="18" charset="0"/>
              </a:rPr>
            </a:br>
            <a:r>
              <a:rPr lang="ru-RU" altLang="ru-RU" sz="2800" b="1">
                <a:solidFill>
                  <a:srgbClr val="984807"/>
                </a:solidFill>
                <a:latin typeface="Bookman Old Style" panose="02050604050505020204" pitchFamily="18" charset="0"/>
              </a:rPr>
              <a:t>1. </a:t>
            </a:r>
            <a:r>
              <a:rPr lang="ru-RU" altLang="ru-RU" sz="2800">
                <a:latin typeface="Segoe Script" panose="030B0504020000000003" pitchFamily="66" charset="0"/>
              </a:rPr>
              <a:t> Успехи и неудачи в учебе во многом зависят</a:t>
            </a:r>
            <a:r>
              <a:rPr lang="ru-RU" altLang="ru-RU" sz="2800" b="1">
                <a:latin typeface="Segoe Script" panose="030B0504020000000003" pitchFamily="66" charset="0"/>
              </a:rPr>
              <a:t/>
            </a:r>
            <a:br>
              <a:rPr lang="ru-RU" altLang="ru-RU" sz="2800" b="1">
                <a:latin typeface="Segoe Script" panose="030B0504020000000003" pitchFamily="66" charset="0"/>
              </a:rPr>
            </a:br>
            <a:r>
              <a:rPr lang="ru-RU" altLang="ru-RU" sz="2800">
                <a:latin typeface="Segoe Script" panose="030B0504020000000003" pitchFamily="66" charset="0"/>
              </a:rPr>
              <a:t>от </a:t>
            </a: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развития памяти, внимания и мышления </a:t>
            </a:r>
            <a:r>
              <a:rPr lang="ru-RU" altLang="ru-RU" sz="2800">
                <a:latin typeface="Segoe Script" panose="030B0504020000000003" pitchFamily="66" charset="0"/>
              </a:rPr>
              <a:t>ребёнка. Лучший способ их тренировать – </a:t>
            </a: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игра. </a:t>
            </a:r>
            <a:r>
              <a:rPr lang="ru-RU" altLang="ru-RU" sz="2800">
                <a:latin typeface="Segoe Script" panose="030B0504020000000003" pitchFamily="66" charset="0"/>
              </a:rPr>
              <a:t/>
            </a:r>
            <a:br>
              <a:rPr lang="ru-RU" altLang="ru-RU" sz="2800">
                <a:latin typeface="Segoe Script" panose="030B0504020000000003" pitchFamily="66" charset="0"/>
              </a:rPr>
            </a:br>
            <a:r>
              <a:rPr lang="ru-RU" altLang="ru-RU" sz="2800">
                <a:latin typeface="Segoe Script" panose="030B0504020000000003" pitchFamily="66" charset="0"/>
              </a:rPr>
              <a:t> </a:t>
            </a:r>
            <a:r>
              <a:rPr lang="ru-RU" altLang="ru-RU" sz="2800" b="1">
                <a:solidFill>
                  <a:srgbClr val="953735"/>
                </a:solidFill>
                <a:latin typeface="Segoe Script" panose="030B0504020000000003" pitchFamily="66" charset="0"/>
              </a:rPr>
              <a:t>2. </a:t>
            </a:r>
            <a:r>
              <a:rPr lang="ru-RU" altLang="ru-RU" sz="2800">
                <a:latin typeface="Segoe Script" panose="030B0504020000000003" pitchFamily="66" charset="0"/>
              </a:rPr>
              <a:t>Следует также </a:t>
            </a: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подготовить руку </a:t>
            </a:r>
            <a:r>
              <a:rPr lang="ru-RU" altLang="ru-RU" sz="2800">
                <a:latin typeface="Segoe Script" panose="030B0504020000000003" pitchFamily="66" charset="0"/>
              </a:rPr>
              <a:t>ребёнка к письму (игры и упражнения по развитию мелкой</a:t>
            </a:r>
            <a:r>
              <a:rPr lang="ru-RU" altLang="ru-RU" sz="2800" b="1">
                <a:latin typeface="Segoe Script" panose="030B0504020000000003" pitchFamily="66" charset="0"/>
              </a:rPr>
              <a:t> </a:t>
            </a:r>
            <a:r>
              <a:rPr lang="ru-RU" altLang="ru-RU" sz="2800">
                <a:latin typeface="Segoe Script" panose="030B0504020000000003" pitchFamily="66" charset="0"/>
              </a:rPr>
              <a:t>моторики - лепка, рисование, поделки, конструирование и т.д.) </a:t>
            </a:r>
            <a:br>
              <a:rPr lang="ru-RU" altLang="ru-RU" sz="2800">
                <a:latin typeface="Segoe Script" panose="030B0504020000000003" pitchFamily="66" charset="0"/>
              </a:rPr>
            </a:br>
            <a:endParaRPr lang="ru-RU" altLang="ru-RU" sz="2800" b="1">
              <a:solidFill>
                <a:srgbClr val="984807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0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881188" y="1714500"/>
            <a:ext cx="8215312" cy="4071938"/>
          </a:xfrm>
        </p:spPr>
        <p:txBody>
          <a:bodyPr>
            <a:normAutofit fontScale="90000"/>
          </a:bodyPr>
          <a:lstStyle/>
          <a:p>
            <a:r>
              <a:rPr lang="ru-RU" altLang="ru-RU" sz="3200" b="1">
                <a:solidFill>
                  <a:srgbClr val="FF0000"/>
                </a:solidFill>
                <a:latin typeface="Bookman Old Style" panose="02050604050505020204" pitchFamily="18" charset="0"/>
              </a:rPr>
              <a:t>Советы психолога</a:t>
            </a:r>
            <a:r>
              <a:rPr lang="ru-RU" altLang="ru-RU" sz="2800" b="1">
                <a:solidFill>
                  <a:srgbClr val="FF0000"/>
                </a:solidFill>
                <a:latin typeface="Bookman Old Style" panose="02050604050505020204" pitchFamily="18" charset="0"/>
              </a:rPr>
              <a:t/>
            </a:r>
            <a:br>
              <a:rPr lang="ru-RU" altLang="ru-RU" sz="2800" b="1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altLang="ru-RU" sz="2800" b="1">
                <a:solidFill>
                  <a:srgbClr val="953735"/>
                </a:solidFill>
                <a:latin typeface="Segoe Script" panose="030B0504020000000003" pitchFamily="66" charset="0"/>
              </a:rPr>
              <a:t>3. </a:t>
            </a:r>
            <a:r>
              <a:rPr lang="ru-RU" altLang="ru-RU" sz="2800">
                <a:latin typeface="Segoe Script" panose="030B0504020000000003" pitchFamily="66" charset="0"/>
              </a:rPr>
              <a:t>Помогите ребенку обрести </a:t>
            </a: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чувство уверенности в себе.</a:t>
            </a:r>
            <a:r>
              <a:rPr lang="ru-RU" altLang="ru-RU" sz="2800">
                <a:latin typeface="Segoe Script" panose="030B0504020000000003" pitchFamily="66" charset="0"/>
              </a:rPr>
              <a:t> </a:t>
            </a:r>
            <a:r>
              <a:rPr lang="ru-RU" altLang="ru-RU" sz="2800" b="1">
                <a:solidFill>
                  <a:srgbClr val="984807"/>
                </a:solidFill>
                <a:latin typeface="Bookman Old Style" panose="02050604050505020204" pitchFamily="18" charset="0"/>
              </a:rPr>
              <a:t/>
            </a:r>
            <a:br>
              <a:rPr lang="ru-RU" altLang="ru-RU" sz="2800" b="1">
                <a:solidFill>
                  <a:srgbClr val="984807"/>
                </a:solidFill>
                <a:latin typeface="Bookman Old Style" panose="02050604050505020204" pitchFamily="18" charset="0"/>
              </a:rPr>
            </a:br>
            <a:r>
              <a:rPr lang="ru-RU" altLang="ru-RU" sz="2800">
                <a:latin typeface="Segoe Script" panose="030B0504020000000003" pitchFamily="66" charset="0"/>
              </a:rPr>
              <a:t>4.Постарайтесь подготовить ребенка к</a:t>
            </a:r>
            <a:r>
              <a:rPr lang="ru-RU" altLang="ru-RU" sz="2800" b="1">
                <a:latin typeface="Segoe Script" panose="030B0504020000000003" pitchFamily="66" charset="0"/>
              </a:rPr>
              <a:t> </a:t>
            </a:r>
            <a:r>
              <a:rPr lang="ru-RU" altLang="ru-RU" sz="2800">
                <a:latin typeface="Segoe Script" panose="030B0504020000000003" pitchFamily="66" charset="0"/>
              </a:rPr>
              <a:t>тому, что в школе с ним будут учиться очень </a:t>
            </a: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разные дети</a:t>
            </a:r>
            <a:r>
              <a:rPr lang="ru-RU" altLang="ru-RU" sz="2800">
                <a:latin typeface="Segoe Script" panose="030B0504020000000003" pitchFamily="66" charset="0"/>
              </a:rPr>
              <a:t/>
            </a:r>
            <a:br>
              <a:rPr lang="ru-RU" altLang="ru-RU" sz="2800">
                <a:latin typeface="Segoe Script" panose="030B0504020000000003" pitchFamily="66" charset="0"/>
              </a:rPr>
            </a:br>
            <a:r>
              <a:rPr lang="ru-RU" altLang="ru-RU" sz="2800">
                <a:latin typeface="Segoe Script" panose="030B0504020000000003" pitchFamily="66" charset="0"/>
              </a:rPr>
              <a:t>5. Создавайте </a:t>
            </a: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положительную мотивацию </a:t>
            </a:r>
            <a:r>
              <a:rPr lang="ru-RU" altLang="ru-RU" sz="2800">
                <a:latin typeface="Segoe Script" panose="030B0504020000000003" pitchFamily="66" charset="0"/>
              </a:rPr>
              <a:t>вашему ребёнку</a:t>
            </a:r>
            <a:br>
              <a:rPr lang="ru-RU" altLang="ru-RU" sz="2800">
                <a:latin typeface="Segoe Script" panose="030B0504020000000003" pitchFamily="66" charset="0"/>
              </a:rPr>
            </a:br>
            <a:r>
              <a:rPr lang="ru-RU" altLang="ru-RU" sz="2800">
                <a:latin typeface="Segoe Script" panose="030B0504020000000003" pitchFamily="66" charset="0"/>
              </a:rPr>
              <a:t>6. Поддерживайте </a:t>
            </a: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спокойную и стабильную</a:t>
            </a:r>
            <a:b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</a:br>
            <a: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  <a:t>атмосферу в доме.</a:t>
            </a:r>
            <a:br>
              <a:rPr lang="ru-RU" altLang="ru-RU" sz="2800">
                <a:solidFill>
                  <a:srgbClr val="FF0000"/>
                </a:solidFill>
                <a:latin typeface="Segoe Script" panose="030B0504020000000003" pitchFamily="66" charset="0"/>
              </a:rPr>
            </a:br>
            <a:endParaRPr lang="ru-RU" altLang="ru-RU" sz="280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69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>
          <a:xfrm>
            <a:off x="3287714" y="260350"/>
            <a:ext cx="5972175" cy="1214438"/>
          </a:xfrm>
        </p:spPr>
        <p:txBody>
          <a:bodyPr/>
          <a:lstStyle/>
          <a:p>
            <a:r>
              <a:rPr lang="ru-RU" altLang="ru-RU" sz="3200" b="1">
                <a:solidFill>
                  <a:srgbClr val="FF0000"/>
                </a:solidFill>
                <a:latin typeface="Bookman Old Style" panose="02050604050505020204" pitchFamily="18" charset="0"/>
              </a:rPr>
              <a:t>Советы психолога</a:t>
            </a:r>
            <a:r>
              <a:rPr lang="ru-RU" altLang="ru-RU" b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/>
            </a:r>
            <a:br>
              <a:rPr lang="ru-RU" altLang="ru-RU" b="1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endParaRPr lang="ru-RU" altLang="ru-RU" b="1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1847850" y="1052513"/>
            <a:ext cx="8362950" cy="4464050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mtClean="0">
                <a:latin typeface="Segoe"/>
              </a:rPr>
              <a:t>   </a:t>
            </a:r>
            <a:r>
              <a:rPr lang="ru-RU" altLang="ru-RU" smtClean="0">
                <a:latin typeface="Segoe Script" panose="030B0504020000000003" pitchFamily="66" charset="0"/>
              </a:rPr>
              <a:t>7.Не пропускайте </a:t>
            </a:r>
            <a:r>
              <a:rPr lang="ru-RU" altLang="ru-RU" smtClean="0">
                <a:solidFill>
                  <a:srgbClr val="FF0000"/>
                </a:solidFill>
                <a:latin typeface="Segoe Script" panose="030B0504020000000003" pitchFamily="66" charset="0"/>
              </a:rPr>
              <a:t>трудности,</a:t>
            </a:r>
            <a:r>
              <a:rPr lang="ru-RU" altLang="ru-RU" smtClean="0">
                <a:latin typeface="Segoe Script" panose="030B0504020000000003" pitchFamily="66" charset="0"/>
              </a:rPr>
              <a:t> возможные у ребенка на начальном этапе овладения</a:t>
            </a:r>
            <a:br>
              <a:rPr lang="ru-RU" altLang="ru-RU" smtClean="0">
                <a:latin typeface="Segoe Script" panose="030B0504020000000003" pitchFamily="66" charset="0"/>
              </a:rPr>
            </a:br>
            <a:r>
              <a:rPr lang="ru-RU" altLang="ru-RU" smtClean="0">
                <a:latin typeface="Segoe Script" panose="030B0504020000000003" pitchFamily="66" charset="0"/>
              </a:rPr>
              <a:t>учебными навыками.</a:t>
            </a:r>
            <a:br>
              <a:rPr lang="ru-RU" altLang="ru-RU" smtClean="0">
                <a:latin typeface="Segoe Script" panose="030B0504020000000003" pitchFamily="66" charset="0"/>
              </a:rPr>
            </a:br>
            <a:r>
              <a:rPr lang="ru-RU" altLang="ru-RU" smtClean="0">
                <a:latin typeface="Segoe Script" panose="030B0504020000000003" pitchFamily="66" charset="0"/>
              </a:rPr>
              <a:t>8. Составьте с ребенком </a:t>
            </a:r>
            <a:r>
              <a:rPr lang="ru-RU" altLang="ru-RU" smtClean="0">
                <a:solidFill>
                  <a:srgbClr val="FF0000"/>
                </a:solidFill>
                <a:latin typeface="Segoe Script" panose="030B0504020000000003" pitchFamily="66" charset="0"/>
              </a:rPr>
              <a:t>распорядок дня</a:t>
            </a:r>
            <a:br>
              <a:rPr lang="ru-RU" altLang="ru-RU" smtClean="0">
                <a:solidFill>
                  <a:srgbClr val="FF0000"/>
                </a:solidFill>
                <a:latin typeface="Segoe Script" panose="030B0504020000000003" pitchFamily="66" charset="0"/>
              </a:rPr>
            </a:br>
            <a:r>
              <a:rPr lang="ru-RU" altLang="ru-RU" smtClean="0">
                <a:latin typeface="Segoe Script" panose="030B0504020000000003" pitchFamily="66" charset="0"/>
              </a:rPr>
              <a:t>9. Приучите ребенка </a:t>
            </a:r>
            <a:r>
              <a:rPr lang="ru-RU" altLang="ru-RU" smtClean="0">
                <a:solidFill>
                  <a:srgbClr val="FF0000"/>
                </a:solidFill>
                <a:latin typeface="Segoe Script" panose="030B0504020000000003" pitchFamily="66" charset="0"/>
              </a:rPr>
              <a:t>содержать в порядке свои вещи</a:t>
            </a:r>
          </a:p>
        </p:txBody>
      </p:sp>
    </p:spTree>
    <p:extLst>
      <p:ext uri="{BB962C8B-B14F-4D97-AF65-F5344CB8AC3E}">
        <p14:creationId xmlns:p14="http://schemas.microsoft.com/office/powerpoint/2010/main" val="356346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5564" y="533401"/>
            <a:ext cx="7439025" cy="7524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	</a:t>
            </a:r>
            <a:r>
              <a:rPr lang="ru-RU" sz="3600" dirty="0">
                <a:solidFill>
                  <a:srgbClr val="C00000"/>
                </a:solidFill>
              </a:rPr>
              <a:t>Готовы ли родители к школе?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24438" y="1571626"/>
            <a:ext cx="5357812" cy="471487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17463">
              <a:spcBef>
                <a:spcPct val="0"/>
              </a:spcBef>
              <a:defRPr/>
            </a:pPr>
            <a:r>
              <a:rPr lang="ru-RU" sz="1800" dirty="0"/>
              <a:t> 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2600" dirty="0"/>
              <a:t>Жертвовать своим личным временем  и некоторыми привычками.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2600" dirty="0"/>
              <a:t> Сдерживать свои эмоции.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2600" dirty="0"/>
              <a:t> Не кричать, не унижать и не обижать.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2600" dirty="0"/>
              <a:t> Не сравнивать своего ребенка с другими детьми.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2600" dirty="0"/>
              <a:t> Не наказывать ребенка без причины.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2600" dirty="0"/>
              <a:t> Всегда встречать ребенка из школы с улыбкой.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u-RU" sz="2600" dirty="0"/>
              <a:t> Быть щедрым на похвалу за достигнутые результаты.</a:t>
            </a:r>
          </a:p>
          <a:p>
            <a:pPr marL="17463">
              <a:spcBef>
                <a:spcPct val="0"/>
              </a:spcBef>
              <a:buFont typeface="Wingdings" pitchFamily="2" charset="2"/>
              <a:buChar char="q"/>
              <a:defRPr/>
            </a:pPr>
            <a:endParaRPr lang="ru-RU" sz="2000" dirty="0"/>
          </a:p>
        </p:txBody>
      </p:sp>
      <p:pic>
        <p:nvPicPr>
          <p:cNvPr id="26628" name="Содержимое 8" descr="5972282e64cbt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501" y="1714500"/>
            <a:ext cx="2714625" cy="4071938"/>
          </a:xfrm>
        </p:spPr>
      </p:pic>
    </p:spTree>
    <p:extLst>
      <p:ext uri="{BB962C8B-B14F-4D97-AF65-F5344CB8AC3E}">
        <p14:creationId xmlns:p14="http://schemas.microsoft.com/office/powerpoint/2010/main" val="8284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9144000" cy="6858000"/>
          </a:xfrm>
          <a:noFill/>
        </p:spPr>
      </p:pic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1981200" y="1143000"/>
            <a:ext cx="8001000" cy="3962400"/>
          </a:xfrm>
        </p:spPr>
        <p:txBody>
          <a:bodyPr>
            <a:normAutofit fontScale="90000"/>
          </a:bodyPr>
          <a:lstStyle/>
          <a:p>
            <a:r>
              <a:rPr lang="ru-RU" altLang="ru-RU" smtClean="0">
                <a:latin typeface="Segoe Script" panose="030B0504020000000003" pitchFamily="66" charset="0"/>
              </a:rPr>
              <a:t/>
            </a:r>
            <a:br>
              <a:rPr lang="ru-RU" altLang="ru-RU" smtClean="0">
                <a:latin typeface="Segoe Script" panose="030B0504020000000003" pitchFamily="66" charset="0"/>
              </a:rPr>
            </a:br>
            <a:r>
              <a:rPr lang="ru-RU" altLang="ru-RU" smtClean="0">
                <a:latin typeface="Segoe Script" panose="030B0504020000000003" pitchFamily="66" charset="0"/>
              </a:rPr>
              <a:t/>
            </a:r>
            <a:br>
              <a:rPr lang="ru-RU" altLang="ru-RU" smtClean="0">
                <a:latin typeface="Segoe Script" panose="030B0504020000000003" pitchFamily="66" charset="0"/>
              </a:rPr>
            </a:br>
            <a:r>
              <a:rPr lang="ru-RU" altLang="ru-RU" b="1" smtClean="0">
                <a:latin typeface="Segoe Script" panose="030B0504020000000003" pitchFamily="66" charset="0"/>
              </a:rPr>
              <a:t>« Быть готовым к школе уже сегодня </a:t>
            </a:r>
            <a:br>
              <a:rPr lang="ru-RU" altLang="ru-RU" b="1" smtClean="0">
                <a:latin typeface="Segoe Script" panose="030B0504020000000003" pitchFamily="66" charset="0"/>
              </a:rPr>
            </a:br>
            <a:r>
              <a:rPr lang="ru-RU" altLang="ru-RU" b="1" smtClean="0">
                <a:latin typeface="Segoe Script" panose="030B0504020000000003" pitchFamily="66" charset="0"/>
              </a:rPr>
              <a:t>     не значит уметь читать, писать, считать.</a:t>
            </a:r>
            <a:br>
              <a:rPr lang="ru-RU" altLang="ru-RU" b="1" smtClean="0">
                <a:latin typeface="Segoe Script" panose="030B0504020000000003" pitchFamily="66" charset="0"/>
              </a:rPr>
            </a:br>
            <a:r>
              <a:rPr lang="ru-RU" altLang="ru-RU" b="1" smtClean="0">
                <a:latin typeface="Segoe Script" panose="030B0504020000000003" pitchFamily="66" charset="0"/>
              </a:rPr>
              <a:t>Быть готовым к школе – значит быть</a:t>
            </a:r>
            <a:br>
              <a:rPr lang="ru-RU" altLang="ru-RU" b="1" smtClean="0">
                <a:latin typeface="Segoe Script" panose="030B0504020000000003" pitchFamily="66" charset="0"/>
              </a:rPr>
            </a:br>
            <a:r>
              <a:rPr lang="ru-RU" altLang="ru-RU" b="1" smtClean="0">
                <a:latin typeface="Segoe Script" panose="030B0504020000000003" pitchFamily="66" charset="0"/>
              </a:rPr>
              <a:t> готовым всему этому научиться».</a:t>
            </a:r>
            <a:br>
              <a:rPr lang="ru-RU" altLang="ru-RU" b="1" smtClean="0">
                <a:latin typeface="Segoe Script" panose="030B0504020000000003" pitchFamily="66" charset="0"/>
              </a:rPr>
            </a:br>
            <a:r>
              <a:rPr lang="ru-RU" altLang="ru-RU" b="1" smtClean="0">
                <a:latin typeface="Segoe Script" panose="030B0504020000000003" pitchFamily="66" charset="0"/>
              </a:rPr>
              <a:t/>
            </a:r>
            <a:br>
              <a:rPr lang="ru-RU" altLang="ru-RU" b="1" smtClean="0">
                <a:latin typeface="Segoe Script" panose="030B0504020000000003" pitchFamily="66" charset="0"/>
              </a:rPr>
            </a:br>
            <a:r>
              <a:rPr lang="ru-RU" altLang="ru-RU" b="1" smtClean="0">
                <a:latin typeface="Segoe Script" panose="030B0504020000000003" pitchFamily="66" charset="0"/>
              </a:rPr>
              <a:t>                            А. Л. Венгер</a:t>
            </a:r>
            <a:r>
              <a:rPr lang="ru-RU" altLang="ru-RU" sz="3200">
                <a:latin typeface="Segoe Script" panose="030B0504020000000003" pitchFamily="66" charset="0"/>
              </a:rPr>
              <a:t/>
            </a:r>
            <a:br>
              <a:rPr lang="ru-RU" altLang="ru-RU" sz="3200">
                <a:latin typeface="Segoe Script" panose="030B0504020000000003" pitchFamily="66" charset="0"/>
              </a:rPr>
            </a:br>
            <a:endParaRPr lang="ru-RU" altLang="ru-RU" sz="320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0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РЕФЛЕКСИЯ</a:t>
            </a:r>
            <a:endParaRPr lang="ru-RU" sz="72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Уважаемые родители! В преддверии Нового года просим всех присутствующих выразить своё отношение к собранию, о форме его проведения и составе участников: выбрать шарики по цвету и повесить на нашу ёлочку:</a:t>
            </a:r>
          </a:p>
          <a:p>
            <a:pPr marL="0" indent="0" algn="ctr">
              <a:buNone/>
            </a:pPr>
            <a:r>
              <a:rPr lang="ru-RU" b="1" cap="none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Красные</a:t>
            </a:r>
            <a:r>
              <a:rPr lang="ru-RU" b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буду использовать!</a:t>
            </a:r>
          </a:p>
          <a:p>
            <a:pPr marL="0" indent="0" algn="ctr">
              <a:buNone/>
            </a:pPr>
            <a:r>
              <a:rPr lang="ru-RU" b="1" cap="none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Синие</a:t>
            </a:r>
            <a:r>
              <a:rPr lang="ru-RU" b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полезно</a:t>
            </a:r>
          </a:p>
          <a:p>
            <a:pPr marL="0" indent="0" algn="ctr">
              <a:buNone/>
            </a:pPr>
            <a:r>
              <a:rPr lang="ru-RU" b="1" cap="none" dirty="0" smtClean="0">
                <a:ln w="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Серебристые</a:t>
            </a:r>
            <a:r>
              <a:rPr lang="ru-RU" b="1" cap="none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это известно! Но остались вопросы…</a:t>
            </a:r>
            <a:endParaRPr lang="ru-RU" b="1" dirty="0">
              <a:ln w="0">
                <a:solidFill>
                  <a:srgbClr val="002060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883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835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267" r="100000">
                        <a14:foregroundMark x1="28067" y1="30200" x2="28067" y2="67333"/>
                        <a14:foregroundMark x1="68667" y1="7800" x2="68667" y2="7800"/>
                        <a14:foregroundMark x1="68667" y1="7800" x2="69067" y2="44600"/>
                        <a14:foregroundMark x1="69067" y1="54867" x2="69067" y2="59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725" y="1788666"/>
            <a:ext cx="3650673" cy="365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3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775855"/>
            <a:ext cx="10364451" cy="23893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Успехов вам!</a:t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116" b="94085" l="4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117" y="3165180"/>
            <a:ext cx="4710092" cy="3424237"/>
          </a:xfrm>
        </p:spPr>
      </p:pic>
    </p:spTree>
    <p:extLst>
      <p:ext uri="{BB962C8B-B14F-4D97-AF65-F5344CB8AC3E}">
        <p14:creationId xmlns:p14="http://schemas.microsoft.com/office/powerpoint/2010/main" val="3480600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cap="none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6ACF8"/>
                </a:solidFill>
              </a:rPr>
              <a:t>Станция «Угадай-ка»</a:t>
            </a:r>
            <a:endParaRPr lang="ru-RU" sz="5400" b="1" cap="none" dirty="0">
              <a:ln w="22225">
                <a:solidFill>
                  <a:srgbClr val="C00000"/>
                </a:solidFill>
                <a:prstDash val="solid"/>
              </a:ln>
              <a:solidFill>
                <a:srgbClr val="F6ACF8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890" y="2064325"/>
            <a:ext cx="3020291" cy="3020291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24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4541" y="498764"/>
            <a:ext cx="11520367" cy="627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b="1" i="1" u="sng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Логические задачки</a:t>
            </a:r>
            <a:endParaRPr lang="ru-RU" sz="1400" b="1" u="sng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бабушки Даши внук Паша, кот Пушок, собака Дружок. Сколько у бабушки  внуков? (Один)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Лена тратит на дорогу в школу 7 минут. Сколько времени она потратит на дорогу, если пойдёт вместе с подругой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минут)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Термометр показывает плюс 20 градусов. Сколько градусов покажут два таких термометра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Меня зовут Юра. У моей сестры только один брат. Как зовут брата моей сестры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Юра)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Батон разрезали на три части. Сколько сделали разрезов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легче 1 кг ваты или 1 кг железа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Одинаково)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тебе пришли гости, а в холодильнике - бутылка лимонада, пакет с ананасовым соком и бутылка минеральной воды. Что ты откроешь в первую очередь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Холодильник)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станет с красным мячиком, если он упадёт в Чёрное море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намокнет)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рукой лучше размешивать чай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(</a:t>
            </a:r>
            <a:r>
              <a:rPr lang="ru-RU" dirty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все-таки размешивать ложкой</a:t>
            </a:r>
            <a:r>
              <a:rPr lang="ru-RU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000" b="1" i="1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Загадки на внимание:</a:t>
            </a:r>
            <a:endParaRPr lang="ru-RU" b="1" i="1" u="sng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По какому животному ходят люди и проезжают машины? (по зебре)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Стоит богатый дом и бедный. Они горят. Какой дом будет тушить полиция? (полиция пожар не тушит)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Что случится с голубым шарфом, если его положить в воду? (намокнет)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 На березе росло 9 яблок. Подул сильный ветер, и 5 яблок упало. Сколько яблок осталось на березе? (На </a:t>
            </a:r>
            <a:r>
              <a:rPr lang="ru-RU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березе яблоки </a:t>
            </a: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 растут).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47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1. У Глеба 5 братьев, у них по одной сестре. Сколько всего детей? Ответ:7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47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2. На столе лежало 3 яблока. Одно разрезали пополам. Сколько яблок на столе? Ответ: 3.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47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3. Сколько яиц можно съесть натощак? Ответ: 1 (одно, остальные уже не натощак).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47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4. На столе стояло 5 стаканов молока. Наташа выпила 1 стакан и поставила его на стол. Сколько стаканов на столе? Ответ: 5</a:t>
            </a:r>
            <a:endParaRPr lang="ru-RU" sz="16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39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cap="none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6ACF8"/>
                </a:solidFill>
              </a:rPr>
              <a:t>Станция «Запрещай-ка»</a:t>
            </a:r>
            <a:endParaRPr lang="ru-RU" sz="5400" b="1" cap="none" dirty="0">
              <a:ln w="22225">
                <a:solidFill>
                  <a:srgbClr val="C00000"/>
                </a:solidFill>
                <a:prstDash val="solid"/>
              </a:ln>
              <a:solidFill>
                <a:srgbClr val="F6ACF8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7" b="100000" l="255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22618" y="2367092"/>
            <a:ext cx="2840182" cy="289814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80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30174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Упражнение «Ленточки»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7309" y="1316182"/>
            <a:ext cx="10889673" cy="54032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</a:t>
            </a: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«завязывать» </a:t>
            </a: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глаза – посмотреть вместе или переключить внимание ребёнка на что-то другое, более полезное, </a:t>
            </a: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интересное.</a:t>
            </a:r>
          </a:p>
          <a:p>
            <a:pPr marL="0" indent="0">
              <a:buNone/>
            </a:pP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«завязывать» </a:t>
            </a: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уши – взять за правило разговаривать при ребёнке спокойно, не ругаться, не обманывать собеседников. Стараться в то время, которое проводите с ребёнком, не отвлекаться на другие занятия и следить за своей речью.</a:t>
            </a:r>
          </a:p>
          <a:p>
            <a:pPr marL="0" indent="0">
              <a:buNone/>
            </a:pP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</a:t>
            </a: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«завязывать» </a:t>
            </a: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голову – разрешить ребёнку думать, рассуждать, анализировать. Взрослому научиться признавать свои ошибки и извиняться за них.</a:t>
            </a:r>
          </a:p>
          <a:p>
            <a:pPr marL="0" indent="0">
              <a:buNone/>
            </a:pP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</a:t>
            </a: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«завязывать» </a:t>
            </a: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рот – выслушать.</a:t>
            </a:r>
          </a:p>
          <a:p>
            <a:pPr marL="0" indent="0">
              <a:buNone/>
            </a:pP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</a:t>
            </a: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«завязывать» </a:t>
            </a: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руки – после прогулки вымыть руки.</a:t>
            </a:r>
          </a:p>
          <a:p>
            <a:pPr marL="0" indent="0">
              <a:buNone/>
            </a:pP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</a:t>
            </a: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«завязывать» </a:t>
            </a: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ноги – обуть резиновые непромокаемые сапоги и одеть комбинезон.</a:t>
            </a:r>
          </a:p>
          <a:p>
            <a:pPr marL="0" indent="0">
              <a:buNone/>
            </a:pP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</a:t>
            </a:r>
            <a:r>
              <a:rPr lang="ru-RU" sz="2300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«привязывать» </a:t>
            </a:r>
            <a:r>
              <a:rPr lang="ru-RU" sz="2300" cap="none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 маме – отпустить немного вперёд.</a:t>
            </a:r>
          </a:p>
          <a:p>
            <a:pPr marL="0" indent="0" algn="ctr">
              <a:buNone/>
            </a:pPr>
            <a:r>
              <a:rPr lang="ru-RU" sz="2800" b="1" cap="none" dirty="0" smtClean="0">
                <a:ln w="0"/>
                <a:solidFill>
                  <a:srgbClr val="FF33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 «ЗАВЯЗЫВАТЬ» СЕРДЦЕ – ВЫСЛУШАТЬ, ПОНЯТЬ, ПОСОЧУВСТВОВАТЬ И ПОЖАЛЕТЬ РЕБЁНКА</a:t>
            </a:r>
            <a:r>
              <a:rPr lang="ru-RU" cap="none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ru-RU" cap="none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09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cap="none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6ACF8"/>
                </a:solidFill>
              </a:rPr>
              <a:t>Станция «Понимай-ка»</a:t>
            </a:r>
            <a:endParaRPr lang="ru-RU" sz="5400" b="1" cap="none" dirty="0">
              <a:ln w="22225">
                <a:solidFill>
                  <a:srgbClr val="C00000"/>
                </a:solidFill>
                <a:prstDash val="solid"/>
              </a:ln>
              <a:solidFill>
                <a:srgbClr val="F6ACF8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00" b="100000" l="0" r="100000">
                        <a14:backgroundMark x1="4750" y1="76000" x2="24500" y2="94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18" y="2646532"/>
            <a:ext cx="2590800" cy="25908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95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Деловая игра</a:t>
            </a:r>
            <a:br>
              <a:rPr lang="ru-RU" b="1" cap="none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b="1" cap="none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«Изготовление бумажной салфетки»</a:t>
            </a:r>
            <a:endParaRPr lang="ru-RU" b="1" cap="none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Выводы: 1. </a:t>
            </a:r>
            <a:r>
              <a:rPr lang="ru-RU" cap="none" dirty="0" smtClean="0"/>
              <a:t>Положительное состояние и продуктивность деятельности выше при </a:t>
            </a:r>
            <a:r>
              <a:rPr lang="ru-RU" i="1" cap="none" dirty="0" smtClean="0"/>
              <a:t>сотрудничестве со взрослым (педагогом, родителем).</a:t>
            </a:r>
          </a:p>
          <a:p>
            <a:pPr marL="0" indent="0">
              <a:buNone/>
            </a:pPr>
            <a:r>
              <a:rPr lang="ru-RU" i="1" cap="none" dirty="0" smtClean="0"/>
              <a:t>2. Ребёнок имеет право на ошибку! Учатся на свои ошибках, а не на чужих</a:t>
            </a:r>
          </a:p>
          <a:p>
            <a:pPr marL="0" indent="0">
              <a:buNone/>
            </a:pPr>
            <a:r>
              <a:rPr lang="ru-RU" i="1" cap="none" dirty="0" smtClean="0"/>
              <a:t>3. Выполнение вербальных (словесных) указаний требует от детей большого внимания и волевых усилий</a:t>
            </a:r>
          </a:p>
          <a:p>
            <a:pPr marL="0" indent="0">
              <a:buNone/>
            </a:pPr>
            <a:r>
              <a:rPr lang="ru-RU" i="1" cap="none" dirty="0" smtClean="0"/>
              <a:t>4. У каждого ребенка свой ритм и темп развития и обучения, поэтому выполнять задания необходимо в комфортных для него условиях</a:t>
            </a:r>
            <a:endParaRPr lang="ru-RU" i="1" cap="none" dirty="0"/>
          </a:p>
        </p:txBody>
      </p:sp>
    </p:spTree>
    <p:extLst>
      <p:ext uri="{BB962C8B-B14F-4D97-AF65-F5344CB8AC3E}">
        <p14:creationId xmlns:p14="http://schemas.microsoft.com/office/powerpoint/2010/main" val="828514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cap="none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6ACF8"/>
                </a:solidFill>
              </a:rPr>
              <a:t>Станция «Развивай-ка»</a:t>
            </a:r>
            <a:endParaRPr lang="ru-RU" sz="5400" b="1" cap="none" dirty="0">
              <a:ln w="22225">
                <a:solidFill>
                  <a:srgbClr val="C00000"/>
                </a:solidFill>
                <a:prstDash val="solid"/>
              </a:ln>
              <a:solidFill>
                <a:srgbClr val="F6ACF8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727" y="2367092"/>
            <a:ext cx="2750127" cy="2750127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11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4691" y="332509"/>
            <a:ext cx="12067309" cy="983673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cap="none" dirty="0" smtClean="0">
                <a:ln/>
                <a:solidFill>
                  <a:schemeClr val="accent2">
                    <a:lumMod val="50000"/>
                  </a:schemeClr>
                </a:solidFill>
              </a:rPr>
              <a:t>Готовясь к школе удовольствием развиваем оба полушария. Попробуйте сами! </a:t>
            </a:r>
            <a:r>
              <a:rPr lang="ru-RU" sz="2000" b="1" cap="none" dirty="0" smtClean="0">
                <a:ln/>
                <a:solidFill>
                  <a:schemeClr val="accent2">
                    <a:lumMod val="50000"/>
                  </a:schemeClr>
                </a:solidFill>
              </a:rPr>
              <a:t>(Двумя руками одновременно напишите ответы)</a:t>
            </a:r>
            <a:endParaRPr lang="ru-RU" sz="2000" b="1" cap="none" dirty="0">
              <a:ln/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:\Мастер-класс 21.03.2018\тренажёр устного счёта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8968" l="5109" r="96169">
                        <a14:foregroundMark x1="8429" y1="1068" x2="29757" y2="86002"/>
                        <a14:foregroundMark x1="8557" y1="69632" x2="21073" y2="85528"/>
                        <a14:foregroundMark x1="11877" y1="84460" x2="29374" y2="87307"/>
                        <a14:foregroundMark x1="50447" y1="2135" x2="93870" y2="1898"/>
                        <a14:foregroundMark x1="93870" y1="2610" x2="54023" y2="85528"/>
                        <a14:foregroundMark x1="53257" y1="87070" x2="96169" y2="875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32" y="1607127"/>
            <a:ext cx="11152909" cy="5250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405691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319</TotalTime>
  <Words>303</Words>
  <Application>Microsoft Office PowerPoint</Application>
  <PresentationFormat>Широкоэкранный</PresentationFormat>
  <Paragraphs>70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Arial</vt:lpstr>
      <vt:lpstr>Bookman Old Style</vt:lpstr>
      <vt:lpstr>Calibri</vt:lpstr>
      <vt:lpstr>Cambria</vt:lpstr>
      <vt:lpstr>Segoe</vt:lpstr>
      <vt:lpstr>Segoe Script</vt:lpstr>
      <vt:lpstr>Symbol</vt:lpstr>
      <vt:lpstr>Times New Roman</vt:lpstr>
      <vt:lpstr>Tw Cen MT</vt:lpstr>
      <vt:lpstr>Wingdings</vt:lpstr>
      <vt:lpstr>Капля</vt:lpstr>
      <vt:lpstr>Муниципальное бюджетное дошкольное образовательное учреждение</vt:lpstr>
      <vt:lpstr>Станция «Угадай-ка»</vt:lpstr>
      <vt:lpstr>Презентация PowerPoint</vt:lpstr>
      <vt:lpstr>Станция «Запрещай-ка»</vt:lpstr>
      <vt:lpstr>Упражнение «Ленточки»</vt:lpstr>
      <vt:lpstr>Станция «Понимай-ка»</vt:lpstr>
      <vt:lpstr>Деловая игра «Изготовление бумажной салфетки»</vt:lpstr>
      <vt:lpstr>Станция «Развивай-ка»</vt:lpstr>
      <vt:lpstr>Готовясь к школе удовольствием развиваем оба полушария. Попробуйте сами! (Двумя руками одновременно напишите ответы)</vt:lpstr>
      <vt:lpstr>Станция «Школьная»</vt:lpstr>
      <vt:lpstr>Ваш ребёнок идёт в школу</vt:lpstr>
      <vt:lpstr>Советы психолога  1.  Успехи и неудачи в учебе во многом зависят от развития памяти, внимания и мышления ребёнка. Лучший способ их тренировать – игра.   2. Следует также подготовить руку ребёнка к письму (игры и упражнения по развитию мелкой моторики - лепка, рисование, поделки, конструирование и т.д.)  </vt:lpstr>
      <vt:lpstr>Советы психолога 3. Помогите ребенку обрести чувство уверенности в себе.  4.Постарайтесь подготовить ребенка к тому, что в школе с ним будут учиться очень разные дети 5. Создавайте положительную мотивацию вашему ребёнку 6. Поддерживайте спокойную и стабильную атмосферу в доме. </vt:lpstr>
      <vt:lpstr>Советы психолога </vt:lpstr>
      <vt:lpstr> Готовы ли родители к школе?</vt:lpstr>
      <vt:lpstr>  « Быть готовым к школе уже сегодня       не значит уметь читать, писать, считать. Быть готовым к школе – значит быть  готовым всему этому научиться».                              А. Л. Венгер </vt:lpstr>
      <vt:lpstr>РЕФЛЕКСИЯ</vt:lpstr>
      <vt:lpstr>Презентация PowerPoint</vt:lpstr>
      <vt:lpstr>Успехов вам!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2019-11-21T10:11:58Z</dcterms:created>
  <dcterms:modified xsi:type="dcterms:W3CDTF">2019-11-26T09:20:09Z</dcterms:modified>
</cp:coreProperties>
</file>