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273" r:id="rId2"/>
    <p:sldId id="264" r:id="rId3"/>
    <p:sldId id="265" r:id="rId4"/>
    <p:sldId id="258" r:id="rId5"/>
    <p:sldId id="260" r:id="rId6"/>
    <p:sldId id="261" r:id="rId7"/>
    <p:sldId id="262" r:id="rId8"/>
    <p:sldId id="257" r:id="rId9"/>
    <p:sldId id="267" r:id="rId10"/>
    <p:sldId id="268" r:id="rId11"/>
    <p:sldId id="269" r:id="rId12"/>
    <p:sldId id="272" r:id="rId13"/>
    <p:sldId id="263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7A0000"/>
    <a:srgbClr val="CDACE6"/>
    <a:srgbClr val="FFB7DB"/>
    <a:srgbClr val="FF9797"/>
    <a:srgbClr val="FFFF9B"/>
    <a:srgbClr val="B4F71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1264A-F1A9-4928-998F-69C26A25D8F5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E6851-A1EF-465B-9C00-5FBC71FA2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2B9DC6-7126-408C-A340-777BCA323496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F5775-39FA-42D5-BCE1-EDA2C62B6E14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1BBFEC-5784-4937-98B2-F84B078CDFA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E19962-C969-4007-8AEB-C7ECA496A6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5052545"/>
            <a:ext cx="8784975" cy="882119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Разработчик: учитель математики ГКОУ «Школа № 2124 «Центр развития и коррекции» г. Москва, Горемыкина Елена Александровна;</a:t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Учебный предмет: математика</a:t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Класс: 5</a:t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784976" cy="1793167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урока</a:t>
            </a:r>
            <a:b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урока: Сложение десятичных дробей</a:t>
            </a:r>
            <a:b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34381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zna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45720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9034781" cy="4447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сложить десятичные дроби, нужно: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уравнять в этих дробях количество знаков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после запятой;</a:t>
            </a:r>
            <a:endParaRPr lang="ru-RU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записать их друг под другом так,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чтобы запятая была записана под запятой;</a:t>
            </a:r>
          </a:p>
          <a:p>
            <a:endParaRPr lang="ru-RU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выполнить сложение, не обращая внимания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запятую;</a:t>
            </a:r>
          </a:p>
          <a:p>
            <a:endParaRPr lang="ru-RU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4) поставить в ответе запятую под запятой.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1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657" y="353243"/>
            <a:ext cx="8098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сложить десятичные дроби, нужно: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517" y="938018"/>
            <a:ext cx="86718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уравнять в этих дробях количество знаков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после запятой;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9312" y="2015236"/>
            <a:ext cx="86021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записать их друг под другом так,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чтобы запятая была записана под запятой;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284984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выполнить сложение, не обращая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внимания 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запятую;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58930" y="4541059"/>
            <a:ext cx="59058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поставить в ответе запятую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под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запятой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02091d0d8b999accd45ce55989d2fee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0" y="3397642"/>
            <a:ext cx="216024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04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79388" y="2420938"/>
            <a:ext cx="6443662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b="1" i="1">
                <a:solidFill>
                  <a:srgbClr val="6600CC"/>
                </a:solidFill>
              </a:rPr>
              <a:t>Раз, два,  три,  четыре.</a:t>
            </a:r>
          </a:p>
          <a:p>
            <a:r>
              <a:rPr lang="ru-RU" altLang="ru-RU" sz="3200" b="1" i="1">
                <a:solidFill>
                  <a:srgbClr val="6600CC"/>
                </a:solidFill>
              </a:rPr>
              <a:t>Потянулись – выше, выше…</a:t>
            </a:r>
          </a:p>
          <a:p>
            <a:r>
              <a:rPr lang="ru-RU" altLang="ru-RU" sz="3200" b="1" i="1">
                <a:solidFill>
                  <a:srgbClr val="6600CC"/>
                </a:solidFill>
              </a:rPr>
              <a:t>Приседаем – ниже,  ниже.</a:t>
            </a:r>
          </a:p>
          <a:p>
            <a:r>
              <a:rPr lang="ru-RU" altLang="ru-RU" sz="3200" b="1" i="1">
                <a:solidFill>
                  <a:srgbClr val="6600CC"/>
                </a:solidFill>
              </a:rPr>
              <a:t>Встали – присели…  </a:t>
            </a:r>
          </a:p>
          <a:p>
            <a:r>
              <a:rPr lang="ru-RU" altLang="ru-RU" sz="3200" b="1" i="1">
                <a:solidFill>
                  <a:srgbClr val="6600CC"/>
                </a:solidFill>
              </a:rPr>
              <a:t>Встали – присели…</a:t>
            </a:r>
          </a:p>
          <a:p>
            <a:r>
              <a:rPr lang="ru-RU" altLang="ru-RU" sz="3200" b="1" i="1">
                <a:solidFill>
                  <a:srgbClr val="6600CC"/>
                </a:solidFill>
              </a:rPr>
              <a:t>А  теперь  за  парты  сели.</a:t>
            </a:r>
          </a:p>
        </p:txBody>
      </p:sp>
      <p:pic>
        <p:nvPicPr>
          <p:cNvPr id="45061" name="Picture 5" descr="CRCTR0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705" y="1196974"/>
            <a:ext cx="351155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87757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6000" b="1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Физкультминутка.</a:t>
            </a:r>
          </a:p>
        </p:txBody>
      </p:sp>
    </p:spTree>
    <p:extLst>
      <p:ext uri="{BB962C8B-B14F-4D97-AF65-F5344CB8AC3E}">
        <p14:creationId xmlns:p14="http://schemas.microsoft.com/office/powerpoint/2010/main" val="311070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908565" y="980728"/>
            <a:ext cx="2146624" cy="1938992"/>
            <a:chOff x="908565" y="980728"/>
            <a:chExt cx="2146624" cy="1938992"/>
          </a:xfrm>
        </p:grpSpPr>
        <p:sp>
          <p:nvSpPr>
            <p:cNvPr id="4" name="TextBox 3"/>
            <p:cNvSpPr txBox="1"/>
            <p:nvPr/>
          </p:nvSpPr>
          <p:spPr>
            <a:xfrm>
              <a:off x="1331640" y="980728"/>
              <a:ext cx="172354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203,7 8</a:t>
              </a:r>
            </a:p>
            <a:p>
              <a:r>
                <a:rPr lang="ru-RU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45 9,5</a:t>
              </a:r>
            </a:p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249,7 3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08565" y="1257726"/>
              <a:ext cx="4651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/>
                <a:t>+</a:t>
              </a: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331640" y="2204864"/>
              <a:ext cx="17235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4009444" y="980728"/>
            <a:ext cx="1817945" cy="1938992"/>
            <a:chOff x="4612715" y="1124744"/>
            <a:chExt cx="1817945" cy="1938992"/>
          </a:xfrm>
        </p:grpSpPr>
        <p:sp>
          <p:nvSpPr>
            <p:cNvPr id="3" name="TextBox 2"/>
            <p:cNvSpPr txBox="1"/>
            <p:nvPr/>
          </p:nvSpPr>
          <p:spPr>
            <a:xfrm>
              <a:off x="5220072" y="1124744"/>
              <a:ext cx="121058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0,3 4</a:t>
              </a:r>
            </a:p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1 5,3</a:t>
              </a:r>
            </a:p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1 8,7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12715" y="1496978"/>
              <a:ext cx="4764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4850921" y="2420888"/>
              <a:ext cx="15797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0" name="Picture 2" descr="C:\Users\user\Desktop\69614723_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5688"/>
            <a:ext cx="1676325" cy="402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2367396" y="3933056"/>
            <a:ext cx="1687000" cy="1938992"/>
            <a:chOff x="2367396" y="3933056"/>
            <a:chExt cx="1687000" cy="1938992"/>
          </a:xfrm>
        </p:grpSpPr>
        <p:sp>
          <p:nvSpPr>
            <p:cNvPr id="12" name="TextBox 11"/>
            <p:cNvSpPr txBox="1"/>
            <p:nvPr/>
          </p:nvSpPr>
          <p:spPr>
            <a:xfrm>
              <a:off x="2843808" y="3933056"/>
              <a:ext cx="121058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0 9,1</a:t>
              </a:r>
            </a:p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7,3 6</a:t>
              </a:r>
            </a:p>
            <a:p>
              <a:r>
                <a:rPr lang="ru-RU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8,0 7</a:t>
              </a:r>
              <a:endPara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67396" y="4248709"/>
              <a:ext cx="4764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605602" y="5229200"/>
              <a:ext cx="14487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3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052736"/>
            <a:ext cx="329449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203,78 + 459,5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0,34 + 15,3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9,1 + 7,36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338437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                                          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                                            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30595" y="980728"/>
            <a:ext cx="29816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:-)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веселое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45890" y="2348880"/>
            <a:ext cx="40106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:-!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нормальное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60881" y="3951006"/>
            <a:ext cx="32463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:-(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грустное</a:t>
            </a:r>
          </a:p>
        </p:txBody>
      </p:sp>
    </p:spTree>
    <p:extLst>
      <p:ext uri="{BB962C8B-B14F-4D97-AF65-F5344CB8AC3E}">
        <p14:creationId xmlns:p14="http://schemas.microsoft.com/office/powerpoint/2010/main" val="295029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32656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Расставьте числа в порядке возрастания:</a:t>
            </a: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95288" y="4508500"/>
            <a:ext cx="792162" cy="1368425"/>
            <a:chOff x="295" y="2840"/>
            <a:chExt cx="453" cy="817"/>
          </a:xfrm>
          <a:solidFill>
            <a:srgbClr val="FFB7DB"/>
          </a:solidFill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1,3</a:t>
              </a: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Е</a:t>
              </a:r>
            </a:p>
          </p:txBody>
        </p:sp>
      </p:grp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331913" y="4508500"/>
            <a:ext cx="790575" cy="1368425"/>
            <a:chOff x="884" y="2840"/>
            <a:chExt cx="453" cy="817"/>
          </a:xfrm>
          <a:solidFill>
            <a:srgbClr val="FFB7DB"/>
          </a:solidFill>
        </p:grpSpPr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88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88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1,72</a:t>
              </a: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884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Н</a:t>
              </a:r>
            </a:p>
          </p:txBody>
        </p:sp>
      </p:grp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2268538" y="4508500"/>
            <a:ext cx="790575" cy="1368425"/>
            <a:chOff x="1474" y="2840"/>
            <a:chExt cx="453" cy="817"/>
          </a:xfrm>
          <a:solidFill>
            <a:srgbClr val="FFB7DB"/>
          </a:solidFill>
        </p:grpSpPr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147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147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0,5</a:t>
              </a:r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1474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Н</a:t>
              </a:r>
            </a:p>
          </p:txBody>
        </p:sp>
      </p:grpSp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3203575" y="4508500"/>
            <a:ext cx="792163" cy="1368425"/>
            <a:chOff x="2064" y="2840"/>
            <a:chExt cx="453" cy="817"/>
          </a:xfrm>
          <a:solidFill>
            <a:srgbClr val="FFB7DB"/>
          </a:solidFill>
        </p:grpSpPr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206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2064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3,5</a:t>
              </a:r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2064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К</a:t>
              </a:r>
            </a:p>
          </p:txBody>
        </p:sp>
      </p:grpSp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4140200" y="4508500"/>
            <a:ext cx="790575" cy="1368425"/>
            <a:chOff x="2653" y="2840"/>
            <a:chExt cx="453" cy="817"/>
          </a:xfrm>
          <a:solidFill>
            <a:srgbClr val="FFB7DB"/>
          </a:solidFill>
        </p:grpSpPr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265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265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2,08</a:t>
              </a:r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2653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А</a:t>
              </a:r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5076825" y="4508500"/>
            <a:ext cx="790575" cy="1368425"/>
            <a:chOff x="3243" y="2840"/>
            <a:chExt cx="453" cy="817"/>
          </a:xfrm>
          <a:solidFill>
            <a:srgbClr val="FFB7DB"/>
          </a:solidFill>
        </p:grpSpPr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324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324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1,7</a:t>
              </a:r>
            </a:p>
          </p:txBody>
        </p: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3243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З</a:t>
              </a:r>
            </a:p>
          </p:txBody>
        </p:sp>
      </p:grp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6011863" y="4508500"/>
            <a:ext cx="792162" cy="1368425"/>
            <a:chOff x="3833" y="2840"/>
            <a:chExt cx="453" cy="817"/>
          </a:xfrm>
          <a:solidFill>
            <a:srgbClr val="FFB7DB"/>
          </a:solidFill>
        </p:grpSpPr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83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auto">
            <a:xfrm>
              <a:off x="3833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4,81</a:t>
              </a:r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3833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А</a:t>
              </a:r>
            </a:p>
          </p:txBody>
        </p:sp>
      </p:grpSp>
      <p:grpSp>
        <p:nvGrpSpPr>
          <p:cNvPr id="3103" name="Group 31"/>
          <p:cNvGrpSpPr>
            <a:grpSpLocks/>
          </p:cNvGrpSpPr>
          <p:nvPr/>
        </p:nvGrpSpPr>
        <p:grpSpPr bwMode="auto">
          <a:xfrm>
            <a:off x="6948488" y="4508500"/>
            <a:ext cx="862012" cy="1368425"/>
            <a:chOff x="4422" y="2840"/>
            <a:chExt cx="453" cy="817"/>
          </a:xfrm>
        </p:grpSpPr>
        <p:sp>
          <p:nvSpPr>
            <p:cNvPr id="3104" name="Rectangle 32"/>
            <p:cNvSpPr>
              <a:spLocks noChangeArrowheads="1"/>
            </p:cNvSpPr>
            <p:nvPr/>
          </p:nvSpPr>
          <p:spPr bwMode="auto">
            <a:xfrm>
              <a:off x="4422" y="2840"/>
              <a:ext cx="453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>
              <a:off x="4422" y="2840"/>
              <a:ext cx="453" cy="409"/>
            </a:xfrm>
            <a:prstGeom prst="rect">
              <a:avLst/>
            </a:prstGeom>
            <a:solidFill>
              <a:srgbClr val="FFB7D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 dirty="0"/>
                <a:t>2,18</a:t>
              </a:r>
            </a:p>
          </p:txBody>
        </p:sp>
        <p:sp>
          <p:nvSpPr>
            <p:cNvPr id="3106" name="Rectangle 34"/>
            <p:cNvSpPr>
              <a:spLocks noChangeArrowheads="1"/>
            </p:cNvSpPr>
            <p:nvPr/>
          </p:nvSpPr>
          <p:spPr bwMode="auto">
            <a:xfrm>
              <a:off x="4422" y="3249"/>
              <a:ext cx="453" cy="408"/>
            </a:xfrm>
            <a:prstGeom prst="rect">
              <a:avLst/>
            </a:prstGeom>
            <a:solidFill>
              <a:srgbClr val="FFB7D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Й</a:t>
              </a:r>
            </a:p>
          </p:txBody>
        </p:sp>
      </p:grpSp>
      <p:pic>
        <p:nvPicPr>
          <p:cNvPr id="1026" name="Picture 2" descr="C:\Users\user\Desktop\1322167_html_m1a8026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541776"/>
            <a:ext cx="1727200" cy="33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550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52601E-6 L -0.19687 -0.3671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52601E-6 L 0.11024 -0.36717 " pathEditMode="relative" ptsTypes="AA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52601E-6 L -0.2993 -0.36717 " pathEditMode="relative" ptsTypes="AA">
                                      <p:cBhvr>
                                        <p:cTn id="23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52601E-6 L 0.20469 -0.36717 " pathEditMode="relative" ptsTypes="AA">
                                      <p:cBhvr>
                                        <p:cTn id="2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52601E-6 L -0.00781 -0.36717 " pathEditMode="relative" ptsTypes="AA">
                                      <p:cBhvr>
                                        <p:cTn id="31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9.48415E-8 L -0.20451 -0.36711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-18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52601E-6 L 0.30712 -0.36717 " pathEditMode="relative" ptsTypes="AA">
                                      <p:cBhvr>
                                        <p:cTn id="3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52601E-6 L 0.09462 -0.36717 " pathEditMode="relative" ptsTypes="AA">
                                      <p:cBhvr>
                                        <p:cTn id="43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60207" y="404664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Расставьте числа в порядке убывания: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116013" y="4508500"/>
            <a:ext cx="790575" cy="1368425"/>
            <a:chOff x="295" y="2840"/>
            <a:chExt cx="453" cy="817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 dirty="0"/>
                <a:t>4,20</a:t>
              </a: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К</a:t>
              </a:r>
            </a:p>
          </p:txBody>
        </p:sp>
      </p:grp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051050" y="4508500"/>
            <a:ext cx="792163" cy="1368425"/>
            <a:chOff x="295" y="2840"/>
            <a:chExt cx="453" cy="81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 dirty="0"/>
                <a:t>8,14</a:t>
              </a: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>
                  <a:solidFill>
                    <a:srgbClr val="0000CC"/>
                  </a:solidFill>
                </a:rPr>
                <a:t>З</a:t>
              </a:r>
            </a:p>
          </p:txBody>
        </p:sp>
      </p:grpSp>
      <p:grpSp>
        <p:nvGrpSpPr>
          <p:cNvPr id="4107" name="Group 11"/>
          <p:cNvGrpSpPr>
            <a:grpSpLocks/>
          </p:cNvGrpSpPr>
          <p:nvPr/>
        </p:nvGrpSpPr>
        <p:grpSpPr bwMode="auto">
          <a:xfrm>
            <a:off x="2987675" y="4508500"/>
            <a:ext cx="792163" cy="1368425"/>
            <a:chOff x="295" y="2840"/>
            <a:chExt cx="453" cy="817"/>
          </a:xfrm>
          <a:solidFill>
            <a:srgbClr val="B4F71F"/>
          </a:solidFill>
        </p:grpSpPr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6,17</a:t>
              </a:r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 smtClean="0">
                  <a:solidFill>
                    <a:srgbClr val="0000CC"/>
                  </a:solidFill>
                </a:rPr>
                <a:t>А</a:t>
              </a:r>
              <a:endParaRPr lang="ru-RU" altLang="ru-RU" sz="2800" b="1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3924300" y="4508500"/>
            <a:ext cx="792163" cy="1368425"/>
            <a:chOff x="295" y="2840"/>
            <a:chExt cx="453" cy="817"/>
          </a:xfrm>
          <a:solidFill>
            <a:srgbClr val="B4F71F"/>
          </a:solidFill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7,05</a:t>
              </a:r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 smtClean="0">
                  <a:solidFill>
                    <a:srgbClr val="0000CC"/>
                  </a:solidFill>
                </a:rPr>
                <a:t>Н</a:t>
              </a:r>
              <a:endParaRPr lang="ru-RU" altLang="ru-RU" sz="2800" b="1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4119" name="Group 23"/>
          <p:cNvGrpSpPr>
            <a:grpSpLocks/>
          </p:cNvGrpSpPr>
          <p:nvPr/>
        </p:nvGrpSpPr>
        <p:grpSpPr bwMode="auto">
          <a:xfrm>
            <a:off x="4787900" y="4508500"/>
            <a:ext cx="792163" cy="1368425"/>
            <a:chOff x="295" y="2840"/>
            <a:chExt cx="453" cy="817"/>
          </a:xfrm>
          <a:solidFill>
            <a:srgbClr val="B4F71F"/>
          </a:solidFill>
        </p:grpSpPr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/>
                <a:t>3,85</a:t>
              </a:r>
            </a:p>
          </p:txBody>
        </p:sp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 smtClean="0">
                  <a:solidFill>
                    <a:srgbClr val="0000CC"/>
                  </a:solidFill>
                </a:rPr>
                <a:t>А</a:t>
              </a:r>
              <a:endParaRPr lang="ru-RU" altLang="ru-RU" sz="2800" b="1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4123" name="Group 27"/>
          <p:cNvGrpSpPr>
            <a:grpSpLocks/>
          </p:cNvGrpSpPr>
          <p:nvPr/>
        </p:nvGrpSpPr>
        <p:grpSpPr bwMode="auto">
          <a:xfrm>
            <a:off x="5651500" y="4508500"/>
            <a:ext cx="792163" cy="1368425"/>
            <a:chOff x="295" y="2840"/>
            <a:chExt cx="453" cy="817"/>
          </a:xfrm>
        </p:grpSpPr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295" y="2840"/>
              <a:ext cx="453" cy="409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3200" b="1" dirty="0"/>
                <a:t>5,8</a:t>
              </a:r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295" y="3249"/>
              <a:ext cx="453" cy="408"/>
            </a:xfrm>
            <a:prstGeom prst="rect">
              <a:avLst/>
            </a:prstGeom>
            <a:solidFill>
              <a:srgbClr val="B4F71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800" b="1" dirty="0" smtClean="0">
                  <a:solidFill>
                    <a:srgbClr val="0000CC"/>
                  </a:solidFill>
                </a:rPr>
                <a:t>Й</a:t>
              </a:r>
              <a:endParaRPr lang="ru-RU" altLang="ru-RU" sz="2800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2195513" y="3500438"/>
            <a:ext cx="453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2268538" y="3573463"/>
            <a:ext cx="4535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altLang="ru-RU" sz="3600" b="1" i="1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38" name="Picture 5" descr="Рисунок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20936"/>
            <a:ext cx="2725737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6367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13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74208E-7 L -0.11406 -0.37243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2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74208E-7 L -0.22431 -0.37243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5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74208E-7 L -0.02744 -0.37243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74208E-7 L -0.21649 -0.3724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74208E-7 L 0.37413 -0.37243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74208E-7 L 0.07483 -0.37243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123535"/>
            <a:ext cx="8261924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altLang="ru-RU" dirty="0"/>
              <a:t>Прочитайте десятичные дроби: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 rot="1603877">
            <a:off x="6372225" y="1628775"/>
            <a:ext cx="2016125" cy="1706563"/>
          </a:xfrm>
          <a:prstGeom prst="irregularSeal2">
            <a:avLst/>
          </a:prstGeom>
          <a:solidFill>
            <a:srgbClr val="B4F7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chemeClr val="tx2"/>
                </a:solidFill>
                <a:latin typeface="Comic Sans MS" pitchFamily="66" charset="0"/>
              </a:rPr>
              <a:t>3,7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68313" y="1052513"/>
            <a:ext cx="2016125" cy="1706562"/>
          </a:xfrm>
          <a:prstGeom prst="irregularSeal2">
            <a:avLst/>
          </a:prstGeom>
          <a:solidFill>
            <a:srgbClr val="B4F7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12,6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rot="-674819">
            <a:off x="3350911" y="2529105"/>
            <a:ext cx="2016125" cy="1706562"/>
          </a:xfrm>
          <a:prstGeom prst="irregularSeal2">
            <a:avLst/>
          </a:prstGeom>
          <a:solidFill>
            <a:srgbClr val="B4F7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302,1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 rot="1603877">
            <a:off x="3221897" y="4732004"/>
            <a:ext cx="2016125" cy="1706563"/>
          </a:xfrm>
          <a:prstGeom prst="irregularSeal2">
            <a:avLst/>
          </a:prstGeom>
          <a:solidFill>
            <a:srgbClr val="B4F7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0,7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 rot="601229">
            <a:off x="6372225" y="3716338"/>
            <a:ext cx="2016125" cy="1706562"/>
          </a:xfrm>
          <a:prstGeom prst="irregularSeal2">
            <a:avLst/>
          </a:prstGeom>
          <a:solidFill>
            <a:srgbClr val="B4F71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66,6</a:t>
            </a:r>
          </a:p>
        </p:txBody>
      </p:sp>
      <p:pic>
        <p:nvPicPr>
          <p:cNvPr id="2050" name="Picture 2" descr="C:\Users\user\Desktop\zna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0324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07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8" grpId="0" animBg="1"/>
      <p:bldP spid="11269" grpId="0" animBg="1"/>
      <p:bldP spid="11270" grpId="0" animBg="1"/>
      <p:bldP spid="11272" grpId="0" animBg="1"/>
      <p:bldP spid="112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altLang="ru-RU" dirty="0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684213" y="1268413"/>
            <a:ext cx="2087562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7A0000"/>
                </a:solidFill>
                <a:latin typeface="Comic Sans MS" pitchFamily="66" charset="0"/>
              </a:rPr>
              <a:t>1,683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-970499">
            <a:off x="500211" y="3926483"/>
            <a:ext cx="3082925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7A0000"/>
                </a:solidFill>
                <a:latin typeface="Comic Sans MS" pitchFamily="66" charset="0"/>
              </a:rPr>
              <a:t>453,804</a:t>
            </a:r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 rot="596149">
            <a:off x="4359405" y="533954"/>
            <a:ext cx="3316287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7A0000"/>
                </a:solidFill>
                <a:latin typeface="Comic Sans MS" pitchFamily="66" charset="0"/>
              </a:rPr>
              <a:t>135,00</a:t>
            </a:r>
            <a:r>
              <a:rPr lang="ru-RU" altLang="ru-RU" sz="3200" b="1" dirty="0">
                <a:solidFill>
                  <a:srgbClr val="C000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5436096" y="2524289"/>
            <a:ext cx="3311525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7A0000"/>
                </a:solidFill>
                <a:latin typeface="Comic Sans MS" pitchFamily="66" charset="0"/>
              </a:rPr>
              <a:t>19,093</a:t>
            </a:r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 rot="1136696">
            <a:off x="4699923" y="4769881"/>
            <a:ext cx="2635250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7A0000"/>
                </a:solidFill>
                <a:latin typeface="Comic Sans MS" pitchFamily="66" charset="0"/>
              </a:rPr>
              <a:t>0,038</a:t>
            </a:r>
          </a:p>
        </p:txBody>
      </p:sp>
    </p:spTree>
    <p:extLst>
      <p:ext uri="{BB962C8B-B14F-4D97-AF65-F5344CB8AC3E}">
        <p14:creationId xmlns:p14="http://schemas.microsoft.com/office/powerpoint/2010/main" val="153595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4" grpId="0" animBg="1"/>
      <p:bldP spid="13325" grpId="0" animBg="1"/>
      <p:bldP spid="13326" grpId="0" animBg="1"/>
      <p:bldP spid="133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altLang="ru-RU" dirty="0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41470" y="592536"/>
            <a:ext cx="2374900" cy="1706562"/>
          </a:xfrm>
          <a:prstGeom prst="irregularSeal2">
            <a:avLst/>
          </a:prstGeom>
          <a:solidFill>
            <a:srgbClr val="FFFF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402,6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 rot="-674819">
            <a:off x="3131334" y="1811707"/>
            <a:ext cx="2386012" cy="1706562"/>
          </a:xfrm>
          <a:prstGeom prst="irregularSeal2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0000FF"/>
                </a:solidFill>
                <a:latin typeface="Comic Sans MS" pitchFamily="66" charset="0"/>
              </a:rPr>
              <a:t>30,26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 rot="552257">
            <a:off x="4700934" y="377650"/>
            <a:ext cx="4859338" cy="1706563"/>
          </a:xfrm>
          <a:prstGeom prst="irregularSeal2">
            <a:avLst/>
          </a:prstGeom>
          <a:solidFill>
            <a:srgbClr val="FF979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0,40506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 rot="-522688">
            <a:off x="4722813" y="3357563"/>
            <a:ext cx="4421187" cy="1706562"/>
          </a:xfrm>
          <a:prstGeom prst="irregularSeal2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Comic Sans MS" pitchFamily="66" charset="0"/>
              </a:rPr>
              <a:t>50500,5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336538" y="3493178"/>
            <a:ext cx="3816350" cy="1706562"/>
          </a:xfrm>
          <a:prstGeom prst="irregularSeal2">
            <a:avLst/>
          </a:prstGeom>
          <a:solidFill>
            <a:srgbClr val="FFB7D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0000FF"/>
                </a:solidFill>
                <a:latin typeface="Comic Sans MS" pitchFamily="66" charset="0"/>
              </a:rPr>
              <a:t>0,03025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 rot="552257">
            <a:off x="2484438" y="5151438"/>
            <a:ext cx="4248150" cy="1706562"/>
          </a:xfrm>
          <a:prstGeom prst="irregularSeal2">
            <a:avLst/>
          </a:prstGeom>
          <a:solidFill>
            <a:srgbClr val="FDDFF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200" b="1" dirty="0">
                <a:solidFill>
                  <a:srgbClr val="009900"/>
                </a:solidFill>
                <a:latin typeface="Comic Sans MS" pitchFamily="66" charset="0"/>
              </a:rPr>
              <a:t>0,010101</a:t>
            </a:r>
          </a:p>
        </p:txBody>
      </p:sp>
    </p:spTree>
    <p:extLst>
      <p:ext uri="{BB962C8B-B14F-4D97-AF65-F5344CB8AC3E}">
        <p14:creationId xmlns:p14="http://schemas.microsoft.com/office/powerpoint/2010/main" val="276358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5" grpId="0" animBg="1"/>
      <p:bldP spid="14347" grpId="0" animBg="1"/>
      <p:bldP spid="143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260648"/>
            <a:ext cx="8748464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6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Запишите в виде десятичной дроби: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55576" y="1368125"/>
            <a:ext cx="7696200" cy="36576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1.Сорок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целых пять десятых;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Нуль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целых пять сотых;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Две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целых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тысячных;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4.Три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целых семьдесят сотых;</a:t>
            </a:r>
          </a:p>
          <a:p>
            <a:pPr marL="609600" indent="-609600">
              <a:lnSpc>
                <a:spcPct val="120000"/>
              </a:lnSpc>
              <a:buFontTx/>
              <a:buNone/>
            </a:pP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Двести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девять целых</a:t>
            </a:r>
          </a:p>
          <a:p>
            <a:pPr marL="609600" indent="-609600">
              <a:lnSpc>
                <a:spcPct val="120000"/>
              </a:lnSpc>
              <a:buFontTx/>
              <a:buNone/>
            </a:pP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десятитысячная</a:t>
            </a:r>
            <a:r>
              <a:rPr lang="ru-RU" alt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 descr="C:\Users\user\Desktop\02091d0d8b999accd45ce55989d2fee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169274"/>
            <a:ext cx="2287225" cy="365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54386" y="1412776"/>
            <a:ext cx="12025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42,5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46311" y="2224049"/>
            <a:ext cx="12618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0,05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84093" y="3164923"/>
            <a:ext cx="1572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2,004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92560" y="4005064"/>
            <a:ext cx="12105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3,70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79245" y="5157192"/>
            <a:ext cx="24465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209,0001</a:t>
            </a:r>
          </a:p>
        </p:txBody>
      </p:sp>
    </p:spTree>
    <p:extLst>
      <p:ext uri="{BB962C8B-B14F-4D97-AF65-F5344CB8AC3E}">
        <p14:creationId xmlns:p14="http://schemas.microsoft.com/office/powerpoint/2010/main" val="173313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zna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518025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867503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Графический диктант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529158" y="1223590"/>
            <a:ext cx="3106738" cy="6302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Верно ли, что…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0197" y="1844824"/>
            <a:ext cx="3311525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 14,5</a:t>
            </a:r>
            <a:r>
              <a:rPr lang="en-US" sz="2800" dirty="0" smtClean="0"/>
              <a:t> </a:t>
            </a:r>
            <a:r>
              <a:rPr lang="en-US" sz="2800" dirty="0"/>
              <a:t>&gt; 9,72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 </a:t>
            </a:r>
            <a:r>
              <a:rPr lang="en-US" sz="2800" dirty="0" smtClean="0"/>
              <a:t>0,17 </a:t>
            </a:r>
            <a:r>
              <a:rPr lang="en-US" sz="2800" dirty="0"/>
              <a:t>&lt; 0,24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 </a:t>
            </a:r>
            <a:r>
              <a:rPr lang="en-US" sz="2800" dirty="0" smtClean="0"/>
              <a:t>2,37 </a:t>
            </a:r>
            <a:r>
              <a:rPr lang="en-US" sz="2800" dirty="0"/>
              <a:t>&gt; 4,082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 </a:t>
            </a:r>
            <a:r>
              <a:rPr lang="en-US" sz="2800" dirty="0" smtClean="0"/>
              <a:t>55,7 </a:t>
            </a:r>
            <a:r>
              <a:rPr lang="en-US" sz="2800" dirty="0"/>
              <a:t>&lt; 55,700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dirty="0" smtClean="0"/>
              <a:t> </a:t>
            </a:r>
            <a:r>
              <a:rPr lang="en-US" sz="2800" dirty="0" smtClean="0"/>
              <a:t>0,5 </a:t>
            </a:r>
            <a:r>
              <a:rPr lang="en-US" sz="2800" dirty="0"/>
              <a:t>&gt; 0,724 </a:t>
            </a:r>
            <a:r>
              <a:rPr lang="ru-RU" sz="2800" dirty="0"/>
              <a:t>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068489" y="1844823"/>
            <a:ext cx="33115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dirty="0"/>
              <a:t>6. </a:t>
            </a:r>
            <a:r>
              <a:rPr lang="ru-RU" sz="2800" dirty="0" smtClean="0"/>
              <a:t> </a:t>
            </a:r>
            <a:r>
              <a:rPr lang="en-US" sz="2800" dirty="0" smtClean="0"/>
              <a:t>0,908 </a:t>
            </a:r>
            <a:r>
              <a:rPr lang="en-US" sz="2800" dirty="0"/>
              <a:t>&lt; 0,918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dirty="0"/>
              <a:t>7. </a:t>
            </a:r>
            <a:r>
              <a:rPr lang="ru-RU" sz="2800" dirty="0" smtClean="0"/>
              <a:t> </a:t>
            </a:r>
            <a:r>
              <a:rPr lang="en-US" sz="2800" dirty="0" smtClean="0"/>
              <a:t>7,643 </a:t>
            </a:r>
            <a:r>
              <a:rPr lang="en-US" sz="2800" dirty="0"/>
              <a:t>= 7,6430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dirty="0"/>
              <a:t>8. </a:t>
            </a:r>
            <a:r>
              <a:rPr lang="ru-RU" sz="2800" dirty="0" smtClean="0"/>
              <a:t> </a:t>
            </a:r>
            <a:r>
              <a:rPr lang="en-US" sz="2800" dirty="0" smtClean="0"/>
              <a:t>0,0025 </a:t>
            </a:r>
            <a:r>
              <a:rPr lang="en-US" sz="2800" dirty="0"/>
              <a:t>&gt; 0,025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dirty="0" smtClean="0"/>
              <a:t>9. </a:t>
            </a:r>
            <a:r>
              <a:rPr lang="ru-RU" sz="2800" dirty="0" smtClean="0"/>
              <a:t> </a:t>
            </a:r>
            <a:r>
              <a:rPr lang="en-US" sz="2800" dirty="0" smtClean="0"/>
              <a:t>8,034 </a:t>
            </a:r>
            <a:r>
              <a:rPr lang="en-US" sz="2800" dirty="0"/>
              <a:t>&lt; </a:t>
            </a:r>
            <a:r>
              <a:rPr lang="en-US" sz="2800" dirty="0" smtClean="0"/>
              <a:t>9,01</a:t>
            </a:r>
            <a:endParaRPr lang="ru-RU" sz="2800" dirty="0" smtClean="0"/>
          </a:p>
          <a:p>
            <a:pPr marL="342900" indent="-342900">
              <a:spcBef>
                <a:spcPct val="50000"/>
              </a:spcBef>
            </a:pPr>
            <a:r>
              <a:rPr lang="en-US" sz="2800" dirty="0" smtClean="0"/>
              <a:t>10</a:t>
            </a:r>
            <a:r>
              <a:rPr lang="en-US" sz="2800" dirty="0"/>
              <a:t>. 0,037 &lt; 0,041</a:t>
            </a:r>
            <a:endParaRPr lang="ru-RU" sz="2800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635896" y="5661025"/>
            <a:ext cx="41767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rgbClr val="A50021"/>
                </a:solidFill>
              </a:rPr>
              <a:t>_ _^^^_ _^_ _ </a:t>
            </a:r>
            <a:endParaRPr lang="ru-RU" sz="4400" b="1" dirty="0">
              <a:solidFill>
                <a:srgbClr val="A50021"/>
              </a:solidFill>
            </a:endParaRPr>
          </a:p>
        </p:txBody>
      </p:sp>
      <p:pic>
        <p:nvPicPr>
          <p:cNvPr id="3074" name="Picture 2" descr="C:\Users\user\Desktop\69614723_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538" y="476672"/>
            <a:ext cx="884237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61899" y="3317696"/>
            <a:ext cx="13756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  да</a:t>
            </a:r>
          </a:p>
          <a:p>
            <a:endParaRPr lang="ru-RU" sz="3600" b="1" dirty="0" smtClean="0"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˄  нет</a:t>
            </a:r>
            <a:endParaRPr lang="ru-RU" sz="3600" b="1" dirty="0"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1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24544" y="4150161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sz="3600" i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56208" y="2967335"/>
            <a:ext cx="94564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Тема. Сложение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десятичных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j-ea"/>
                <a:cs typeface="+mj-cs"/>
              </a:rPr>
              <a:t>дробей.</a:t>
            </a:r>
          </a:p>
        </p:txBody>
      </p:sp>
    </p:spTree>
    <p:extLst>
      <p:ext uri="{BB962C8B-B14F-4D97-AF65-F5344CB8AC3E}">
        <p14:creationId xmlns:p14="http://schemas.microsoft.com/office/powerpoint/2010/main" val="319866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653</TotalTime>
  <Words>393</Words>
  <Application>Microsoft Office PowerPoint</Application>
  <PresentationFormat>Экран (4:3)</PresentationFormat>
  <Paragraphs>130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Comic Sans MS</vt:lpstr>
      <vt:lpstr>Georgia</vt:lpstr>
      <vt:lpstr>Times New Roman</vt:lpstr>
      <vt:lpstr>Trebuchet MS</vt:lpstr>
      <vt:lpstr>Wingdings</vt:lpstr>
      <vt:lpstr>Воздушный поток</vt:lpstr>
      <vt:lpstr>Конспект урока Тема урока: Сложение десятичных дробей </vt:lpstr>
      <vt:lpstr>Расставьте числа в порядке возрастания:</vt:lpstr>
      <vt:lpstr>Расставьте числа в порядке убывания:</vt:lpstr>
      <vt:lpstr>Прочитайте десятичные дроби:</vt:lpstr>
      <vt:lpstr>Презентация PowerPoint</vt:lpstr>
      <vt:lpstr>Презентация PowerPoint</vt:lpstr>
      <vt:lpstr>Запишите в виде десятичной дроби:</vt:lpstr>
      <vt:lpstr>Графический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Горемыкина Елена Александровна</cp:lastModifiedBy>
  <cp:revision>26</cp:revision>
  <dcterms:created xsi:type="dcterms:W3CDTF">2014-03-27T10:19:47Z</dcterms:created>
  <dcterms:modified xsi:type="dcterms:W3CDTF">2019-11-26T07:51:57Z</dcterms:modified>
</cp:coreProperties>
</file>