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6"/>
  </p:notesMasterIdLst>
  <p:sldIdLst>
    <p:sldId id="261" r:id="rId2"/>
    <p:sldId id="274" r:id="rId3"/>
    <p:sldId id="344" r:id="rId4"/>
    <p:sldId id="345" r:id="rId5"/>
    <p:sldId id="294" r:id="rId6"/>
    <p:sldId id="346" r:id="rId7"/>
    <p:sldId id="347" r:id="rId8"/>
    <p:sldId id="348" r:id="rId9"/>
    <p:sldId id="349" r:id="rId10"/>
    <p:sldId id="260" r:id="rId11"/>
    <p:sldId id="350" r:id="rId12"/>
    <p:sldId id="351" r:id="rId13"/>
    <p:sldId id="352" r:id="rId14"/>
    <p:sldId id="304" r:id="rId15"/>
    <p:sldId id="353" r:id="rId16"/>
    <p:sldId id="306" r:id="rId17"/>
    <p:sldId id="334" r:id="rId18"/>
    <p:sldId id="329" r:id="rId19"/>
    <p:sldId id="330" r:id="rId20"/>
    <p:sldId id="339" r:id="rId21"/>
    <p:sldId id="361" r:id="rId22"/>
    <p:sldId id="362" r:id="rId23"/>
    <p:sldId id="360" r:id="rId24"/>
    <p:sldId id="365" r:id="rId25"/>
    <p:sldId id="363" r:id="rId26"/>
    <p:sldId id="368" r:id="rId27"/>
    <p:sldId id="370" r:id="rId28"/>
    <p:sldId id="371" r:id="rId29"/>
    <p:sldId id="373" r:id="rId30"/>
    <p:sldId id="375" r:id="rId31"/>
    <p:sldId id="376" r:id="rId32"/>
    <p:sldId id="381" r:id="rId33"/>
    <p:sldId id="383" r:id="rId34"/>
    <p:sldId id="379" r:id="rId35"/>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0000"/>
    <a:srgbClr val="FFFF99"/>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09" autoAdjust="0"/>
    <p:restoredTop sz="94660"/>
  </p:normalViewPr>
  <p:slideViewPr>
    <p:cSldViewPr>
      <p:cViewPr varScale="1">
        <p:scale>
          <a:sx n="86" d="100"/>
          <a:sy n="86" d="100"/>
        </p:scale>
        <p:origin x="-147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577C1081-D00C-4C0D-A8D4-4274EC09211E}" type="datetimeFigureOut">
              <a:rPr lang="ru-RU"/>
              <a:pPr>
                <a:defRPr/>
              </a:pPr>
              <a:t>22.11.2019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278C2780-6718-479E-9AC8-F39F2DC36349}"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Rectangle 2"/>
          <p:cNvSpPr>
            <a:spLocks noChangeArrowheads="1"/>
          </p:cNvSpPr>
          <p:nvPr/>
        </p:nvSpPr>
        <p:spPr bwMode="auto">
          <a:xfrm>
            <a:off x="1568450" y="4454525"/>
            <a:ext cx="7573963" cy="952500"/>
          </a:xfrm>
          <a:prstGeom prst="rect">
            <a:avLst/>
          </a:prstGeom>
          <a:solidFill>
            <a:schemeClr val="bg2">
              <a:alpha val="50195"/>
            </a:schemeClr>
          </a:solidFill>
          <a:ln>
            <a:noFill/>
          </a:ln>
          <a:extLst>
            <a:ext uri="{91240B29-F687-4F45-9708-019B960494DF}"/>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kumimoji="1" lang="ru-RU" altLang="ru-RU" sz="2400" smtClean="0">
              <a:solidFill>
                <a:srgbClr val="000000"/>
              </a:solidFill>
              <a:latin typeface="Times New Roman" panose="02020603050405020304" pitchFamily="18" charset="0"/>
            </a:endParaRPr>
          </a:p>
        </p:txBody>
      </p:sp>
      <p:sp>
        <p:nvSpPr>
          <p:cNvPr id="5" name="Rectangle 3"/>
          <p:cNvSpPr>
            <a:spLocks noChangeArrowheads="1"/>
          </p:cNvSpPr>
          <p:nvPr/>
        </p:nvSpPr>
        <p:spPr bwMode="auto">
          <a:xfrm>
            <a:off x="0" y="6415088"/>
            <a:ext cx="9142413" cy="441325"/>
          </a:xfrm>
          <a:prstGeom prst="rect">
            <a:avLst/>
          </a:prstGeom>
          <a:gradFill rotWithShape="0">
            <a:gsLst>
              <a:gs pos="0">
                <a:schemeClr val="folHlink"/>
              </a:gs>
              <a:gs pos="100000">
                <a:schemeClr val="bg1"/>
              </a:gs>
            </a:gsLst>
            <a:lin ang="0" scaled="1"/>
          </a:gradFill>
          <a:ln>
            <a:noFill/>
          </a:ln>
          <a:extLst>
            <a:ext uri="{91240B29-F687-4F45-9708-019B960494DF}"/>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kumimoji="1" lang="ru-RU" altLang="ru-RU" sz="2400" smtClean="0">
              <a:solidFill>
                <a:srgbClr val="000000"/>
              </a:solidFill>
              <a:latin typeface="Times New Roman" panose="02020603050405020304" pitchFamily="18" charset="0"/>
            </a:endParaRPr>
          </a:p>
        </p:txBody>
      </p:sp>
      <p:sp>
        <p:nvSpPr>
          <p:cNvPr id="6" name="Freeform 4"/>
          <p:cNvSpPr>
            <a:spLocks/>
          </p:cNvSpPr>
          <p:nvPr/>
        </p:nvSpPr>
        <p:spPr bwMode="auto">
          <a:xfrm>
            <a:off x="7573963" y="5902325"/>
            <a:ext cx="1570037" cy="955675"/>
          </a:xfrm>
          <a:custGeom>
            <a:avLst/>
            <a:gdLst>
              <a:gd name="T0" fmla="*/ 2147483646 w 989"/>
              <a:gd name="T1" fmla="*/ 0 h 602"/>
              <a:gd name="T2" fmla="*/ 2147483646 w 989"/>
              <a:gd name="T3" fmla="*/ 2147483646 h 602"/>
              <a:gd name="T4" fmla="*/ 2147483646 w 989"/>
              <a:gd name="T5" fmla="*/ 2147483646 h 602"/>
              <a:gd name="T6" fmla="*/ 0 w 989"/>
              <a:gd name="T7" fmla="*/ 2147483646 h 602"/>
              <a:gd name="T8" fmla="*/ 2147483646 w 989"/>
              <a:gd name="T9" fmla="*/ 0 h 6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9" h="602">
                <a:moveTo>
                  <a:pt x="243" y="0"/>
                </a:moveTo>
                <a:lnTo>
                  <a:pt x="988" y="346"/>
                </a:lnTo>
                <a:lnTo>
                  <a:pt x="953" y="600"/>
                </a:lnTo>
                <a:lnTo>
                  <a:pt x="0" y="601"/>
                </a:lnTo>
                <a:lnTo>
                  <a:pt x="243" y="0"/>
                </a:lnTo>
              </a:path>
            </a:pathLst>
          </a:custGeom>
          <a:solidFill>
            <a:schemeClr val="tx1">
              <a:alpha val="50195"/>
            </a:schemeClr>
          </a:solidFill>
          <a:ln w="9525">
            <a:noFill/>
            <a:round/>
            <a:headEnd type="none" w="sm" len="sm"/>
            <a:tailEnd type="none" w="sm" len="sm"/>
          </a:ln>
        </p:spPr>
        <p:txBody>
          <a:bodyPr/>
          <a:lstStyle/>
          <a:p>
            <a:pPr>
              <a:defRPr/>
            </a:pPr>
            <a:endParaRPr lang="ru-RU"/>
          </a:p>
        </p:txBody>
      </p:sp>
      <p:sp>
        <p:nvSpPr>
          <p:cNvPr id="7" name="Freeform 5"/>
          <p:cNvSpPr>
            <a:spLocks/>
          </p:cNvSpPr>
          <p:nvPr/>
        </p:nvSpPr>
        <p:spPr bwMode="auto">
          <a:xfrm>
            <a:off x="7575550" y="6176963"/>
            <a:ext cx="1568450" cy="681037"/>
          </a:xfrm>
          <a:custGeom>
            <a:avLst/>
            <a:gdLst>
              <a:gd name="T0" fmla="*/ 0 w 988"/>
              <a:gd name="T1" fmla="*/ 2147483646 h 429"/>
              <a:gd name="T2" fmla="*/ 2147483646 w 988"/>
              <a:gd name="T3" fmla="*/ 0 h 429"/>
              <a:gd name="T4" fmla="*/ 2147483646 w 988"/>
              <a:gd name="T5" fmla="*/ 2147483646 h 429"/>
              <a:gd name="T6" fmla="*/ 2147483646 w 988"/>
              <a:gd name="T7" fmla="*/ 2147483646 h 429"/>
              <a:gd name="T8" fmla="*/ 0 w 988"/>
              <a:gd name="T9" fmla="*/ 2147483646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8" h="429">
                <a:moveTo>
                  <a:pt x="0" y="428"/>
                </a:moveTo>
                <a:lnTo>
                  <a:pt x="427" y="0"/>
                </a:lnTo>
                <a:lnTo>
                  <a:pt x="987" y="219"/>
                </a:lnTo>
                <a:lnTo>
                  <a:pt x="987" y="428"/>
                </a:lnTo>
                <a:lnTo>
                  <a:pt x="0" y="428"/>
                </a:lnTo>
              </a:path>
            </a:pathLst>
          </a:custGeom>
          <a:solidFill>
            <a:schemeClr val="folHlink"/>
          </a:solidFill>
          <a:ln w="9525">
            <a:noFill/>
            <a:round/>
            <a:headEnd type="none" w="sm" len="sm"/>
            <a:tailEnd type="none" w="sm" len="sm"/>
          </a:ln>
        </p:spPr>
        <p:txBody>
          <a:bodyPr/>
          <a:lstStyle/>
          <a:p>
            <a:pPr>
              <a:defRPr/>
            </a:pPr>
            <a:endParaRPr lang="ru-RU"/>
          </a:p>
        </p:txBody>
      </p:sp>
      <p:sp>
        <p:nvSpPr>
          <p:cNvPr id="8" name="Rectangle 6"/>
          <p:cNvSpPr>
            <a:spLocks noChangeArrowheads="1"/>
          </p:cNvSpPr>
          <p:nvPr/>
        </p:nvSpPr>
        <p:spPr bwMode="auto">
          <a:xfrm>
            <a:off x="0" y="0"/>
            <a:ext cx="9142413" cy="1295400"/>
          </a:xfrm>
          <a:prstGeom prst="rect">
            <a:avLst/>
          </a:prstGeom>
          <a:gradFill rotWithShape="0">
            <a:gsLst>
              <a:gs pos="0">
                <a:schemeClr val="folHlink"/>
              </a:gs>
              <a:gs pos="100000">
                <a:schemeClr val="bg1"/>
              </a:gs>
            </a:gsLst>
            <a:lin ang="0" scaled="1"/>
          </a:gradFill>
          <a:ln>
            <a:noFill/>
          </a:ln>
          <a:extLst>
            <a:ext uri="{91240B29-F687-4F45-9708-019B960494DF}"/>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kumimoji="1" lang="ru-RU" altLang="ru-RU" sz="2400" smtClean="0">
              <a:solidFill>
                <a:srgbClr val="000000"/>
              </a:solidFill>
              <a:latin typeface="Times New Roman" panose="02020603050405020304" pitchFamily="18" charset="0"/>
            </a:endParaRPr>
          </a:p>
        </p:txBody>
      </p:sp>
      <p:sp>
        <p:nvSpPr>
          <p:cNvPr id="9" name="Freeform 7"/>
          <p:cNvSpPr>
            <a:spLocks/>
          </p:cNvSpPr>
          <p:nvPr/>
        </p:nvSpPr>
        <p:spPr bwMode="auto">
          <a:xfrm>
            <a:off x="0" y="0"/>
            <a:ext cx="2211388" cy="6858000"/>
          </a:xfrm>
          <a:custGeom>
            <a:avLst/>
            <a:gdLst>
              <a:gd name="T0" fmla="*/ 0 w 1393"/>
              <a:gd name="T1" fmla="*/ 0 h 4320"/>
              <a:gd name="T2" fmla="*/ 2147483646 w 1393"/>
              <a:gd name="T3" fmla="*/ 2147483646 h 4320"/>
              <a:gd name="T4" fmla="*/ 2147483646 w 1393"/>
              <a:gd name="T5" fmla="*/ 2147483646 h 4320"/>
              <a:gd name="T6" fmla="*/ 0 w 1393"/>
              <a:gd name="T7" fmla="*/ 2147483646 h 4320"/>
              <a:gd name="T8" fmla="*/ 0 w 1393"/>
              <a:gd name="T9" fmla="*/ 0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3" h="4320">
                <a:moveTo>
                  <a:pt x="0" y="0"/>
                </a:moveTo>
                <a:lnTo>
                  <a:pt x="1392" y="240"/>
                </a:lnTo>
                <a:lnTo>
                  <a:pt x="288" y="4319"/>
                </a:lnTo>
                <a:lnTo>
                  <a:pt x="0" y="4319"/>
                </a:lnTo>
                <a:lnTo>
                  <a:pt x="0" y="0"/>
                </a:lnTo>
              </a:path>
            </a:pathLst>
          </a:custGeom>
          <a:solidFill>
            <a:schemeClr val="tx1">
              <a:alpha val="50195"/>
            </a:schemeClr>
          </a:solidFill>
          <a:ln w="9525">
            <a:noFill/>
            <a:round/>
            <a:headEnd type="none" w="sm" len="sm"/>
            <a:tailEnd type="none" w="sm" len="sm"/>
          </a:ln>
        </p:spPr>
        <p:txBody>
          <a:bodyPr/>
          <a:lstStyle/>
          <a:p>
            <a:pPr>
              <a:defRPr/>
            </a:pPr>
            <a:endParaRPr lang="ru-RU"/>
          </a:p>
        </p:txBody>
      </p:sp>
      <p:sp>
        <p:nvSpPr>
          <p:cNvPr id="10" name="Freeform 9"/>
          <p:cNvSpPr>
            <a:spLocks/>
          </p:cNvSpPr>
          <p:nvPr/>
        </p:nvSpPr>
        <p:spPr bwMode="auto">
          <a:xfrm>
            <a:off x="3175" y="-15875"/>
            <a:ext cx="1522413" cy="6873875"/>
          </a:xfrm>
          <a:custGeom>
            <a:avLst/>
            <a:gdLst>
              <a:gd name="T0" fmla="*/ 0 w 959"/>
              <a:gd name="T1" fmla="*/ 0 h 4330"/>
              <a:gd name="T2" fmla="*/ 2147483646 w 959"/>
              <a:gd name="T3" fmla="*/ 2147483646 h 4330"/>
              <a:gd name="T4" fmla="*/ 2147483646 w 959"/>
              <a:gd name="T5" fmla="*/ 2147483646 h 4330"/>
              <a:gd name="T6" fmla="*/ 0 w 959"/>
              <a:gd name="T7" fmla="*/ 2147483646 h 4330"/>
              <a:gd name="T8" fmla="*/ 0 w 959"/>
              <a:gd name="T9" fmla="*/ 0 h 43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9" h="4330">
                <a:moveTo>
                  <a:pt x="0" y="0"/>
                </a:moveTo>
                <a:lnTo>
                  <a:pt x="958" y="346"/>
                </a:lnTo>
                <a:lnTo>
                  <a:pt x="286" y="4329"/>
                </a:lnTo>
                <a:lnTo>
                  <a:pt x="0" y="4329"/>
                </a:lnTo>
                <a:lnTo>
                  <a:pt x="0" y="0"/>
                </a:lnTo>
              </a:path>
            </a:pathLst>
          </a:custGeom>
          <a:solidFill>
            <a:schemeClr val="folHlink"/>
          </a:solidFill>
          <a:ln w="9525">
            <a:noFill/>
            <a:round/>
            <a:headEnd type="none" w="sm" len="sm"/>
            <a:tailEnd type="none" w="sm" len="sm"/>
          </a:ln>
        </p:spPr>
        <p:txBody>
          <a:bodyPr/>
          <a:lstStyle/>
          <a:p>
            <a:pPr>
              <a:defRPr/>
            </a:pPr>
            <a:endParaRPr lang="ru-RU"/>
          </a:p>
        </p:txBody>
      </p:sp>
      <p:sp>
        <p:nvSpPr>
          <p:cNvPr id="7176" name="Rectangle 8"/>
          <p:cNvSpPr>
            <a:spLocks noGrp="1" noChangeArrowheads="1"/>
          </p:cNvSpPr>
          <p:nvPr>
            <p:ph type="ctrTitle" sz="quarter"/>
          </p:nvPr>
        </p:nvSpPr>
        <p:spPr/>
        <p:txBody>
          <a:bodyPr/>
          <a:lstStyle>
            <a:lvl1pPr>
              <a:defRPr/>
            </a:lvl1pPr>
          </a:lstStyle>
          <a:p>
            <a:r>
              <a:rPr lang="ru-RU"/>
              <a:t>Образец заголовка</a:t>
            </a:r>
          </a:p>
        </p:txBody>
      </p:sp>
      <p:sp>
        <p:nvSpPr>
          <p:cNvPr id="7181" name="Rectangle 13"/>
          <p:cNvSpPr>
            <a:spLocks noGrp="1" noChangeArrowheads="1"/>
          </p:cNvSpPr>
          <p:nvPr>
            <p:ph type="subTitle" sz="quarter" idx="1"/>
          </p:nvPr>
        </p:nvSpPr>
        <p:spPr>
          <a:xfrm>
            <a:off x="1600200" y="4495800"/>
            <a:ext cx="6781800" cy="914400"/>
          </a:xfrm>
          <a:ln w="12700" cap="sq">
            <a:headEnd type="none" w="sm" len="sm"/>
            <a:tailEnd type="none" w="sm" len="sm"/>
          </a:ln>
        </p:spPr>
        <p:txBody>
          <a:bodyPr lIns="91440" tIns="45720" rIns="91440" bIns="45720" anchor="ctr"/>
          <a:lstStyle>
            <a:lvl1pPr marL="0" indent="0">
              <a:buFont typeface="Wingdings" pitchFamily="2" charset="2"/>
              <a:buNone/>
              <a:defRPr sz="2800"/>
            </a:lvl1pPr>
          </a:lstStyle>
          <a:p>
            <a:r>
              <a:rPr lang="ru-RU"/>
              <a:t>Образец подзаголовка</a:t>
            </a:r>
          </a:p>
        </p:txBody>
      </p:sp>
      <p:sp>
        <p:nvSpPr>
          <p:cNvPr id="11" name="Rectangle 10"/>
          <p:cNvSpPr>
            <a:spLocks noGrp="1" noChangeArrowheads="1"/>
          </p:cNvSpPr>
          <p:nvPr>
            <p:ph type="sldNum" sz="quarter" idx="10"/>
          </p:nvPr>
        </p:nvSpPr>
        <p:spPr>
          <a:xfrm>
            <a:off x="7772400" y="6415088"/>
            <a:ext cx="1371600" cy="423862"/>
          </a:xfrm>
        </p:spPr>
        <p:txBody>
          <a:bodyPr/>
          <a:lstStyle>
            <a:lvl1pPr>
              <a:defRPr/>
            </a:lvl1pPr>
          </a:lstStyle>
          <a:p>
            <a:pPr>
              <a:defRPr/>
            </a:pPr>
            <a:fld id="{FBD2400F-B217-498B-91DA-A61AB5CB44E9}" type="slidenum">
              <a:rPr lang="ru-RU" altLang="ru-RU"/>
              <a:pPr>
                <a:defRPr/>
              </a:pPr>
              <a:t>‹#›</a:t>
            </a:fld>
            <a:endParaRPr lang="ru-RU" altLang="ru-RU"/>
          </a:p>
        </p:txBody>
      </p:sp>
      <p:sp>
        <p:nvSpPr>
          <p:cNvPr id="12" name="Rectangle 11"/>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13" name="Rectangle 12"/>
          <p:cNvSpPr>
            <a:spLocks noGrp="1" noChangeArrowheads="1"/>
          </p:cNvSpPr>
          <p:nvPr>
            <p:ph type="dt" sz="quarter" idx="12"/>
          </p:nvPr>
        </p:nvSpPr>
        <p:spPr/>
        <p:txBody>
          <a:bodyPr/>
          <a:lstStyle>
            <a:lvl1pPr fontAlgn="auto">
              <a:spcBef>
                <a:spcPts val="0"/>
              </a:spcBef>
              <a:spcAft>
                <a:spcPts val="0"/>
              </a:spcAft>
              <a:defRPr/>
            </a:lvl1pPr>
          </a:lstStyle>
          <a:p>
            <a:pPr>
              <a:defRPr/>
            </a:pPr>
            <a:fld id="{175E355F-F8D2-4CF7-A740-48E815D612CA}" type="datetime1">
              <a:rPr lang="ru-RU"/>
              <a:pPr>
                <a:defRPr/>
              </a:pPr>
              <a:t>22.11.2019</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6117F36E-7BBE-4841-9C28-203C4A95ACF6}" type="datetime1">
              <a:rPr lang="ru-RU"/>
              <a:pPr>
                <a:defRPr/>
              </a:pPr>
              <a:t>22.11.2019</a:t>
            </a:fld>
            <a:endParaRPr lang="ru-RU"/>
          </a:p>
        </p:txBody>
      </p:sp>
      <p:sp>
        <p:nvSpPr>
          <p:cNvPr id="5"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12"/>
          <p:cNvSpPr>
            <a:spLocks noGrp="1" noChangeArrowheads="1"/>
          </p:cNvSpPr>
          <p:nvPr>
            <p:ph type="sldNum" sz="quarter" idx="12"/>
          </p:nvPr>
        </p:nvSpPr>
        <p:spPr/>
        <p:txBody>
          <a:bodyPr/>
          <a:lstStyle>
            <a:lvl1pPr>
              <a:defRPr/>
            </a:lvl1pPr>
          </a:lstStyle>
          <a:p>
            <a:pPr>
              <a:defRPr/>
            </a:pPr>
            <a:fld id="{BC197146-8B87-4207-B6D7-7C0D6D90E529}" type="slidenum">
              <a:rPr lang="ru-RU" altLang="ru-RU"/>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269163" y="0"/>
            <a:ext cx="1716087" cy="60785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117725" y="0"/>
            <a:ext cx="4999038" cy="60785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1F7561E5-E101-44EF-B6F1-BA9625CE9B75}" type="datetime1">
              <a:rPr lang="ru-RU"/>
              <a:pPr>
                <a:defRPr/>
              </a:pPr>
              <a:t>22.11.2019</a:t>
            </a:fld>
            <a:endParaRPr lang="ru-RU"/>
          </a:p>
        </p:txBody>
      </p:sp>
      <p:sp>
        <p:nvSpPr>
          <p:cNvPr id="5"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12"/>
          <p:cNvSpPr>
            <a:spLocks noGrp="1" noChangeArrowheads="1"/>
          </p:cNvSpPr>
          <p:nvPr>
            <p:ph type="sldNum" sz="quarter" idx="12"/>
          </p:nvPr>
        </p:nvSpPr>
        <p:spPr/>
        <p:txBody>
          <a:bodyPr/>
          <a:lstStyle>
            <a:lvl1pPr>
              <a:defRPr/>
            </a:lvl1pPr>
          </a:lstStyle>
          <a:p>
            <a:pPr>
              <a:defRPr/>
            </a:pPr>
            <a:fld id="{AA9BC463-2904-4781-8A02-211DEFCDE909}"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CAC0D6D1-46FC-412A-ABC3-F8649072F945}" type="datetime1">
              <a:rPr lang="ru-RU"/>
              <a:pPr>
                <a:defRPr/>
              </a:pPr>
              <a:t>22.11.2019</a:t>
            </a:fld>
            <a:endParaRPr lang="ru-RU"/>
          </a:p>
        </p:txBody>
      </p:sp>
      <p:sp>
        <p:nvSpPr>
          <p:cNvPr id="5"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12"/>
          <p:cNvSpPr>
            <a:spLocks noGrp="1" noChangeArrowheads="1"/>
          </p:cNvSpPr>
          <p:nvPr>
            <p:ph type="sldNum" sz="quarter" idx="12"/>
          </p:nvPr>
        </p:nvSpPr>
        <p:spPr/>
        <p:txBody>
          <a:bodyPr/>
          <a:lstStyle>
            <a:lvl1pPr>
              <a:defRPr/>
            </a:lvl1pPr>
          </a:lstStyle>
          <a:p>
            <a:pPr>
              <a:defRPr/>
            </a:pPr>
            <a:fld id="{205C0F1B-A92C-484D-AACB-A211DDEA85D0}" type="slidenum">
              <a:rPr lang="ru-RU" altLang="ru-RU"/>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AAEF711D-0B11-450A-B7FC-34DB7F165115}" type="datetime1">
              <a:rPr lang="ru-RU"/>
              <a:pPr>
                <a:defRPr/>
              </a:pPr>
              <a:t>22.11.2019</a:t>
            </a:fld>
            <a:endParaRPr lang="ru-RU"/>
          </a:p>
        </p:txBody>
      </p:sp>
      <p:sp>
        <p:nvSpPr>
          <p:cNvPr id="5"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12"/>
          <p:cNvSpPr>
            <a:spLocks noGrp="1" noChangeArrowheads="1"/>
          </p:cNvSpPr>
          <p:nvPr>
            <p:ph type="sldNum" sz="quarter" idx="12"/>
          </p:nvPr>
        </p:nvSpPr>
        <p:spPr/>
        <p:txBody>
          <a:bodyPr/>
          <a:lstStyle>
            <a:lvl1pPr>
              <a:defRPr/>
            </a:lvl1pPr>
          </a:lstStyle>
          <a:p>
            <a:pPr>
              <a:defRPr/>
            </a:pPr>
            <a:fld id="{6A5A1B1C-5439-4D10-81F3-6E0EAD04CBB4}" type="slidenum">
              <a:rPr lang="ru-RU" altLang="ru-RU"/>
              <a:pPr>
                <a:defRPr/>
              </a:pPr>
              <a:t>‹#›</a:t>
            </a:fld>
            <a:endParaRPr lang="ru-RU"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209800" y="1927225"/>
            <a:ext cx="3311525" cy="4151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673725" y="1927225"/>
            <a:ext cx="3311525" cy="4151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E090DBA5-6AAC-4CCF-ABC6-5D0BB3DA755C}" type="datetime1">
              <a:rPr lang="ru-RU"/>
              <a:pPr>
                <a:defRPr/>
              </a:pPr>
              <a:t>22.11.2019</a:t>
            </a:fld>
            <a:endParaRPr lang="ru-RU"/>
          </a:p>
        </p:txBody>
      </p:sp>
      <p:sp>
        <p:nvSpPr>
          <p:cNvPr id="6"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12"/>
          <p:cNvSpPr>
            <a:spLocks noGrp="1" noChangeArrowheads="1"/>
          </p:cNvSpPr>
          <p:nvPr>
            <p:ph type="sldNum" sz="quarter" idx="12"/>
          </p:nvPr>
        </p:nvSpPr>
        <p:spPr/>
        <p:txBody>
          <a:bodyPr/>
          <a:lstStyle>
            <a:lvl1pPr>
              <a:defRPr/>
            </a:lvl1pPr>
          </a:lstStyle>
          <a:p>
            <a:pPr>
              <a:defRPr/>
            </a:pPr>
            <a:fld id="{FD5BE095-E798-4A31-AC12-7D19886BA0C8}" type="slidenum">
              <a:rPr lang="ru-RU" altLang="ru-RU"/>
              <a:pPr>
                <a:defRPr/>
              </a:pPr>
              <a:t>‹#›</a:t>
            </a:fld>
            <a:endParaRPr lang="ru-RU"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C99C6E7C-3929-4F27-B39D-4D1B2BF0ED29}" type="datetime1">
              <a:rPr lang="ru-RU"/>
              <a:pPr>
                <a:defRPr/>
              </a:pPr>
              <a:t>22.11.2019</a:t>
            </a:fld>
            <a:endParaRPr lang="ru-RU"/>
          </a:p>
        </p:txBody>
      </p:sp>
      <p:sp>
        <p:nvSpPr>
          <p:cNvPr id="8"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9" name="Rectangle 12"/>
          <p:cNvSpPr>
            <a:spLocks noGrp="1" noChangeArrowheads="1"/>
          </p:cNvSpPr>
          <p:nvPr>
            <p:ph type="sldNum" sz="quarter" idx="12"/>
          </p:nvPr>
        </p:nvSpPr>
        <p:spPr/>
        <p:txBody>
          <a:bodyPr/>
          <a:lstStyle>
            <a:lvl1pPr>
              <a:defRPr/>
            </a:lvl1pPr>
          </a:lstStyle>
          <a:p>
            <a:pPr>
              <a:defRPr/>
            </a:pPr>
            <a:fld id="{E6B40654-E962-4C2C-9B41-9F93B884EC0F}" type="slidenum">
              <a:rPr lang="ru-RU" altLang="ru-RU"/>
              <a:pPr>
                <a:defRPr/>
              </a:pPr>
              <a:t>‹#›</a:t>
            </a:fld>
            <a:endParaRPr lang="ru-RU"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BCB428DB-1E6F-4B03-AF2B-ED763DC4F20F}" type="datetime1">
              <a:rPr lang="ru-RU"/>
              <a:pPr>
                <a:defRPr/>
              </a:pPr>
              <a:t>22.11.2019</a:t>
            </a:fld>
            <a:endParaRPr lang="ru-RU"/>
          </a:p>
        </p:txBody>
      </p:sp>
      <p:sp>
        <p:nvSpPr>
          <p:cNvPr id="4"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5" name="Rectangle 12"/>
          <p:cNvSpPr>
            <a:spLocks noGrp="1" noChangeArrowheads="1"/>
          </p:cNvSpPr>
          <p:nvPr>
            <p:ph type="sldNum" sz="quarter" idx="12"/>
          </p:nvPr>
        </p:nvSpPr>
        <p:spPr/>
        <p:txBody>
          <a:bodyPr/>
          <a:lstStyle>
            <a:lvl1pPr>
              <a:defRPr/>
            </a:lvl1pPr>
          </a:lstStyle>
          <a:p>
            <a:pPr>
              <a:defRPr/>
            </a:pPr>
            <a:fld id="{67885C12-B382-4539-9BEA-64F08901C056}" type="slidenum">
              <a:rPr lang="ru-RU" altLang="ru-RU"/>
              <a:pPr>
                <a:defRPr/>
              </a:pPr>
              <a:t>‹#›</a:t>
            </a:fld>
            <a:endParaRPr lang="ru-RU"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7BED68C0-C3BD-4DF3-8712-7F4036604EFB}" type="datetime1">
              <a:rPr lang="ru-RU"/>
              <a:pPr>
                <a:defRPr/>
              </a:pPr>
              <a:t>22.11.2019</a:t>
            </a:fld>
            <a:endParaRPr lang="ru-RU"/>
          </a:p>
        </p:txBody>
      </p:sp>
      <p:sp>
        <p:nvSpPr>
          <p:cNvPr id="3"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4" name="Rectangle 12"/>
          <p:cNvSpPr>
            <a:spLocks noGrp="1" noChangeArrowheads="1"/>
          </p:cNvSpPr>
          <p:nvPr>
            <p:ph type="sldNum" sz="quarter" idx="12"/>
          </p:nvPr>
        </p:nvSpPr>
        <p:spPr/>
        <p:txBody>
          <a:bodyPr/>
          <a:lstStyle>
            <a:lvl1pPr>
              <a:defRPr/>
            </a:lvl1pPr>
          </a:lstStyle>
          <a:p>
            <a:pPr>
              <a:defRPr/>
            </a:pPr>
            <a:fld id="{FEF87B70-ADE7-4882-A62B-D561D35BB609}" type="slidenum">
              <a:rPr lang="ru-RU" altLang="ru-RU"/>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7B051D30-5B8A-412E-98E6-9163068610E1}" type="datetime1">
              <a:rPr lang="ru-RU"/>
              <a:pPr>
                <a:defRPr/>
              </a:pPr>
              <a:t>22.11.2019</a:t>
            </a:fld>
            <a:endParaRPr lang="ru-RU"/>
          </a:p>
        </p:txBody>
      </p:sp>
      <p:sp>
        <p:nvSpPr>
          <p:cNvPr id="6"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12"/>
          <p:cNvSpPr>
            <a:spLocks noGrp="1" noChangeArrowheads="1"/>
          </p:cNvSpPr>
          <p:nvPr>
            <p:ph type="sldNum" sz="quarter" idx="12"/>
          </p:nvPr>
        </p:nvSpPr>
        <p:spPr/>
        <p:txBody>
          <a:bodyPr/>
          <a:lstStyle>
            <a:lvl1pPr>
              <a:defRPr/>
            </a:lvl1pPr>
          </a:lstStyle>
          <a:p>
            <a:pPr>
              <a:defRPr/>
            </a:pPr>
            <a:fld id="{89C30E02-890D-43F6-B86E-FC968F1BA8E8}" type="slidenum">
              <a:rPr lang="ru-RU" altLang="ru-RU"/>
              <a:pPr>
                <a:defRPr/>
              </a:pPr>
              <a:t>‹#›</a:t>
            </a:fld>
            <a:endParaRPr lang="ru-RU"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p:txBody>
          <a:bodyPr/>
          <a:lstStyle>
            <a:lvl1pPr fontAlgn="auto">
              <a:spcBef>
                <a:spcPts val="0"/>
              </a:spcBef>
              <a:spcAft>
                <a:spcPts val="0"/>
              </a:spcAft>
              <a:defRPr/>
            </a:lvl1pPr>
          </a:lstStyle>
          <a:p>
            <a:pPr>
              <a:defRPr/>
            </a:pPr>
            <a:fld id="{27BF62BC-CB00-4B64-BA4D-9E9EAA912CFD}" type="datetime1">
              <a:rPr lang="ru-RU"/>
              <a:pPr>
                <a:defRPr/>
              </a:pPr>
              <a:t>22.11.2019</a:t>
            </a:fld>
            <a:endParaRPr lang="ru-RU"/>
          </a:p>
        </p:txBody>
      </p:sp>
      <p:sp>
        <p:nvSpPr>
          <p:cNvPr id="6" name="Rectangle 8"/>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12"/>
          <p:cNvSpPr>
            <a:spLocks noGrp="1" noChangeArrowheads="1"/>
          </p:cNvSpPr>
          <p:nvPr>
            <p:ph type="sldNum" sz="quarter" idx="12"/>
          </p:nvPr>
        </p:nvSpPr>
        <p:spPr/>
        <p:txBody>
          <a:bodyPr/>
          <a:lstStyle>
            <a:lvl1pPr>
              <a:defRPr/>
            </a:lvl1pPr>
          </a:lstStyle>
          <a:p>
            <a:pPr>
              <a:defRPr/>
            </a:pPr>
            <a:fld id="{77D9FECF-18AC-4A28-AF24-4064EEC4FDFD}" type="slidenum">
              <a:rPr lang="ru-RU" altLang="ru-RU"/>
              <a:pPr>
                <a:defRPr/>
              </a:pPr>
              <a:t>‹#›</a:t>
            </a:fld>
            <a:endParaRPr lang="ru-RU"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2F0FF"/>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6415088"/>
            <a:ext cx="9142413" cy="441325"/>
          </a:xfrm>
          <a:prstGeom prst="rect">
            <a:avLst/>
          </a:prstGeom>
          <a:gradFill rotWithShape="0">
            <a:gsLst>
              <a:gs pos="0">
                <a:schemeClr val="folHlink"/>
              </a:gs>
              <a:gs pos="100000">
                <a:schemeClr val="bg1"/>
              </a:gs>
            </a:gsLst>
            <a:lin ang="0" scaled="1"/>
          </a:gradFill>
          <a:ln>
            <a:noFill/>
          </a:ln>
          <a:extLst>
            <a:ext uri="{91240B29-F687-4F45-9708-019B960494DF}"/>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kumimoji="1" lang="ru-RU" altLang="ru-RU" sz="2400" smtClean="0">
              <a:solidFill>
                <a:srgbClr val="000000"/>
              </a:solidFill>
              <a:latin typeface="Times New Roman" panose="02020603050405020304" pitchFamily="18" charset="0"/>
            </a:endParaRPr>
          </a:p>
        </p:txBody>
      </p:sp>
      <p:sp>
        <p:nvSpPr>
          <p:cNvPr id="1027" name="Freeform 3"/>
          <p:cNvSpPr>
            <a:spLocks/>
          </p:cNvSpPr>
          <p:nvPr/>
        </p:nvSpPr>
        <p:spPr bwMode="auto">
          <a:xfrm>
            <a:off x="7573963" y="5902325"/>
            <a:ext cx="1570037" cy="955675"/>
          </a:xfrm>
          <a:custGeom>
            <a:avLst/>
            <a:gdLst>
              <a:gd name="T0" fmla="*/ 2147483646 w 989"/>
              <a:gd name="T1" fmla="*/ 0 h 602"/>
              <a:gd name="T2" fmla="*/ 2147483646 w 989"/>
              <a:gd name="T3" fmla="*/ 2147483646 h 602"/>
              <a:gd name="T4" fmla="*/ 2147483646 w 989"/>
              <a:gd name="T5" fmla="*/ 2147483646 h 602"/>
              <a:gd name="T6" fmla="*/ 0 w 989"/>
              <a:gd name="T7" fmla="*/ 2147483646 h 602"/>
              <a:gd name="T8" fmla="*/ 2147483646 w 989"/>
              <a:gd name="T9" fmla="*/ 0 h 6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9" h="602">
                <a:moveTo>
                  <a:pt x="243" y="0"/>
                </a:moveTo>
                <a:lnTo>
                  <a:pt x="988" y="346"/>
                </a:lnTo>
                <a:lnTo>
                  <a:pt x="953" y="600"/>
                </a:lnTo>
                <a:lnTo>
                  <a:pt x="0" y="601"/>
                </a:lnTo>
                <a:lnTo>
                  <a:pt x="243" y="0"/>
                </a:lnTo>
              </a:path>
            </a:pathLst>
          </a:custGeom>
          <a:solidFill>
            <a:schemeClr val="tx1">
              <a:alpha val="50195"/>
            </a:schemeClr>
          </a:solidFill>
          <a:ln w="9525">
            <a:noFill/>
            <a:round/>
            <a:headEnd type="none" w="sm" len="sm"/>
            <a:tailEnd type="none" w="sm" len="sm"/>
          </a:ln>
        </p:spPr>
        <p:txBody>
          <a:bodyPr/>
          <a:lstStyle/>
          <a:p>
            <a:pPr>
              <a:defRPr/>
            </a:pPr>
            <a:endParaRPr lang="ru-RU"/>
          </a:p>
        </p:txBody>
      </p:sp>
      <p:sp>
        <p:nvSpPr>
          <p:cNvPr id="1028" name="Freeform 4"/>
          <p:cNvSpPr>
            <a:spLocks/>
          </p:cNvSpPr>
          <p:nvPr/>
        </p:nvSpPr>
        <p:spPr bwMode="auto">
          <a:xfrm>
            <a:off x="7575550" y="6176963"/>
            <a:ext cx="1568450" cy="681037"/>
          </a:xfrm>
          <a:custGeom>
            <a:avLst/>
            <a:gdLst>
              <a:gd name="T0" fmla="*/ 0 w 988"/>
              <a:gd name="T1" fmla="*/ 2147483646 h 429"/>
              <a:gd name="T2" fmla="*/ 2147483646 w 988"/>
              <a:gd name="T3" fmla="*/ 0 h 429"/>
              <a:gd name="T4" fmla="*/ 2147483646 w 988"/>
              <a:gd name="T5" fmla="*/ 2147483646 h 429"/>
              <a:gd name="T6" fmla="*/ 2147483646 w 988"/>
              <a:gd name="T7" fmla="*/ 2147483646 h 429"/>
              <a:gd name="T8" fmla="*/ 0 w 988"/>
              <a:gd name="T9" fmla="*/ 2147483646 h 4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8" h="429">
                <a:moveTo>
                  <a:pt x="0" y="428"/>
                </a:moveTo>
                <a:lnTo>
                  <a:pt x="427" y="0"/>
                </a:lnTo>
                <a:lnTo>
                  <a:pt x="987" y="219"/>
                </a:lnTo>
                <a:lnTo>
                  <a:pt x="987" y="428"/>
                </a:lnTo>
                <a:lnTo>
                  <a:pt x="0" y="428"/>
                </a:lnTo>
              </a:path>
            </a:pathLst>
          </a:custGeom>
          <a:solidFill>
            <a:schemeClr val="folHlink"/>
          </a:solidFill>
          <a:ln w="9525" cap="flat" cmpd="sng">
            <a:noFill/>
            <a:prstDash val="solid"/>
            <a:round/>
            <a:headEnd type="none" w="sm" len="sm"/>
            <a:tailEnd type="none" w="sm" len="sm"/>
          </a:ln>
        </p:spPr>
        <p:txBody>
          <a:bodyPr/>
          <a:lstStyle/>
          <a:p>
            <a:pPr>
              <a:defRPr/>
            </a:pPr>
            <a:endParaRPr lang="ru-RU"/>
          </a:p>
        </p:txBody>
      </p:sp>
      <p:sp>
        <p:nvSpPr>
          <p:cNvPr id="1029" name="Rectangle 5"/>
          <p:cNvSpPr>
            <a:spLocks noChangeArrowheads="1"/>
          </p:cNvSpPr>
          <p:nvPr/>
        </p:nvSpPr>
        <p:spPr bwMode="auto">
          <a:xfrm>
            <a:off x="0" y="0"/>
            <a:ext cx="9142413" cy="1295400"/>
          </a:xfrm>
          <a:prstGeom prst="rect">
            <a:avLst/>
          </a:prstGeom>
          <a:gradFill rotWithShape="0">
            <a:gsLst>
              <a:gs pos="0">
                <a:schemeClr val="folHlink"/>
              </a:gs>
              <a:gs pos="100000">
                <a:schemeClr val="bg1"/>
              </a:gs>
            </a:gsLst>
            <a:lin ang="0" scaled="1"/>
          </a:gradFill>
          <a:ln>
            <a:noFill/>
          </a:ln>
          <a:extLst>
            <a:ext uri="{91240B29-F687-4F45-9708-019B960494DF}"/>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kumimoji="1" lang="ru-RU" altLang="ru-RU" sz="2400" smtClean="0">
              <a:solidFill>
                <a:srgbClr val="000000"/>
              </a:solidFill>
              <a:latin typeface="Times New Roman" panose="02020603050405020304" pitchFamily="18" charset="0"/>
            </a:endParaRPr>
          </a:p>
        </p:txBody>
      </p:sp>
      <p:sp>
        <p:nvSpPr>
          <p:cNvPr id="1030" name="Freeform 6"/>
          <p:cNvSpPr>
            <a:spLocks/>
          </p:cNvSpPr>
          <p:nvPr/>
        </p:nvSpPr>
        <p:spPr bwMode="auto">
          <a:xfrm>
            <a:off x="0" y="0"/>
            <a:ext cx="2211388" cy="6858000"/>
          </a:xfrm>
          <a:custGeom>
            <a:avLst/>
            <a:gdLst>
              <a:gd name="T0" fmla="*/ 0 w 1393"/>
              <a:gd name="T1" fmla="*/ 0 h 4320"/>
              <a:gd name="T2" fmla="*/ 2147483646 w 1393"/>
              <a:gd name="T3" fmla="*/ 2147483646 h 4320"/>
              <a:gd name="T4" fmla="*/ 2147483646 w 1393"/>
              <a:gd name="T5" fmla="*/ 2147483646 h 4320"/>
              <a:gd name="T6" fmla="*/ 0 w 1393"/>
              <a:gd name="T7" fmla="*/ 2147483646 h 4320"/>
              <a:gd name="T8" fmla="*/ 0 w 1393"/>
              <a:gd name="T9" fmla="*/ 0 h 43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3" h="4320">
                <a:moveTo>
                  <a:pt x="0" y="0"/>
                </a:moveTo>
                <a:lnTo>
                  <a:pt x="1392" y="240"/>
                </a:lnTo>
                <a:lnTo>
                  <a:pt x="288" y="4319"/>
                </a:lnTo>
                <a:lnTo>
                  <a:pt x="0" y="4319"/>
                </a:lnTo>
                <a:lnTo>
                  <a:pt x="0" y="0"/>
                </a:lnTo>
              </a:path>
            </a:pathLst>
          </a:custGeom>
          <a:solidFill>
            <a:schemeClr val="tx1">
              <a:alpha val="50195"/>
            </a:schemeClr>
          </a:solidFill>
          <a:ln w="9525">
            <a:noFill/>
            <a:round/>
            <a:headEnd type="none" w="sm" len="sm"/>
            <a:tailEnd type="none" w="sm" len="sm"/>
          </a:ln>
        </p:spPr>
        <p:txBody>
          <a:bodyPr/>
          <a:lstStyle/>
          <a:p>
            <a:pPr>
              <a:defRPr/>
            </a:pPr>
            <a:endParaRPr lang="ru-RU"/>
          </a:p>
        </p:txBody>
      </p:sp>
      <p:sp>
        <p:nvSpPr>
          <p:cNvPr id="6151" name="Rectangle 7"/>
          <p:cNvSpPr>
            <a:spLocks noGrp="1" noChangeArrowheads="1"/>
          </p:cNvSpPr>
          <p:nvPr>
            <p:ph type="dt" sz="half" idx="2"/>
          </p:nvPr>
        </p:nvSpPr>
        <p:spPr bwMode="auto">
          <a:xfrm>
            <a:off x="579438" y="6415088"/>
            <a:ext cx="1593850" cy="44132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1" hangingPunct="1">
              <a:defRPr kumimoji="0" sz="1400">
                <a:solidFill>
                  <a:srgbClr val="000000"/>
                </a:solidFill>
                <a:latin typeface="+mn-lt"/>
              </a:defRPr>
            </a:lvl1pPr>
          </a:lstStyle>
          <a:p>
            <a:pPr>
              <a:defRPr/>
            </a:pPr>
            <a:fld id="{C339A5A3-6E93-413D-9197-4BE65FE0277D}" type="datetime1">
              <a:rPr lang="ru-RU"/>
              <a:pPr>
                <a:defRPr/>
              </a:pPr>
              <a:t>22.11.2019</a:t>
            </a:fld>
            <a:endParaRPr lang="ru-RU"/>
          </a:p>
        </p:txBody>
      </p:sp>
      <p:sp>
        <p:nvSpPr>
          <p:cNvPr id="6152" name="Rectangle 8"/>
          <p:cNvSpPr>
            <a:spLocks noGrp="1" noChangeArrowheads="1"/>
          </p:cNvSpPr>
          <p:nvPr>
            <p:ph type="ftr" sz="quarter" idx="3"/>
          </p:nvPr>
        </p:nvSpPr>
        <p:spPr bwMode="auto">
          <a:xfrm>
            <a:off x="2227263" y="6415088"/>
            <a:ext cx="5091112" cy="44132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1" hangingPunct="1">
              <a:defRPr kumimoji="0" sz="1400">
                <a:solidFill>
                  <a:srgbClr val="000000"/>
                </a:solidFill>
                <a:latin typeface="+mn-lt"/>
              </a:defRPr>
            </a:lvl1pPr>
          </a:lstStyle>
          <a:p>
            <a:pPr>
              <a:defRPr/>
            </a:pPr>
            <a:endParaRPr lang="ru-RU"/>
          </a:p>
        </p:txBody>
      </p:sp>
      <p:sp>
        <p:nvSpPr>
          <p:cNvPr id="1033" name="Rectangle 9"/>
          <p:cNvSpPr>
            <a:spLocks noGrp="1" noChangeArrowheads="1"/>
          </p:cNvSpPr>
          <p:nvPr>
            <p:ph type="title"/>
          </p:nvPr>
        </p:nvSpPr>
        <p:spPr bwMode="auto">
          <a:xfrm>
            <a:off x="2117725" y="0"/>
            <a:ext cx="6867525" cy="1065213"/>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ru-RU" altLang="ru-RU" smtClean="0"/>
              <a:t>Образец заголовка</a:t>
            </a:r>
          </a:p>
        </p:txBody>
      </p:sp>
      <p:sp>
        <p:nvSpPr>
          <p:cNvPr id="1034" name="Freeform 10"/>
          <p:cNvSpPr>
            <a:spLocks/>
          </p:cNvSpPr>
          <p:nvPr/>
        </p:nvSpPr>
        <p:spPr bwMode="auto">
          <a:xfrm>
            <a:off x="0" y="-15875"/>
            <a:ext cx="1522413" cy="6873875"/>
          </a:xfrm>
          <a:custGeom>
            <a:avLst/>
            <a:gdLst>
              <a:gd name="T0" fmla="*/ 0 w 959"/>
              <a:gd name="T1" fmla="*/ 0 h 4330"/>
              <a:gd name="T2" fmla="*/ 2147483646 w 959"/>
              <a:gd name="T3" fmla="*/ 2147483646 h 4330"/>
              <a:gd name="T4" fmla="*/ 2147483646 w 959"/>
              <a:gd name="T5" fmla="*/ 2147483646 h 4330"/>
              <a:gd name="T6" fmla="*/ 0 w 959"/>
              <a:gd name="T7" fmla="*/ 2147483646 h 4330"/>
              <a:gd name="T8" fmla="*/ 0 w 959"/>
              <a:gd name="T9" fmla="*/ 0 h 43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9" h="4330">
                <a:moveTo>
                  <a:pt x="0" y="0"/>
                </a:moveTo>
                <a:lnTo>
                  <a:pt x="958" y="346"/>
                </a:lnTo>
                <a:lnTo>
                  <a:pt x="286" y="4329"/>
                </a:lnTo>
                <a:lnTo>
                  <a:pt x="0" y="4329"/>
                </a:lnTo>
                <a:lnTo>
                  <a:pt x="0" y="0"/>
                </a:lnTo>
              </a:path>
            </a:pathLst>
          </a:custGeom>
          <a:solidFill>
            <a:schemeClr val="folHlink"/>
          </a:solidFill>
          <a:ln w="9525" cap="flat" cmpd="sng">
            <a:noFill/>
            <a:prstDash val="solid"/>
            <a:round/>
            <a:headEnd type="none" w="sm" len="sm"/>
            <a:tailEnd type="none" w="sm" len="sm"/>
          </a:ln>
        </p:spPr>
        <p:txBody>
          <a:bodyPr/>
          <a:lstStyle/>
          <a:p>
            <a:pPr>
              <a:defRPr/>
            </a:pPr>
            <a:endParaRPr lang="ru-RU"/>
          </a:p>
        </p:txBody>
      </p:sp>
      <p:sp>
        <p:nvSpPr>
          <p:cNvPr id="1035" name="Rectangle 11"/>
          <p:cNvSpPr>
            <a:spLocks noGrp="1" noChangeArrowheads="1"/>
          </p:cNvSpPr>
          <p:nvPr>
            <p:ph type="body" idx="1"/>
          </p:nvPr>
        </p:nvSpPr>
        <p:spPr bwMode="auto">
          <a:xfrm>
            <a:off x="2209800" y="1927225"/>
            <a:ext cx="6775450" cy="4151313"/>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6156" name="Rectangle 12"/>
          <p:cNvSpPr>
            <a:spLocks noGrp="1" noChangeArrowheads="1"/>
          </p:cNvSpPr>
          <p:nvPr>
            <p:ph type="sldNum" sz="quarter" idx="4"/>
          </p:nvPr>
        </p:nvSpPr>
        <p:spPr bwMode="auto">
          <a:xfrm>
            <a:off x="7923213" y="6415088"/>
            <a:ext cx="969962" cy="423862"/>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1" hangingPunct="1">
              <a:defRPr sz="1400">
                <a:solidFill>
                  <a:srgbClr val="000000"/>
                </a:solidFill>
                <a:latin typeface="Times New Roman" pitchFamily="18" charset="0"/>
              </a:defRPr>
            </a:lvl1pPr>
          </a:lstStyle>
          <a:p>
            <a:pPr>
              <a:defRPr/>
            </a:pPr>
            <a:fld id="{7F4D09D9-8A82-415B-89D2-FC23F2E0EC70}"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Lst>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folHlink"/>
        </a:buClr>
        <a:buSzPct val="85000"/>
        <a:buFont typeface="Wingdings" pitchFamily="2" charset="2"/>
        <a:buChar char="u"/>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85000"/>
        <a:buFont typeface="Wingdings" pitchFamily="2" charset="2"/>
        <a:buChar char="n"/>
        <a:defRPr sz="2000">
          <a:solidFill>
            <a:schemeClr val="tx1"/>
          </a:solidFill>
          <a:latin typeface="+mn-lt"/>
        </a:defRPr>
      </a:lvl2pPr>
      <a:lvl3pPr marL="1085850" indent="-228600" algn="l" rtl="0" eaLnBrk="0" fontAlgn="base" hangingPunct="0">
        <a:spcBef>
          <a:spcPct val="20000"/>
        </a:spcBef>
        <a:spcAft>
          <a:spcPct val="0"/>
        </a:spcAft>
        <a:buClr>
          <a:schemeClr val="folHlink"/>
        </a:buClr>
        <a:buSzPct val="80000"/>
        <a:buFont typeface="Wingdings" pitchFamily="2" charset="2"/>
        <a:buChar char="l"/>
        <a:defRPr sz="2400">
          <a:solidFill>
            <a:schemeClr val="tx1"/>
          </a:solidFill>
          <a:latin typeface="+mn-lt"/>
        </a:defRPr>
      </a:lvl3pPr>
      <a:lvl4pPr marL="1428750" indent="-228600" algn="l" rtl="0" eaLnBrk="0" fontAlgn="base" hangingPunct="0">
        <a:spcBef>
          <a:spcPct val="20000"/>
        </a:spcBef>
        <a:spcAft>
          <a:spcPct val="0"/>
        </a:spcAft>
        <a:buClr>
          <a:schemeClr val="folHlink"/>
        </a:buClr>
        <a:buSzPct val="80000"/>
        <a:buFont typeface="Wingdings" pitchFamily="2" charset="2"/>
        <a:buChar char="n"/>
        <a:defRPr sz="1600">
          <a:solidFill>
            <a:schemeClr val="tx1"/>
          </a:solidFill>
          <a:latin typeface="+mn-lt"/>
        </a:defRPr>
      </a:lvl4pPr>
      <a:lvl5pPr marL="1771650" indent="-228600" algn="l" rtl="0" eaLnBrk="0" fontAlgn="base" hangingPunct="0">
        <a:spcBef>
          <a:spcPct val="20000"/>
        </a:spcBef>
        <a:spcAft>
          <a:spcPct val="0"/>
        </a:spcAft>
        <a:buClr>
          <a:schemeClr val="folHlink"/>
        </a:buClr>
        <a:buSzPct val="70000"/>
        <a:buFont typeface="Wingdings" pitchFamily="2" charset="2"/>
        <a:buChar char="l"/>
        <a:defRPr sz="1600">
          <a:solidFill>
            <a:schemeClr val="tx1"/>
          </a:solidFill>
          <a:latin typeface="+mn-lt"/>
        </a:defRPr>
      </a:lvl5pPr>
      <a:lvl6pPr marL="2228850" indent="-228600" algn="l" rtl="0" fontAlgn="base">
        <a:spcBef>
          <a:spcPct val="20000"/>
        </a:spcBef>
        <a:spcAft>
          <a:spcPct val="0"/>
        </a:spcAft>
        <a:buClr>
          <a:schemeClr val="folHlink"/>
        </a:buClr>
        <a:buSzPct val="70000"/>
        <a:buFont typeface="Wingdings" pitchFamily="2" charset="2"/>
        <a:buChar char="l"/>
        <a:defRPr sz="1600">
          <a:solidFill>
            <a:schemeClr val="tx1"/>
          </a:solidFill>
          <a:latin typeface="+mn-lt"/>
        </a:defRPr>
      </a:lvl6pPr>
      <a:lvl7pPr marL="2686050" indent="-228600" algn="l" rtl="0" fontAlgn="base">
        <a:spcBef>
          <a:spcPct val="20000"/>
        </a:spcBef>
        <a:spcAft>
          <a:spcPct val="0"/>
        </a:spcAft>
        <a:buClr>
          <a:schemeClr val="folHlink"/>
        </a:buClr>
        <a:buSzPct val="70000"/>
        <a:buFont typeface="Wingdings" pitchFamily="2" charset="2"/>
        <a:buChar char="l"/>
        <a:defRPr sz="1600">
          <a:solidFill>
            <a:schemeClr val="tx1"/>
          </a:solidFill>
          <a:latin typeface="+mn-lt"/>
        </a:defRPr>
      </a:lvl7pPr>
      <a:lvl8pPr marL="3143250" indent="-228600" algn="l" rtl="0" fontAlgn="base">
        <a:spcBef>
          <a:spcPct val="20000"/>
        </a:spcBef>
        <a:spcAft>
          <a:spcPct val="0"/>
        </a:spcAft>
        <a:buClr>
          <a:schemeClr val="folHlink"/>
        </a:buClr>
        <a:buSzPct val="70000"/>
        <a:buFont typeface="Wingdings" pitchFamily="2" charset="2"/>
        <a:buChar char="l"/>
        <a:defRPr sz="1600">
          <a:solidFill>
            <a:schemeClr val="tx1"/>
          </a:solidFill>
          <a:latin typeface="+mn-lt"/>
        </a:defRPr>
      </a:lvl8pPr>
      <a:lvl9pPr marL="3600450" indent="-228600" algn="l" rtl="0" fontAlgn="base">
        <a:spcBef>
          <a:spcPct val="20000"/>
        </a:spcBef>
        <a:spcAft>
          <a:spcPct val="0"/>
        </a:spcAft>
        <a:buClr>
          <a:schemeClr val="folHlink"/>
        </a:buClr>
        <a:buSzPct val="70000"/>
        <a:buFont typeface="Wingdings" pitchFamily="2" charset="2"/>
        <a:buChar char="l"/>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88" y="279400"/>
            <a:ext cx="7531100" cy="1143000"/>
          </a:xfrm>
        </p:spPr>
        <p:txBody>
          <a:bodyPr>
            <a:normAutofit fontScale="90000"/>
          </a:bodyPr>
          <a:lstStyle/>
          <a:p>
            <a:pPr marL="54864" algn="ctr" eaLnBrk="1" fontAlgn="auto" hangingPunct="1">
              <a:spcAft>
                <a:spcPts val="0"/>
              </a:spcAft>
              <a:defRPr/>
            </a:pPr>
            <a:r>
              <a:rPr lang="ru-RU" dirty="0" smtClean="0">
                <a:solidFill>
                  <a:schemeClr val="tx1"/>
                </a:solidFill>
                <a:latin typeface="+mn-lt"/>
              </a:rPr>
              <a:t>      </a:t>
            </a:r>
            <a:r>
              <a:rPr lang="ru-RU" sz="3200" b="1" dirty="0" smtClean="0">
                <a:solidFill>
                  <a:schemeClr val="tx1"/>
                </a:solidFill>
                <a:latin typeface="+mn-lt"/>
              </a:rPr>
              <a:t>МБДОУ «ЦРР – детский сад «Радуга»</a:t>
            </a:r>
            <a:br>
              <a:rPr lang="ru-RU" sz="3200" b="1" dirty="0" smtClean="0">
                <a:solidFill>
                  <a:schemeClr val="tx1"/>
                </a:solidFill>
                <a:latin typeface="+mn-lt"/>
              </a:rPr>
            </a:br>
            <a:endParaRPr lang="ru-RU" sz="3100" b="1" dirty="0">
              <a:solidFill>
                <a:schemeClr val="tx1"/>
              </a:solidFill>
              <a:latin typeface="+mn-lt"/>
            </a:endParaRPr>
          </a:p>
        </p:txBody>
      </p:sp>
      <p:sp>
        <p:nvSpPr>
          <p:cNvPr id="13315" name="Содержимое 2"/>
          <p:cNvSpPr>
            <a:spLocks noGrp="1"/>
          </p:cNvSpPr>
          <p:nvPr>
            <p:ph idx="1"/>
          </p:nvPr>
        </p:nvSpPr>
        <p:spPr>
          <a:xfrm>
            <a:off x="827088" y="1052513"/>
            <a:ext cx="7058025" cy="4249737"/>
          </a:xfrm>
        </p:spPr>
        <p:txBody>
          <a:bodyPr/>
          <a:lstStyle/>
          <a:p>
            <a:pPr algn="ctr" eaLnBrk="1" hangingPunct="1">
              <a:buFont typeface="Wingdings" pitchFamily="2" charset="2"/>
              <a:buNone/>
            </a:pPr>
            <a:r>
              <a:rPr lang="ru-RU" altLang="ru-RU" b="1" smtClean="0">
                <a:solidFill>
                  <a:srgbClr val="FF0000"/>
                </a:solidFill>
              </a:rPr>
              <a:t> </a:t>
            </a:r>
            <a:r>
              <a:rPr lang="ru-RU" altLang="ru-RU" b="1" smtClean="0">
                <a:solidFill>
                  <a:srgbClr val="C00000"/>
                </a:solidFill>
              </a:rPr>
              <a:t>Педагогический совет № 1</a:t>
            </a:r>
            <a:br>
              <a:rPr lang="ru-RU" altLang="ru-RU" b="1" smtClean="0">
                <a:solidFill>
                  <a:srgbClr val="C00000"/>
                </a:solidFill>
              </a:rPr>
            </a:br>
            <a:r>
              <a:rPr lang="ru-RU" altLang="ru-RU" b="1" smtClean="0">
                <a:solidFill>
                  <a:srgbClr val="C00000"/>
                </a:solidFill>
              </a:rPr>
              <a:t>«Занимательный огород – </a:t>
            </a:r>
          </a:p>
          <a:p>
            <a:pPr algn="ctr" eaLnBrk="1" hangingPunct="1">
              <a:buFont typeface="Wingdings" pitchFamily="2" charset="2"/>
              <a:buNone/>
            </a:pPr>
            <a:r>
              <a:rPr lang="ru-RU" altLang="ru-RU" b="1" smtClean="0">
                <a:solidFill>
                  <a:srgbClr val="C00000"/>
                </a:solidFill>
              </a:rPr>
              <a:t>         шаги к успешной деятельности»</a:t>
            </a:r>
          </a:p>
          <a:p>
            <a:pPr algn="ctr" eaLnBrk="1" hangingPunct="1">
              <a:buFont typeface="Wingdings 2" pitchFamily="18" charset="2"/>
              <a:buNone/>
            </a:pPr>
            <a:endParaRPr lang="ru-RU" altLang="ru-RU" b="1" smtClean="0">
              <a:solidFill>
                <a:srgbClr val="C00000"/>
              </a:solidFill>
            </a:endParaRPr>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endParaRPr lang="ru-RU" altLang="ru-RU" sz="1800" b="1" smtClean="0"/>
          </a:p>
          <a:p>
            <a:pPr algn="ctr" eaLnBrk="1" hangingPunct="1">
              <a:buFont typeface="Wingdings 2" pitchFamily="18" charset="2"/>
              <a:buNone/>
            </a:pPr>
            <a:r>
              <a:rPr lang="ru-RU" altLang="ru-RU" sz="1800" b="1" smtClean="0"/>
              <a:t>Подготовила ст. воспитатель</a:t>
            </a:r>
          </a:p>
          <a:p>
            <a:pPr algn="ctr" eaLnBrk="1" hangingPunct="1">
              <a:buFont typeface="Wingdings 2" pitchFamily="18" charset="2"/>
              <a:buNone/>
            </a:pPr>
            <a:r>
              <a:rPr lang="ru-RU" altLang="ru-RU" sz="1800" b="1" smtClean="0"/>
              <a:t>Михайлова Н.С.</a:t>
            </a:r>
            <a:endParaRPr lang="ru-RU" altLang="ru-RU" sz="1800" i="1" smtClean="0"/>
          </a:p>
        </p:txBody>
      </p:sp>
      <p:sp>
        <p:nvSpPr>
          <p:cNvPr id="41988" name="Номер слайда 5"/>
          <p:cNvSpPr>
            <a:spLocks noGrp="1"/>
          </p:cNvSpPr>
          <p:nvPr>
            <p:ph type="sldNum" sz="quarter" idx="12"/>
          </p:nvPr>
        </p:nvSpPr>
        <p:spPr/>
        <p:txBody>
          <a:bodyPr/>
          <a:lstStyle/>
          <a:p>
            <a:pPr>
              <a:defRPr/>
            </a:pPr>
            <a:endParaRPr lang="ru-RU">
              <a:latin typeface="+mn-lt"/>
            </a:endParaRPr>
          </a:p>
        </p:txBody>
      </p:sp>
      <p:pic>
        <p:nvPicPr>
          <p:cNvPr id="13317" name="Рисунок 5" descr="Изображение для плейкаста"/>
          <p:cNvPicPr>
            <a:picLocks noChangeAspect="1" noChangeArrowheads="1"/>
          </p:cNvPicPr>
          <p:nvPr/>
        </p:nvPicPr>
        <p:blipFill>
          <a:blip r:embed="rId2" cstate="email"/>
          <a:srcRect/>
          <a:stretch>
            <a:fillRect/>
          </a:stretch>
        </p:blipFill>
        <p:spPr bwMode="auto">
          <a:xfrm rot="6994052">
            <a:off x="228600" y="171451"/>
            <a:ext cx="2009775" cy="1752600"/>
          </a:xfrm>
          <a:prstGeom prst="rect">
            <a:avLst/>
          </a:prstGeom>
          <a:noFill/>
          <a:ln w="9525">
            <a:noFill/>
            <a:miter lim="800000"/>
            <a:headEnd/>
            <a:tailEnd/>
          </a:ln>
        </p:spPr>
      </p:pic>
      <p:pic>
        <p:nvPicPr>
          <p:cNvPr id="13318" name="Рисунок 6" descr="Изображение для плейкаста"/>
          <p:cNvPicPr>
            <a:picLocks noChangeAspect="1" noChangeArrowheads="1"/>
          </p:cNvPicPr>
          <p:nvPr/>
        </p:nvPicPr>
        <p:blipFill>
          <a:blip r:embed="rId2" cstate="email"/>
          <a:srcRect/>
          <a:stretch>
            <a:fillRect/>
          </a:stretch>
        </p:blipFill>
        <p:spPr bwMode="auto">
          <a:xfrm rot="8204780">
            <a:off x="649288" y="4578350"/>
            <a:ext cx="2009775" cy="1754188"/>
          </a:xfrm>
          <a:prstGeom prst="rect">
            <a:avLst/>
          </a:prstGeom>
          <a:noFill/>
          <a:ln w="9525">
            <a:noFill/>
            <a:miter lim="800000"/>
            <a:headEnd/>
            <a:tailEnd/>
          </a:ln>
        </p:spPr>
      </p:pic>
      <p:pic>
        <p:nvPicPr>
          <p:cNvPr id="13319" name="Рисунок 7" descr="Изображение для плейкаста"/>
          <p:cNvPicPr>
            <a:picLocks noChangeAspect="1" noChangeArrowheads="1"/>
          </p:cNvPicPr>
          <p:nvPr/>
        </p:nvPicPr>
        <p:blipFill>
          <a:blip r:embed="rId3" cstate="email"/>
          <a:srcRect/>
          <a:stretch>
            <a:fillRect/>
          </a:stretch>
        </p:blipFill>
        <p:spPr bwMode="auto">
          <a:xfrm rot="9875579">
            <a:off x="198438" y="2695575"/>
            <a:ext cx="1763712" cy="1728788"/>
          </a:xfrm>
          <a:prstGeom prst="rect">
            <a:avLst/>
          </a:prstGeom>
          <a:noFill/>
          <a:ln w="9525">
            <a:noFill/>
            <a:miter lim="800000"/>
            <a:headEnd/>
            <a:tailEnd/>
          </a:ln>
        </p:spPr>
      </p:pic>
      <p:pic>
        <p:nvPicPr>
          <p:cNvPr id="13320" name="Рисунок 8" descr="Изображение для плейкаста"/>
          <p:cNvPicPr>
            <a:picLocks noChangeAspect="1" noChangeArrowheads="1"/>
          </p:cNvPicPr>
          <p:nvPr/>
        </p:nvPicPr>
        <p:blipFill>
          <a:blip r:embed="rId4" cstate="email"/>
          <a:srcRect/>
          <a:stretch>
            <a:fillRect/>
          </a:stretch>
        </p:blipFill>
        <p:spPr bwMode="auto">
          <a:xfrm>
            <a:off x="7213600" y="4221163"/>
            <a:ext cx="1949450" cy="2193925"/>
          </a:xfrm>
          <a:prstGeom prst="rect">
            <a:avLst/>
          </a:prstGeom>
          <a:noFill/>
          <a:ln w="9525">
            <a:noFill/>
            <a:miter lim="800000"/>
            <a:headEnd/>
            <a:tailEnd/>
          </a:ln>
        </p:spPr>
      </p:pic>
      <p:pic>
        <p:nvPicPr>
          <p:cNvPr id="13321" name="Рисунок 8" descr="C:\Users\Natali\Documents\978-5-389-06328-0__r1.jpg"/>
          <p:cNvPicPr>
            <a:picLocks noChangeAspect="1" noChangeArrowheads="1"/>
          </p:cNvPicPr>
          <p:nvPr/>
        </p:nvPicPr>
        <p:blipFill>
          <a:blip r:embed="rId5" cstate="email"/>
          <a:srcRect/>
          <a:stretch>
            <a:fillRect/>
          </a:stretch>
        </p:blipFill>
        <p:spPr bwMode="auto">
          <a:xfrm>
            <a:off x="2357438" y="2357438"/>
            <a:ext cx="4448175" cy="33305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935038" y="273050"/>
            <a:ext cx="7793037" cy="1008063"/>
          </a:xfrm>
        </p:spPr>
        <p:txBody>
          <a:bodyPr/>
          <a:lstStyle/>
          <a:p>
            <a:pPr algn="ctr">
              <a:defRPr/>
            </a:pPr>
            <a:r>
              <a:rPr lang="ru-RU" altLang="ru-RU" sz="2400" b="1" dirty="0" smtClean="0">
                <a:solidFill>
                  <a:srgbClr val="C00000"/>
                </a:solidFill>
                <a:latin typeface="+mn-lt"/>
                <a:cs typeface="Tahoma" panose="020B0604030504040204" pitchFamily="34" charset="0"/>
              </a:rPr>
              <a:t>Годовой календарный учебный график</a:t>
            </a:r>
            <a:r>
              <a:rPr lang="ru-RU" altLang="ru-RU" sz="2400" dirty="0" smtClean="0">
                <a:solidFill>
                  <a:srgbClr val="C00000"/>
                </a:solidFill>
                <a:latin typeface="+mn-lt"/>
                <a:cs typeface="Tahoma" panose="020B0604030504040204" pitchFamily="34" charset="0"/>
              </a:rPr>
              <a:t/>
            </a:r>
            <a:br>
              <a:rPr lang="ru-RU" altLang="ru-RU" sz="2400" dirty="0" smtClean="0">
                <a:solidFill>
                  <a:srgbClr val="C00000"/>
                </a:solidFill>
                <a:latin typeface="+mn-lt"/>
                <a:cs typeface="Tahoma" panose="020B0604030504040204" pitchFamily="34" charset="0"/>
              </a:rPr>
            </a:br>
            <a:r>
              <a:rPr lang="ru-RU" altLang="ru-RU" sz="2400" dirty="0" smtClean="0">
                <a:solidFill>
                  <a:srgbClr val="C00000"/>
                </a:solidFill>
                <a:latin typeface="+mn-lt"/>
                <a:cs typeface="Tahoma" panose="020B0604030504040204" pitchFamily="34" charset="0"/>
              </a:rPr>
              <a:t> </a:t>
            </a:r>
            <a:r>
              <a:rPr lang="ru-RU" altLang="ru-RU" sz="2400" b="1" dirty="0" smtClean="0">
                <a:solidFill>
                  <a:srgbClr val="C00000"/>
                </a:solidFill>
                <a:latin typeface="+mn-lt"/>
                <a:cs typeface="Tahoma" panose="020B0604030504040204" pitchFamily="34" charset="0"/>
              </a:rPr>
              <a:t>на 2019 - 2020 учебный год</a:t>
            </a:r>
            <a:r>
              <a:rPr lang="ru-RU" altLang="ru-RU" sz="2400" dirty="0" smtClean="0">
                <a:solidFill>
                  <a:srgbClr val="C00000"/>
                </a:solidFill>
                <a:latin typeface="+mn-lt"/>
              </a:rPr>
              <a:t/>
            </a:r>
            <a:br>
              <a:rPr lang="ru-RU" altLang="ru-RU" sz="2400" dirty="0" smtClean="0">
                <a:solidFill>
                  <a:srgbClr val="C00000"/>
                </a:solidFill>
                <a:latin typeface="+mn-lt"/>
              </a:rPr>
            </a:br>
            <a:endParaRPr lang="ru-RU" altLang="ru-RU" sz="2400" dirty="0" smtClean="0">
              <a:solidFill>
                <a:srgbClr val="C00000"/>
              </a:solidFill>
              <a:latin typeface="+mn-lt"/>
            </a:endParaRPr>
          </a:p>
        </p:txBody>
      </p:sp>
      <p:sp>
        <p:nvSpPr>
          <p:cNvPr id="22531" name="Содержимое 2"/>
          <p:cNvSpPr>
            <a:spLocks noGrp="1"/>
          </p:cNvSpPr>
          <p:nvPr>
            <p:ph idx="1"/>
          </p:nvPr>
        </p:nvSpPr>
        <p:spPr>
          <a:xfrm>
            <a:off x="0" y="1412875"/>
            <a:ext cx="8709025" cy="5184775"/>
          </a:xfrm>
        </p:spPr>
        <p:txBody>
          <a:bodyPr/>
          <a:lstStyle/>
          <a:p>
            <a:pPr>
              <a:buFont typeface="Wingdings" pitchFamily="2" charset="2"/>
              <a:buNone/>
            </a:pPr>
            <a:r>
              <a:rPr lang="ru-RU" altLang="ru-RU" smtClean="0"/>
              <a:t> </a:t>
            </a:r>
          </a:p>
          <a:p>
            <a:pPr>
              <a:buFont typeface="Wingdings" pitchFamily="2" charset="2"/>
              <a:buNone/>
            </a:pPr>
            <a:r>
              <a:rPr lang="ru-RU" altLang="ru-RU" b="1" smtClean="0"/>
              <a:t>	</a:t>
            </a:r>
          </a:p>
          <a:p>
            <a:pPr>
              <a:buFont typeface="Wingdings" pitchFamily="2" charset="2"/>
              <a:buNone/>
            </a:pPr>
            <a:endParaRPr lang="ru-RU" altLang="ru-RU" smtClean="0"/>
          </a:p>
        </p:txBody>
      </p:sp>
      <p:sp>
        <p:nvSpPr>
          <p:cNvPr id="22532" name="Номер слайда 3"/>
          <p:cNvSpPr>
            <a:spLocks noGrp="1"/>
          </p:cNvSpPr>
          <p:nvPr>
            <p:ph type="sldNum" sz="quarter" idx="12"/>
          </p:nvPr>
        </p:nvSpPr>
        <p:spPr>
          <a:noFill/>
        </p:spPr>
        <p:txBody>
          <a:bodyPr/>
          <a:lstStyle/>
          <a:p>
            <a:fld id="{FFCF6686-C1BA-4923-B15A-FD3DBEAF2AFC}" type="slidenum">
              <a:rPr lang="ru-RU" altLang="ru-RU" smtClean="0"/>
              <a:pPr/>
              <a:t>10</a:t>
            </a:fld>
            <a:endParaRPr lang="ru-RU" altLang="ru-RU" smtClean="0"/>
          </a:p>
        </p:txBody>
      </p:sp>
      <p:graphicFrame>
        <p:nvGraphicFramePr>
          <p:cNvPr id="7" name="Таблица 6"/>
          <p:cNvGraphicFramePr>
            <a:graphicFrameLocks noGrp="1"/>
          </p:cNvGraphicFramePr>
          <p:nvPr/>
        </p:nvGraphicFramePr>
        <p:xfrm>
          <a:off x="250825" y="908050"/>
          <a:ext cx="8353425" cy="5776913"/>
        </p:xfrm>
        <a:graphic>
          <a:graphicData uri="http://schemas.openxmlformats.org/drawingml/2006/table">
            <a:tbl>
              <a:tblPr/>
              <a:tblGrid>
                <a:gridCol w="1533525"/>
                <a:gridCol w="1122363"/>
                <a:gridCol w="941387"/>
                <a:gridCol w="941388"/>
                <a:gridCol w="927100"/>
                <a:gridCol w="119062"/>
                <a:gridCol w="119063"/>
                <a:gridCol w="1325562"/>
                <a:gridCol w="1323975"/>
              </a:tblGrid>
              <a:tr h="139700">
                <a:tc gridSpan="9">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Содержание</a:t>
                      </a:r>
                      <a:endParaRPr kumimoji="0" lang="ru-RU"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rowSpan="3"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Режим работы ДОО</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hMerge="1">
                  <a:txBody>
                    <a:bodyPr/>
                    <a:lstStyle/>
                    <a:p>
                      <a:endParaRPr lang="ru-R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Рабочие дни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Понедельник - пятница</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401638">
                <a:tc gridSpan="2" vMerge="1">
                  <a:txBody>
                    <a:bodyPr/>
                    <a:lstStyle/>
                    <a:p>
                      <a:endParaRPr lang="ru-RU"/>
                    </a:p>
                  </a:txBody>
                  <a:tcPr/>
                </a:tc>
                <a:tc hMerge="1" vMerge="1">
                  <a:txBody>
                    <a:bodyPr/>
                    <a:lstStyle/>
                    <a:p>
                      <a:endParaRPr lang="ru-R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Выходные дни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4">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Суббота, воскресенье и праздничные дни в соответствии с законодательством РФ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gridSpan="2" vMerge="1">
                  <a:txBody>
                    <a:bodyPr/>
                    <a:lstStyle/>
                    <a:p>
                      <a:endParaRPr lang="ru-RU"/>
                    </a:p>
                  </a:txBody>
                  <a:tcPr/>
                </a:tc>
                <a:tc hMerge="1" vMerge="1">
                  <a:txBody>
                    <a:bodyPr/>
                    <a:lstStyle/>
                    <a:p>
                      <a:endParaRPr lang="ru-R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Часы работы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 7.00 </a:t>
                      </a: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- 17.30</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Количество возрастных групп</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6  групп</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Продолжительность учебного года</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ru-R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Начало учебного года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02.09.2019</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gridSpan="2" vMerge="1">
                  <a:txBody>
                    <a:bodyPr/>
                    <a:lstStyle/>
                    <a:p>
                      <a:endParaRPr lang="ru-RU"/>
                    </a:p>
                  </a:txBody>
                  <a:tcPr/>
                </a:tc>
                <a:tc hMerge="1" vMerge="1">
                  <a:txBody>
                    <a:bodyPr/>
                    <a:lstStyle/>
                    <a:p>
                      <a:endParaRPr lang="ru-RU"/>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Окончание учебного года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31.05.2020</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2682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Продолжительность учебной недели</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5 дней</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Количество недель в учебном году</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36 недель</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7942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1 младшая группа </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(2-3 года)</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Младшая группа </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(3-4 лет)</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Средняя группа </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(4-5 лет)</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Старшая группа «А», «Б» (5-6 лет)</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Подготовительная группа</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ea typeface="Calibri" pitchFamily="34" charset="0"/>
                          <a:cs typeface="Times New Roman" pitchFamily="18" charset="0"/>
                        </a:rPr>
                        <a:t>(6-7 лет)</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Продолжительность НОД</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В 1 половину дня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 более 10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 более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15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 более</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20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 более 25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 более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30 мин.</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v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Во 2 половину дня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Недельная образовательная нагрузка</a:t>
                      </a:r>
                      <a:r>
                        <a:rPr kumimoji="0" lang="ru-RU" sz="1000" b="1" i="1"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(кол-во НОД/кол-во мин.)</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 ч. 30 мин.</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a:t>
                      </a: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2 ч. </a:t>
                      </a: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30</a:t>
                      </a: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мин.</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 ч. 20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13/</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5 ч. 25 мин.</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14/7 часов</a:t>
                      </a:r>
                    </a:p>
                  </a:txBody>
                  <a:tcPr marL="52146" marR="5214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Продолжительность перерыва между НОД</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 мин.</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60338">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Сроки проведения мониторинга </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Первичный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cs typeface="Times New Roman" pitchFamily="18" charset="0"/>
                        </a:rPr>
                        <a:t>16.09.2019 г -30.09.2019 г.</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r>
              <a:tr h="160338">
                <a:tc gridSpan="2" vMerge="1">
                  <a:txBody>
                    <a:bodyPr/>
                    <a:lstStyle/>
                    <a:p>
                      <a:endParaRPr lang="ru-RU"/>
                    </a:p>
                  </a:txBody>
                  <a:tcPr/>
                </a:tc>
                <a:tc hMerge="1" vMerge="1">
                  <a:txBody>
                    <a:bodyPr/>
                    <a:lstStyle/>
                    <a:p>
                      <a:endParaRPr lang="ru-RU"/>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Итоговый </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33333"/>
                          </a:solidFill>
                          <a:effectLst/>
                          <a:latin typeface="Times New Roman" pitchFamily="18" charset="0"/>
                          <a:cs typeface="Times New Roman" pitchFamily="18" charset="0"/>
                        </a:rPr>
                        <a:t>20.04.2020 г.-06.05.2020 г.</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r>
              <a:tr h="479425">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Периодичность проведения родительских собраний</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 родительское собрание: сентябрь-октябрь</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2 родительское собрание: декабрь – январь</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 родительское собрание: апрель-май</a:t>
                      </a: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436688">
                <a:tc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Праздничные дни</a:t>
                      </a: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ноября</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День народного единства;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01.01.2020 г. – 08.01.2020 г</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Новогодние каникулы;</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22-24 февраля</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День защитника Отечества;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 марта</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Международный женский день;</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27 апреля -</a:t>
                      </a:r>
                      <a:r>
                        <a:rPr kumimoji="0" lang="en-US"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День государственности Республики Саха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1мая</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Праздник весны и труда;</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9 мая</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День Победы;</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12 июня</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День России;</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21 </a:t>
                      </a:r>
                      <a:r>
                        <a:rPr kumimoji="0" lang="en-US" sz="1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июня</a:t>
                      </a:r>
                      <a:r>
                        <a:rPr kumimoji="0" lang="en-US" sz="1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Ыссыах</a:t>
                      </a:r>
                      <a:endParaRPr kumimoji="0" lang="ru-RU" sz="1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txBody>
                  <a:tcPr marL="52146" marR="5214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7725" y="0"/>
            <a:ext cx="6867525" cy="620713"/>
          </a:xfrm>
        </p:spPr>
        <p:txBody>
          <a:bodyPr/>
          <a:lstStyle/>
          <a:p>
            <a:pPr algn="ctr">
              <a:defRPr/>
            </a:pPr>
            <a:r>
              <a:rPr lang="ru-RU" sz="2000" b="1" dirty="0" smtClean="0">
                <a:solidFill>
                  <a:srgbClr val="FF0000"/>
                </a:solidFill>
                <a:latin typeface="+mn-lt"/>
              </a:rPr>
              <a:t>Сетка непосредственно образовательной деятельности</a:t>
            </a:r>
            <a:endParaRPr lang="ru-RU" sz="2000" b="1" dirty="0">
              <a:solidFill>
                <a:srgbClr val="FF0000"/>
              </a:solidFill>
              <a:latin typeface="+mn-lt"/>
            </a:endParaRPr>
          </a:p>
        </p:txBody>
      </p:sp>
      <p:sp>
        <p:nvSpPr>
          <p:cNvPr id="23555" name="Номер слайда 3"/>
          <p:cNvSpPr>
            <a:spLocks noGrp="1"/>
          </p:cNvSpPr>
          <p:nvPr>
            <p:ph type="sldNum" sz="quarter" idx="12"/>
          </p:nvPr>
        </p:nvSpPr>
        <p:spPr>
          <a:noFill/>
        </p:spPr>
        <p:txBody>
          <a:bodyPr/>
          <a:lstStyle/>
          <a:p>
            <a:fld id="{BC6537C1-0712-4FC7-9ECD-7B7F31E53737}" type="slidenum">
              <a:rPr lang="ru-RU" altLang="ru-RU" smtClean="0"/>
              <a:pPr/>
              <a:t>11</a:t>
            </a:fld>
            <a:endParaRPr lang="ru-RU" altLang="ru-RU" smtClean="0"/>
          </a:p>
        </p:txBody>
      </p:sp>
      <p:graphicFrame>
        <p:nvGraphicFramePr>
          <p:cNvPr id="5" name="Таблица 4"/>
          <p:cNvGraphicFramePr>
            <a:graphicFrameLocks noGrp="1"/>
          </p:cNvGraphicFramePr>
          <p:nvPr/>
        </p:nvGraphicFramePr>
        <p:xfrm>
          <a:off x="899592" y="620688"/>
          <a:ext cx="7992887" cy="3925824"/>
        </p:xfrm>
        <a:graphic>
          <a:graphicData uri="http://schemas.openxmlformats.org/drawingml/2006/table">
            <a:tbl>
              <a:tblPr/>
              <a:tblGrid>
                <a:gridCol w="208945"/>
                <a:gridCol w="1251709"/>
                <a:gridCol w="1110941"/>
                <a:gridCol w="1110941"/>
                <a:gridCol w="1529323"/>
                <a:gridCol w="1390514"/>
                <a:gridCol w="1390514"/>
              </a:tblGrid>
              <a:tr h="257680">
                <a:tc>
                  <a:txBody>
                    <a:bodyPr/>
                    <a:lstStyle/>
                    <a:p>
                      <a:pPr>
                        <a:lnSpc>
                          <a:spcPct val="115000"/>
                        </a:lnSpc>
                        <a:spcAft>
                          <a:spcPts val="0"/>
                        </a:spcAft>
                      </a:pPr>
                      <a:endParaRPr lang="ru-RU" sz="800" dirty="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b="1">
                          <a:solidFill>
                            <a:srgbClr val="FF0000"/>
                          </a:solidFill>
                          <a:latin typeface="+mn-lt"/>
                          <a:ea typeface="Times New Roman"/>
                          <a:cs typeface="Times New Roman"/>
                        </a:rPr>
                        <a:t>    </a:t>
                      </a:r>
                      <a:r>
                        <a:rPr lang="ru-RU" sz="800" b="1">
                          <a:solidFill>
                            <a:srgbClr val="548DD4"/>
                          </a:solidFill>
                          <a:latin typeface="+mn-lt"/>
                          <a:ea typeface="Times New Roman"/>
                          <a:cs typeface="Times New Roman"/>
                        </a:rPr>
                        <a:t> 1 младшая группа</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800" b="1">
                          <a:solidFill>
                            <a:srgbClr val="0070C0"/>
                          </a:solidFill>
                          <a:latin typeface="+mn-lt"/>
                          <a:ea typeface="Times New Roman"/>
                          <a:cs typeface="Times New Roman"/>
                        </a:rPr>
                        <a:t>Младшая группа</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800" b="1">
                          <a:solidFill>
                            <a:srgbClr val="0070C0"/>
                          </a:solidFill>
                          <a:latin typeface="+mn-lt"/>
                          <a:ea typeface="Times New Roman"/>
                          <a:cs typeface="Times New Roman"/>
                        </a:rPr>
                        <a:t>Средняя группа</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800" b="1">
                          <a:solidFill>
                            <a:srgbClr val="0070C0"/>
                          </a:solidFill>
                          <a:latin typeface="+mn-lt"/>
                          <a:ea typeface="Times New Roman"/>
                          <a:cs typeface="Times New Roman"/>
                        </a:rPr>
                        <a:t>Старшая группа</a:t>
                      </a:r>
                      <a:endParaRPr lang="ru-RU" sz="800">
                        <a:latin typeface="+mn-lt"/>
                        <a:ea typeface="Times New Roman"/>
                        <a:cs typeface="Times New Roman"/>
                      </a:endParaRPr>
                    </a:p>
                    <a:p>
                      <a:pPr algn="ctr">
                        <a:lnSpc>
                          <a:spcPct val="115000"/>
                        </a:lnSpc>
                        <a:spcAft>
                          <a:spcPts val="0"/>
                        </a:spcAft>
                      </a:pPr>
                      <a:r>
                        <a:rPr lang="ru-RU" sz="800" b="1">
                          <a:solidFill>
                            <a:srgbClr val="0070C0"/>
                          </a:solidFill>
                          <a:latin typeface="+mn-lt"/>
                          <a:ea typeface="Times New Roman"/>
                          <a:cs typeface="Times New Roman"/>
                        </a:rPr>
                        <a:t>А</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800" b="1">
                          <a:solidFill>
                            <a:srgbClr val="0070C0"/>
                          </a:solidFill>
                          <a:latin typeface="+mn-lt"/>
                          <a:ea typeface="Times New Roman"/>
                          <a:cs typeface="Times New Roman"/>
                        </a:rPr>
                        <a:t>Старшая группа</a:t>
                      </a:r>
                      <a:endParaRPr lang="ru-RU" sz="800">
                        <a:latin typeface="+mn-lt"/>
                        <a:ea typeface="Times New Roman"/>
                        <a:cs typeface="Times New Roman"/>
                      </a:endParaRPr>
                    </a:p>
                    <a:p>
                      <a:pPr algn="ctr">
                        <a:lnSpc>
                          <a:spcPct val="115000"/>
                        </a:lnSpc>
                        <a:spcAft>
                          <a:spcPts val="0"/>
                        </a:spcAft>
                      </a:pPr>
                      <a:r>
                        <a:rPr lang="ru-RU" sz="800" b="1">
                          <a:solidFill>
                            <a:srgbClr val="0070C0"/>
                          </a:solidFill>
                          <a:latin typeface="+mn-lt"/>
                          <a:ea typeface="Times New Roman"/>
                          <a:cs typeface="Times New Roman"/>
                        </a:rPr>
                        <a:t>Б</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800" b="1">
                          <a:solidFill>
                            <a:srgbClr val="0070C0"/>
                          </a:solidFill>
                          <a:latin typeface="+mn-lt"/>
                          <a:ea typeface="Times New Roman"/>
                          <a:cs typeface="Times New Roman"/>
                        </a:rPr>
                        <a:t>Подготовительная</a:t>
                      </a:r>
                      <a:endParaRPr lang="ru-RU" sz="800">
                        <a:latin typeface="+mn-lt"/>
                        <a:ea typeface="Times New Roman"/>
                        <a:cs typeface="Times New Roman"/>
                      </a:endParaRPr>
                    </a:p>
                    <a:p>
                      <a:pPr algn="ctr">
                        <a:lnSpc>
                          <a:spcPct val="115000"/>
                        </a:lnSpc>
                        <a:spcAft>
                          <a:spcPts val="0"/>
                        </a:spcAft>
                      </a:pPr>
                      <a:r>
                        <a:rPr lang="ru-RU" sz="800" b="1">
                          <a:solidFill>
                            <a:srgbClr val="0070C0"/>
                          </a:solidFill>
                          <a:latin typeface="+mn-lt"/>
                          <a:ea typeface="Times New Roman"/>
                          <a:cs typeface="Times New Roman"/>
                        </a:rPr>
                        <a:t>группа</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4200">
                <a:tc>
                  <a:txBody>
                    <a:bodyPr/>
                    <a:lstStyle/>
                    <a:p>
                      <a:pPr marL="71755" marR="71755" algn="ctr">
                        <a:lnSpc>
                          <a:spcPct val="115000"/>
                        </a:lnSpc>
                        <a:spcAft>
                          <a:spcPts val="0"/>
                        </a:spcAft>
                      </a:pPr>
                      <a:r>
                        <a:rPr lang="ru-RU" sz="800" b="1">
                          <a:solidFill>
                            <a:srgbClr val="0070C0"/>
                          </a:solidFill>
                          <a:latin typeface="+mn-lt"/>
                          <a:ea typeface="Times New Roman"/>
                          <a:cs typeface="Times New Roman"/>
                        </a:rPr>
                        <a:t>Понедельник</a:t>
                      </a:r>
                      <a:endParaRPr lang="ru-RU" sz="800">
                        <a:latin typeface="+mn-lt"/>
                        <a:ea typeface="Times New Roman"/>
                        <a:cs typeface="Times New Roman"/>
                      </a:endParaRPr>
                    </a:p>
                  </a:txBody>
                  <a:tcPr marL="40378" marR="40378"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a:latin typeface="+mn-lt"/>
                          <a:ea typeface="Times New Roman"/>
                          <a:cs typeface="Times New Roman"/>
                        </a:rPr>
                        <a:t>1. Физическая культура</a:t>
                      </a:r>
                    </a:p>
                    <a:p>
                      <a:pPr>
                        <a:lnSpc>
                          <a:spcPct val="115000"/>
                        </a:lnSpc>
                        <a:spcAft>
                          <a:spcPts val="0"/>
                        </a:spcAft>
                      </a:pPr>
                      <a:r>
                        <a:rPr lang="ru-RU" sz="800">
                          <a:latin typeface="+mn-lt"/>
                          <a:ea typeface="Times New Roman"/>
                          <a:cs typeface="Times New Roman"/>
                        </a:rPr>
                        <a:t>    9.00-9.10 (группа)</a:t>
                      </a:r>
                    </a:p>
                    <a:p>
                      <a:pPr>
                        <a:lnSpc>
                          <a:spcPct val="115000"/>
                        </a:lnSpc>
                        <a:spcAft>
                          <a:spcPts val="0"/>
                        </a:spcAft>
                      </a:pPr>
                      <a:r>
                        <a:rPr lang="ru-RU" sz="800">
                          <a:solidFill>
                            <a:srgbClr val="000000"/>
                          </a:solidFill>
                          <a:latin typeface="+mn-lt"/>
                          <a:ea typeface="Times New Roman"/>
                          <a:cs typeface="Times New Roman"/>
                        </a:rPr>
                        <a:t>2.</a:t>
                      </a:r>
                      <a:r>
                        <a:rPr lang="ru-RU" sz="800">
                          <a:latin typeface="+mn-lt"/>
                          <a:ea typeface="Times New Roman"/>
                          <a:cs typeface="Times New Roman"/>
                        </a:rPr>
                        <a:t> </a:t>
                      </a:r>
                      <a:r>
                        <a:rPr lang="ru-RU" sz="800">
                          <a:solidFill>
                            <a:srgbClr val="000000"/>
                          </a:solidFill>
                          <a:latin typeface="+mn-lt"/>
                          <a:ea typeface="Times New Roman"/>
                          <a:cs typeface="Times New Roman"/>
                        </a:rPr>
                        <a:t>Ознакомление с     </a:t>
                      </a:r>
                      <a:endParaRPr lang="ru-RU" sz="800">
                        <a:latin typeface="+mn-lt"/>
                        <a:ea typeface="Times New Roman"/>
                        <a:cs typeface="Times New Roman"/>
                      </a:endParaRPr>
                    </a:p>
                    <a:p>
                      <a:pPr>
                        <a:lnSpc>
                          <a:spcPct val="115000"/>
                        </a:lnSpc>
                        <a:spcAft>
                          <a:spcPts val="0"/>
                        </a:spcAft>
                      </a:pPr>
                      <a:r>
                        <a:rPr lang="ru-RU" sz="800">
                          <a:solidFill>
                            <a:srgbClr val="000000"/>
                          </a:solidFill>
                          <a:latin typeface="+mn-lt"/>
                          <a:ea typeface="Times New Roman"/>
                          <a:cs typeface="Times New Roman"/>
                        </a:rPr>
                        <a:t>   окружающим миром   </a:t>
                      </a:r>
                      <a:endParaRPr lang="ru-RU" sz="800">
                        <a:latin typeface="+mn-lt"/>
                        <a:ea typeface="Times New Roman"/>
                        <a:cs typeface="Times New Roman"/>
                      </a:endParaRPr>
                    </a:p>
                    <a:p>
                      <a:pPr>
                        <a:lnSpc>
                          <a:spcPct val="115000"/>
                        </a:lnSpc>
                        <a:spcAft>
                          <a:spcPts val="0"/>
                        </a:spcAft>
                      </a:pPr>
                      <a:r>
                        <a:rPr lang="ru-RU" sz="800">
                          <a:solidFill>
                            <a:srgbClr val="000000"/>
                          </a:solidFill>
                          <a:latin typeface="+mn-lt"/>
                          <a:ea typeface="Times New Roman"/>
                          <a:cs typeface="Times New Roman"/>
                        </a:rPr>
                        <a:t>   15.40-15.50</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dirty="0">
                          <a:latin typeface="+mn-lt"/>
                          <a:ea typeface="Times New Roman"/>
                          <a:cs typeface="Times New Roman"/>
                        </a:rPr>
                        <a:t>1. Физическая культура                                                                                                                                                                                                                                                                                                                                                                                                                                                                                                                                                                                                                                                                                                                                                                                                                                                                                                                                                                                                                                                                                                                                                                                                                                                                                                                                                                                                                                                                                                                                                                                                                                                                                                                                                                                                                                                                                                                                                                                                                                                                                                                                                                                                                                                                                                                                                                                                                                                                                                                                                                                                                                                                                                                                                                                                                                                                                                                                                                                                                                                                                                                                                                                                                                                                                                                                                                                                                                                                                                                                                                                                                                                                                                                                                                                                                                                                                                                                                                                                                                                                                                                                                                                                                                                                                                                                                                                                                                                                                                                                                                                                                                                                                                                                                                                                                                                                                                                                                                                                                                                                                                                                                                                                                                                                                                                                                                                                                                                                                                                                                                                                                                                                                                                                                                                                                                                                                                                                                                                                                                                                                                                                                                                                                                                                                                                                                                                                                                                                                                                                                                                                                                                                                                                                                                                                                                                                                                                                                                                                                                                                                                                                                                                                                                                                                                                                                                                                                                                                                                                                                                                                                                                                                                                                                                                                                                                                                                                                                                                                                                                                                                                                                                                                                                                                                                                                                                                                                                                                                                                               </a:t>
                      </a:r>
                    </a:p>
                    <a:p>
                      <a:pPr>
                        <a:lnSpc>
                          <a:spcPct val="115000"/>
                        </a:lnSpc>
                        <a:spcAft>
                          <a:spcPts val="0"/>
                        </a:spcAft>
                      </a:pPr>
                      <a:r>
                        <a:rPr lang="ru-RU" sz="800" dirty="0">
                          <a:latin typeface="+mn-lt"/>
                          <a:ea typeface="Times New Roman"/>
                          <a:cs typeface="Times New Roman"/>
                        </a:rPr>
                        <a:t>     9.00-9.15</a:t>
                      </a:r>
                    </a:p>
                    <a:p>
                      <a:pPr>
                        <a:lnSpc>
                          <a:spcPct val="115000"/>
                        </a:lnSpc>
                        <a:spcAft>
                          <a:spcPts val="0"/>
                        </a:spcAft>
                      </a:pPr>
                      <a:r>
                        <a:rPr lang="ru-RU" sz="800" dirty="0">
                          <a:latin typeface="+mn-lt"/>
                          <a:ea typeface="Times New Roman"/>
                          <a:cs typeface="Times New Roman"/>
                        </a:rPr>
                        <a:t>2. Развитие речи </a:t>
                      </a:r>
                    </a:p>
                    <a:p>
                      <a:pPr>
                        <a:lnSpc>
                          <a:spcPct val="115000"/>
                        </a:lnSpc>
                        <a:spcAft>
                          <a:spcPts val="0"/>
                        </a:spcAft>
                      </a:pPr>
                      <a:r>
                        <a:rPr lang="ru-RU" sz="800" dirty="0">
                          <a:latin typeface="+mn-lt"/>
                          <a:ea typeface="Times New Roman"/>
                          <a:cs typeface="Times New Roman"/>
                        </a:rPr>
                        <a:t>    9.25- 9.45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Ознакомление с  </a:t>
                      </a:r>
                    </a:p>
                    <a:p>
                      <a:pPr>
                        <a:lnSpc>
                          <a:spcPct val="115000"/>
                        </a:lnSpc>
                        <a:spcAft>
                          <a:spcPts val="0"/>
                        </a:spcAft>
                      </a:pPr>
                      <a:r>
                        <a:rPr lang="ru-RU" sz="800">
                          <a:latin typeface="+mn-lt"/>
                          <a:ea typeface="Times New Roman"/>
                          <a:cs typeface="Times New Roman"/>
                        </a:rPr>
                        <a:t>    окружающим   миром </a:t>
                      </a:r>
                    </a:p>
                    <a:p>
                      <a:pPr>
                        <a:lnSpc>
                          <a:spcPct val="115000"/>
                        </a:lnSpc>
                        <a:spcAft>
                          <a:spcPts val="0"/>
                        </a:spcAft>
                      </a:pPr>
                      <a:r>
                        <a:rPr lang="ru-RU" sz="800">
                          <a:latin typeface="+mn-lt"/>
                          <a:ea typeface="Times New Roman"/>
                          <a:cs typeface="Times New Roman"/>
                        </a:rPr>
                        <a:t>    9.00-9.20</a:t>
                      </a:r>
                    </a:p>
                    <a:p>
                      <a:pPr>
                        <a:lnSpc>
                          <a:spcPct val="115000"/>
                        </a:lnSpc>
                        <a:spcAft>
                          <a:spcPts val="0"/>
                        </a:spcAft>
                      </a:pPr>
                      <a:r>
                        <a:rPr lang="ru-RU" sz="800">
                          <a:latin typeface="+mn-lt"/>
                          <a:ea typeface="Times New Roman"/>
                          <a:cs typeface="Times New Roman"/>
                        </a:rPr>
                        <a:t>2. Физическая культура</a:t>
                      </a:r>
                    </a:p>
                    <a:p>
                      <a:pPr>
                        <a:lnSpc>
                          <a:spcPct val="115000"/>
                        </a:lnSpc>
                        <a:spcAft>
                          <a:spcPts val="0"/>
                        </a:spcAft>
                      </a:pPr>
                      <a:r>
                        <a:rPr lang="ru-RU" sz="800">
                          <a:latin typeface="+mn-lt"/>
                          <a:ea typeface="Times New Roman"/>
                          <a:cs typeface="Times New Roman"/>
                        </a:rPr>
                        <a:t>    9.30-9.50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342900" lvl="0" indent="-342900">
                        <a:lnSpc>
                          <a:spcPct val="115000"/>
                        </a:lnSpc>
                        <a:spcAft>
                          <a:spcPts val="0"/>
                        </a:spcAft>
                        <a:buFont typeface="+mj-lt"/>
                        <a:buAutoNum type="arabicPeriod"/>
                      </a:pPr>
                      <a:r>
                        <a:rPr lang="ru-RU" sz="800">
                          <a:latin typeface="+mn-lt"/>
                          <a:ea typeface="Times New Roman"/>
                          <a:cs typeface="Times New Roman"/>
                        </a:rPr>
                        <a:t>Рисование  9.00-9.20    </a:t>
                      </a:r>
                    </a:p>
                    <a:p>
                      <a:pPr marL="342900" lvl="0" indent="-342900">
                        <a:lnSpc>
                          <a:spcPct val="115000"/>
                        </a:lnSpc>
                        <a:spcAft>
                          <a:spcPts val="0"/>
                        </a:spcAft>
                        <a:buFont typeface="+mj-lt"/>
                        <a:buAutoNum type="arabicPeriod"/>
                      </a:pPr>
                      <a:r>
                        <a:rPr lang="ru-RU" sz="800">
                          <a:latin typeface="+mn-lt"/>
                          <a:ea typeface="Times New Roman"/>
                          <a:cs typeface="Times New Roman"/>
                        </a:rPr>
                        <a:t>Музыка 10.00-10.25</a:t>
                      </a:r>
                    </a:p>
                    <a:p>
                      <a:pPr marL="247650">
                        <a:lnSpc>
                          <a:spcPct val="115000"/>
                        </a:lnSpc>
                        <a:spcAft>
                          <a:spcPts val="0"/>
                        </a:spcAft>
                      </a:pPr>
                      <a:r>
                        <a:rPr lang="ru-RU" sz="800">
                          <a:latin typeface="+mn-lt"/>
                          <a:ea typeface="Times New Roman"/>
                          <a:cs typeface="Times New Roman"/>
                        </a:rPr>
                        <a:t>                                           </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dirty="0">
                          <a:latin typeface="+mn-lt"/>
                          <a:ea typeface="Times New Roman"/>
                          <a:cs typeface="Times New Roman"/>
                        </a:rPr>
                        <a:t>1. Развитие речи  </a:t>
                      </a:r>
                    </a:p>
                    <a:p>
                      <a:pPr>
                        <a:lnSpc>
                          <a:spcPct val="115000"/>
                        </a:lnSpc>
                        <a:spcAft>
                          <a:spcPts val="0"/>
                        </a:spcAft>
                      </a:pPr>
                      <a:r>
                        <a:rPr lang="ru-RU" sz="800" dirty="0">
                          <a:latin typeface="+mn-lt"/>
                          <a:ea typeface="Times New Roman"/>
                          <a:cs typeface="Times New Roman"/>
                        </a:rPr>
                        <a:t>    9.00-9.25</a:t>
                      </a:r>
                    </a:p>
                    <a:p>
                      <a:pPr>
                        <a:lnSpc>
                          <a:spcPct val="115000"/>
                        </a:lnSpc>
                        <a:spcAft>
                          <a:spcPts val="0"/>
                        </a:spcAft>
                      </a:pPr>
                      <a:r>
                        <a:rPr lang="ru-RU" sz="800" dirty="0">
                          <a:latin typeface="+mn-lt"/>
                          <a:ea typeface="Times New Roman"/>
                          <a:cs typeface="Times New Roman"/>
                        </a:rPr>
                        <a:t>2. Рисование 9.35-10.00</a:t>
                      </a:r>
                    </a:p>
                    <a:p>
                      <a:pPr>
                        <a:lnSpc>
                          <a:spcPct val="115000"/>
                        </a:lnSpc>
                        <a:spcAft>
                          <a:spcPts val="0"/>
                        </a:spcAft>
                      </a:pPr>
                      <a:r>
                        <a:rPr lang="ru-RU" sz="800" dirty="0">
                          <a:latin typeface="+mn-lt"/>
                          <a:ea typeface="Times New Roman"/>
                          <a:cs typeface="Times New Roman"/>
                        </a:rPr>
                        <a:t>3. Физическая культура </a:t>
                      </a:r>
                    </a:p>
                    <a:p>
                      <a:pPr>
                        <a:lnSpc>
                          <a:spcPct val="115000"/>
                        </a:lnSpc>
                        <a:spcAft>
                          <a:spcPts val="0"/>
                        </a:spcAft>
                      </a:pPr>
                      <a:r>
                        <a:rPr lang="ru-RU" sz="800" dirty="0">
                          <a:latin typeface="+mn-lt"/>
                          <a:ea typeface="Times New Roman"/>
                          <a:cs typeface="Times New Roman"/>
                        </a:rPr>
                        <a:t>    15.30-15.55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Развитие речи  9.00-9.30</a:t>
                      </a:r>
                    </a:p>
                    <a:p>
                      <a:pPr>
                        <a:lnSpc>
                          <a:spcPct val="115000"/>
                        </a:lnSpc>
                        <a:spcAft>
                          <a:spcPts val="0"/>
                        </a:spcAft>
                      </a:pPr>
                      <a:r>
                        <a:rPr lang="ru-RU" sz="800">
                          <a:latin typeface="+mn-lt"/>
                          <a:ea typeface="Times New Roman"/>
                          <a:cs typeface="Times New Roman"/>
                        </a:rPr>
                        <a:t>2. Физическая культура</a:t>
                      </a:r>
                    </a:p>
                    <a:p>
                      <a:pPr>
                        <a:lnSpc>
                          <a:spcPct val="115000"/>
                        </a:lnSpc>
                        <a:spcAft>
                          <a:spcPts val="0"/>
                        </a:spcAft>
                      </a:pPr>
                      <a:r>
                        <a:rPr lang="ru-RU" sz="800">
                          <a:latin typeface="+mn-lt"/>
                          <a:ea typeface="Times New Roman"/>
                          <a:cs typeface="Times New Roman"/>
                        </a:rPr>
                        <a:t>    10.35-11.05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15360">
                <a:tc>
                  <a:txBody>
                    <a:bodyPr/>
                    <a:lstStyle/>
                    <a:p>
                      <a:pPr marL="71755" marR="71755" algn="ctr">
                        <a:lnSpc>
                          <a:spcPct val="115000"/>
                        </a:lnSpc>
                        <a:spcAft>
                          <a:spcPts val="0"/>
                        </a:spcAft>
                      </a:pPr>
                      <a:r>
                        <a:rPr lang="ru-RU" sz="800" b="1">
                          <a:solidFill>
                            <a:srgbClr val="0070C0"/>
                          </a:solidFill>
                          <a:latin typeface="+mn-lt"/>
                          <a:ea typeface="Times New Roman"/>
                          <a:cs typeface="Times New Roman"/>
                        </a:rPr>
                        <a:t>Вторник</a:t>
                      </a:r>
                      <a:endParaRPr lang="ru-RU" sz="800">
                        <a:latin typeface="+mn-lt"/>
                        <a:ea typeface="Times New Roman"/>
                        <a:cs typeface="Times New Roman"/>
                      </a:endParaRPr>
                    </a:p>
                  </a:txBody>
                  <a:tcPr marL="40378" marR="40378"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a:latin typeface="+mn-lt"/>
                          <a:ea typeface="Times New Roman"/>
                          <a:cs typeface="Times New Roman"/>
                        </a:rPr>
                        <a:t>1.Развитие речи 9.00-9.10 </a:t>
                      </a:r>
                    </a:p>
                    <a:p>
                      <a:pPr>
                        <a:lnSpc>
                          <a:spcPct val="115000"/>
                        </a:lnSpc>
                        <a:spcAft>
                          <a:spcPts val="0"/>
                        </a:spcAft>
                      </a:pPr>
                      <a:r>
                        <a:rPr lang="ru-RU" sz="800">
                          <a:latin typeface="+mn-lt"/>
                          <a:ea typeface="Times New Roman"/>
                          <a:cs typeface="Times New Roman"/>
                        </a:rPr>
                        <a:t>2.Физическая культура</a:t>
                      </a:r>
                    </a:p>
                    <a:p>
                      <a:pPr>
                        <a:lnSpc>
                          <a:spcPct val="115000"/>
                        </a:lnSpc>
                        <a:spcAft>
                          <a:spcPts val="0"/>
                        </a:spcAft>
                      </a:pPr>
                      <a:r>
                        <a:rPr lang="ru-RU" sz="800">
                          <a:latin typeface="+mn-lt"/>
                          <a:ea typeface="Times New Roman"/>
                          <a:cs typeface="Times New Roman"/>
                        </a:rPr>
                        <a:t>   (на воздухе)</a:t>
                      </a:r>
                      <a:r>
                        <a:rPr lang="ru-RU" sz="800">
                          <a:solidFill>
                            <a:srgbClr val="000000"/>
                          </a:solidFill>
                          <a:latin typeface="+mn-lt"/>
                          <a:ea typeface="Times New Roman"/>
                          <a:cs typeface="Times New Roman"/>
                        </a:rPr>
                        <a:t>15.40-15.50</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a:t>
                      </a:r>
                      <a:r>
                        <a:rPr lang="ru-RU" sz="800">
                          <a:solidFill>
                            <a:srgbClr val="000000"/>
                          </a:solidFill>
                          <a:latin typeface="+mn-lt"/>
                          <a:ea typeface="Times New Roman"/>
                          <a:cs typeface="Times New Roman"/>
                        </a:rPr>
                        <a:t>Музыка</a:t>
                      </a:r>
                      <a:endParaRPr lang="ru-RU" sz="800">
                        <a:latin typeface="+mn-lt"/>
                        <a:ea typeface="Times New Roman"/>
                        <a:cs typeface="Times New Roman"/>
                      </a:endParaRPr>
                    </a:p>
                    <a:p>
                      <a:pPr>
                        <a:lnSpc>
                          <a:spcPct val="115000"/>
                        </a:lnSpc>
                        <a:spcAft>
                          <a:spcPts val="0"/>
                        </a:spcAft>
                      </a:pPr>
                      <a:r>
                        <a:rPr lang="ru-RU" sz="800">
                          <a:latin typeface="+mn-lt"/>
                          <a:ea typeface="Times New Roman"/>
                          <a:cs typeface="Times New Roman"/>
                        </a:rPr>
                        <a:t>    9.00-9.15</a:t>
                      </a:r>
                    </a:p>
                    <a:p>
                      <a:pPr>
                        <a:lnSpc>
                          <a:spcPct val="115000"/>
                        </a:lnSpc>
                        <a:spcAft>
                          <a:spcPts val="0"/>
                        </a:spcAft>
                      </a:pPr>
                      <a:r>
                        <a:rPr lang="ru-RU" sz="800">
                          <a:latin typeface="+mn-lt"/>
                          <a:ea typeface="Times New Roman"/>
                          <a:cs typeface="Times New Roman"/>
                        </a:rPr>
                        <a:t>2. ФЭМП  9.25-9.40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ФЭМП   9.00-9.20</a:t>
                      </a:r>
                    </a:p>
                    <a:p>
                      <a:pPr>
                        <a:lnSpc>
                          <a:spcPct val="115000"/>
                        </a:lnSpc>
                        <a:spcAft>
                          <a:spcPts val="0"/>
                        </a:spcAft>
                      </a:pPr>
                      <a:r>
                        <a:rPr lang="ru-RU" sz="800">
                          <a:latin typeface="+mn-lt"/>
                          <a:ea typeface="Times New Roman"/>
                          <a:cs typeface="Times New Roman"/>
                        </a:rPr>
                        <a:t>2. Музыка   9.30-9.50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ФЭМП 9.00-9.25</a:t>
                      </a:r>
                    </a:p>
                    <a:p>
                      <a:pPr>
                        <a:lnSpc>
                          <a:spcPct val="115000"/>
                        </a:lnSpc>
                        <a:spcAft>
                          <a:spcPts val="0"/>
                        </a:spcAft>
                      </a:pPr>
                      <a:r>
                        <a:rPr lang="ru-RU" sz="800">
                          <a:latin typeface="+mn-lt"/>
                          <a:ea typeface="Times New Roman"/>
                          <a:cs typeface="Times New Roman"/>
                        </a:rPr>
                        <a:t>2. Развитие речи  9.35-10.00</a:t>
                      </a:r>
                    </a:p>
                    <a:p>
                      <a:pPr>
                        <a:lnSpc>
                          <a:spcPct val="115000"/>
                        </a:lnSpc>
                        <a:spcAft>
                          <a:spcPts val="0"/>
                        </a:spcAft>
                      </a:pPr>
                      <a:r>
                        <a:rPr lang="ru-RU" sz="800">
                          <a:latin typeface="+mn-lt"/>
                          <a:ea typeface="Times New Roman"/>
                          <a:cs typeface="Times New Roman"/>
                        </a:rPr>
                        <a:t>3. Физическая культура </a:t>
                      </a:r>
                    </a:p>
                    <a:p>
                      <a:pPr>
                        <a:lnSpc>
                          <a:spcPct val="115000"/>
                        </a:lnSpc>
                        <a:spcAft>
                          <a:spcPts val="0"/>
                        </a:spcAft>
                      </a:pPr>
                      <a:r>
                        <a:rPr lang="ru-RU" sz="800">
                          <a:latin typeface="+mn-lt"/>
                          <a:ea typeface="Times New Roman"/>
                          <a:cs typeface="Times New Roman"/>
                        </a:rPr>
                        <a:t>( на воздухе) 10.20-10.50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ФЭМП   9.00-9.25</a:t>
                      </a:r>
                    </a:p>
                    <a:p>
                      <a:pPr>
                        <a:lnSpc>
                          <a:spcPct val="115000"/>
                        </a:lnSpc>
                        <a:spcAft>
                          <a:spcPts val="0"/>
                        </a:spcAft>
                      </a:pPr>
                      <a:r>
                        <a:rPr lang="ru-RU" sz="800">
                          <a:latin typeface="+mn-lt"/>
                          <a:ea typeface="Times New Roman"/>
                          <a:cs typeface="Times New Roman"/>
                        </a:rPr>
                        <a:t>2. Музыка  10.00-10.25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ФЭМП 9.00-9.30</a:t>
                      </a:r>
                    </a:p>
                    <a:p>
                      <a:pPr>
                        <a:lnSpc>
                          <a:spcPct val="115000"/>
                        </a:lnSpc>
                        <a:spcAft>
                          <a:spcPts val="0"/>
                        </a:spcAft>
                      </a:pPr>
                      <a:r>
                        <a:rPr lang="ru-RU" sz="800">
                          <a:latin typeface="+mn-lt"/>
                          <a:ea typeface="Times New Roman"/>
                          <a:cs typeface="Times New Roman"/>
                        </a:rPr>
                        <a:t>2.   Рисование  9.40-10.10</a:t>
                      </a:r>
                    </a:p>
                    <a:p>
                      <a:pPr>
                        <a:lnSpc>
                          <a:spcPct val="115000"/>
                        </a:lnSpc>
                        <a:spcAft>
                          <a:spcPts val="0"/>
                        </a:spcAft>
                      </a:pPr>
                      <a:r>
                        <a:rPr lang="ru-RU" sz="800">
                          <a:latin typeface="+mn-lt"/>
                          <a:ea typeface="Times New Roman"/>
                          <a:cs typeface="Times New Roman"/>
                        </a:rPr>
                        <a:t>3. Музыка 10.35-11.05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627166">
                <a:tc>
                  <a:txBody>
                    <a:bodyPr/>
                    <a:lstStyle/>
                    <a:p>
                      <a:pPr marL="71755" marR="71755" algn="ctr">
                        <a:lnSpc>
                          <a:spcPct val="115000"/>
                        </a:lnSpc>
                        <a:spcAft>
                          <a:spcPts val="0"/>
                        </a:spcAft>
                      </a:pPr>
                      <a:r>
                        <a:rPr lang="ru-RU" sz="800" b="1">
                          <a:solidFill>
                            <a:srgbClr val="0070C0"/>
                          </a:solidFill>
                          <a:latin typeface="+mn-lt"/>
                          <a:ea typeface="Times New Roman"/>
                          <a:cs typeface="Times New Roman"/>
                        </a:rPr>
                        <a:t>Среда</a:t>
                      </a:r>
                      <a:endParaRPr lang="ru-RU" sz="800">
                        <a:latin typeface="+mn-lt"/>
                        <a:ea typeface="Times New Roman"/>
                        <a:cs typeface="Times New Roman"/>
                      </a:endParaRPr>
                    </a:p>
                  </a:txBody>
                  <a:tcPr marL="40378" marR="40378"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a:latin typeface="+mn-lt"/>
                          <a:ea typeface="Times New Roman"/>
                          <a:cs typeface="Times New Roman"/>
                        </a:rPr>
                        <a:t>1. Лепка 9.00-9.10 </a:t>
                      </a:r>
                    </a:p>
                    <a:p>
                      <a:pPr>
                        <a:lnSpc>
                          <a:spcPct val="115000"/>
                        </a:lnSpc>
                        <a:spcAft>
                          <a:spcPts val="0"/>
                        </a:spcAft>
                      </a:pPr>
                      <a:r>
                        <a:rPr lang="ru-RU" sz="800">
                          <a:latin typeface="+mn-lt"/>
                          <a:ea typeface="Times New Roman"/>
                          <a:cs typeface="Times New Roman"/>
                        </a:rPr>
                        <a:t>2. Музыка15.40-15.50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Физическая культура</a:t>
                      </a:r>
                    </a:p>
                    <a:p>
                      <a:pPr>
                        <a:lnSpc>
                          <a:spcPct val="115000"/>
                        </a:lnSpc>
                        <a:spcAft>
                          <a:spcPts val="0"/>
                        </a:spcAft>
                      </a:pPr>
                      <a:r>
                        <a:rPr lang="ru-RU" sz="800">
                          <a:latin typeface="+mn-lt"/>
                          <a:ea typeface="Times New Roman"/>
                          <a:cs typeface="Times New Roman"/>
                        </a:rPr>
                        <a:t>    9.00-9.15</a:t>
                      </a:r>
                    </a:p>
                    <a:p>
                      <a:pPr>
                        <a:lnSpc>
                          <a:spcPct val="115000"/>
                        </a:lnSpc>
                        <a:spcAft>
                          <a:spcPts val="0"/>
                        </a:spcAft>
                      </a:pPr>
                      <a:r>
                        <a:rPr lang="ru-RU" sz="800">
                          <a:latin typeface="+mn-lt"/>
                          <a:ea typeface="Times New Roman"/>
                          <a:cs typeface="Times New Roman"/>
                        </a:rPr>
                        <a:t>2.  Рисование  9.25 - 9.40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Развитие речи</a:t>
                      </a:r>
                    </a:p>
                    <a:p>
                      <a:pPr>
                        <a:lnSpc>
                          <a:spcPct val="115000"/>
                        </a:lnSpc>
                        <a:spcAft>
                          <a:spcPts val="0"/>
                        </a:spcAft>
                      </a:pPr>
                      <a:r>
                        <a:rPr lang="ru-RU" sz="800">
                          <a:latin typeface="+mn-lt"/>
                          <a:ea typeface="Times New Roman"/>
                          <a:cs typeface="Times New Roman"/>
                        </a:rPr>
                        <a:t>    9.00-9.20 </a:t>
                      </a:r>
                    </a:p>
                    <a:p>
                      <a:pPr>
                        <a:lnSpc>
                          <a:spcPct val="115000"/>
                        </a:lnSpc>
                        <a:spcAft>
                          <a:spcPts val="0"/>
                        </a:spcAft>
                      </a:pPr>
                      <a:r>
                        <a:rPr lang="ru-RU" sz="800">
                          <a:latin typeface="+mn-lt"/>
                          <a:ea typeface="Times New Roman"/>
                          <a:cs typeface="Times New Roman"/>
                        </a:rPr>
                        <a:t>2. Физическая культура  </a:t>
                      </a:r>
                    </a:p>
                    <a:p>
                      <a:pPr>
                        <a:lnSpc>
                          <a:spcPct val="115000"/>
                        </a:lnSpc>
                        <a:spcAft>
                          <a:spcPts val="0"/>
                        </a:spcAft>
                      </a:pPr>
                      <a:r>
                        <a:rPr lang="ru-RU" sz="800">
                          <a:latin typeface="+mn-lt"/>
                          <a:ea typeface="Times New Roman"/>
                          <a:cs typeface="Times New Roman"/>
                        </a:rPr>
                        <a:t>    9.30-9.50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Ознакомление с  </a:t>
                      </a:r>
                    </a:p>
                    <a:p>
                      <a:pPr>
                        <a:lnSpc>
                          <a:spcPct val="115000"/>
                        </a:lnSpc>
                        <a:spcAft>
                          <a:spcPts val="0"/>
                        </a:spcAft>
                      </a:pPr>
                      <a:r>
                        <a:rPr lang="ru-RU" sz="800">
                          <a:latin typeface="+mn-lt"/>
                          <a:ea typeface="Times New Roman"/>
                          <a:cs typeface="Times New Roman"/>
                        </a:rPr>
                        <a:t>   окружающим миром   9.00-9.25</a:t>
                      </a:r>
                    </a:p>
                    <a:p>
                      <a:pPr>
                        <a:lnSpc>
                          <a:spcPct val="115000"/>
                        </a:lnSpc>
                        <a:spcAft>
                          <a:spcPts val="0"/>
                        </a:spcAft>
                      </a:pPr>
                      <a:r>
                        <a:rPr lang="ru-RU" sz="800">
                          <a:latin typeface="+mn-lt"/>
                          <a:ea typeface="Times New Roman"/>
                          <a:cs typeface="Times New Roman"/>
                        </a:rPr>
                        <a:t>2. Рисование 9.35-10.00</a:t>
                      </a:r>
                    </a:p>
                    <a:p>
                      <a:pPr>
                        <a:lnSpc>
                          <a:spcPct val="115000"/>
                        </a:lnSpc>
                        <a:spcAft>
                          <a:spcPts val="0"/>
                        </a:spcAft>
                      </a:pPr>
                      <a:r>
                        <a:rPr lang="ru-RU" sz="800">
                          <a:latin typeface="+mn-lt"/>
                          <a:ea typeface="Times New Roman"/>
                          <a:cs typeface="Times New Roman"/>
                        </a:rPr>
                        <a:t>3. Физическая культура  15.30-15.55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Рисование 9.00-9.25</a:t>
                      </a:r>
                    </a:p>
                    <a:p>
                      <a:pPr>
                        <a:lnSpc>
                          <a:spcPct val="115000"/>
                        </a:lnSpc>
                        <a:spcAft>
                          <a:spcPts val="0"/>
                        </a:spcAft>
                      </a:pPr>
                      <a:r>
                        <a:rPr lang="ru-RU" sz="800">
                          <a:latin typeface="+mn-lt"/>
                          <a:ea typeface="Times New Roman"/>
                          <a:cs typeface="Times New Roman"/>
                        </a:rPr>
                        <a:t>2 Развитие речи. 9.35-10.00</a:t>
                      </a:r>
                    </a:p>
                    <a:p>
                      <a:pPr>
                        <a:lnSpc>
                          <a:spcPct val="115000"/>
                        </a:lnSpc>
                        <a:spcAft>
                          <a:spcPts val="0"/>
                        </a:spcAft>
                      </a:pPr>
                      <a:r>
                        <a:rPr lang="ru-RU" sz="800">
                          <a:latin typeface="+mn-lt"/>
                          <a:ea typeface="Times New Roman"/>
                          <a:cs typeface="Times New Roman"/>
                        </a:rPr>
                        <a:t>3. Физическая культура </a:t>
                      </a:r>
                    </a:p>
                    <a:p>
                      <a:pPr>
                        <a:lnSpc>
                          <a:spcPct val="115000"/>
                        </a:lnSpc>
                        <a:spcAft>
                          <a:spcPts val="0"/>
                        </a:spcAft>
                      </a:pPr>
                      <a:r>
                        <a:rPr lang="ru-RU" sz="800">
                          <a:latin typeface="+mn-lt"/>
                          <a:ea typeface="Times New Roman"/>
                          <a:cs typeface="Times New Roman"/>
                        </a:rPr>
                        <a:t>   10.30-10.55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Развитие речи  9.00-9.30</a:t>
                      </a:r>
                    </a:p>
                    <a:p>
                      <a:pPr>
                        <a:lnSpc>
                          <a:spcPct val="115000"/>
                        </a:lnSpc>
                        <a:spcAft>
                          <a:spcPts val="0"/>
                        </a:spcAft>
                      </a:pPr>
                      <a:r>
                        <a:rPr lang="ru-RU" sz="800">
                          <a:latin typeface="+mn-lt"/>
                          <a:ea typeface="Times New Roman"/>
                          <a:cs typeface="Times New Roman"/>
                        </a:rPr>
                        <a:t>2 Физическая культура</a:t>
                      </a:r>
                    </a:p>
                    <a:p>
                      <a:pPr>
                        <a:lnSpc>
                          <a:spcPct val="115000"/>
                        </a:lnSpc>
                        <a:spcAft>
                          <a:spcPts val="0"/>
                        </a:spcAft>
                      </a:pPr>
                      <a:r>
                        <a:rPr lang="ru-RU" sz="800">
                          <a:latin typeface="+mn-lt"/>
                          <a:ea typeface="Times New Roman"/>
                          <a:cs typeface="Times New Roman"/>
                        </a:rPr>
                        <a:t>    9.55-10.25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15360">
                <a:tc>
                  <a:txBody>
                    <a:bodyPr/>
                    <a:lstStyle/>
                    <a:p>
                      <a:pPr marL="71755" marR="71755" algn="ctr">
                        <a:lnSpc>
                          <a:spcPct val="115000"/>
                        </a:lnSpc>
                        <a:spcAft>
                          <a:spcPts val="0"/>
                        </a:spcAft>
                      </a:pPr>
                      <a:r>
                        <a:rPr lang="ru-RU" sz="800" b="1">
                          <a:solidFill>
                            <a:srgbClr val="0070C0"/>
                          </a:solidFill>
                          <a:latin typeface="+mn-lt"/>
                          <a:ea typeface="Times New Roman"/>
                          <a:cs typeface="Times New Roman"/>
                        </a:rPr>
                        <a:t> Четверг</a:t>
                      </a:r>
                      <a:endParaRPr lang="ru-RU" sz="800">
                        <a:latin typeface="+mn-lt"/>
                        <a:ea typeface="Times New Roman"/>
                        <a:cs typeface="Times New Roman"/>
                      </a:endParaRPr>
                    </a:p>
                  </a:txBody>
                  <a:tcPr marL="40378" marR="40378"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a:latin typeface="+mn-lt"/>
                          <a:ea typeface="Times New Roman"/>
                          <a:cs typeface="Times New Roman"/>
                        </a:rPr>
                        <a:t>1.Физическая культура</a:t>
                      </a:r>
                    </a:p>
                    <a:p>
                      <a:pPr>
                        <a:lnSpc>
                          <a:spcPct val="115000"/>
                        </a:lnSpc>
                        <a:spcAft>
                          <a:spcPts val="0"/>
                        </a:spcAft>
                      </a:pPr>
                      <a:r>
                        <a:rPr lang="ru-RU" sz="800">
                          <a:latin typeface="+mn-lt"/>
                          <a:ea typeface="Times New Roman"/>
                          <a:cs typeface="Times New Roman"/>
                        </a:rPr>
                        <a:t>    9.00-9.10 (группа)</a:t>
                      </a:r>
                    </a:p>
                    <a:p>
                      <a:pPr>
                        <a:lnSpc>
                          <a:spcPct val="115000"/>
                        </a:lnSpc>
                        <a:spcAft>
                          <a:spcPts val="0"/>
                        </a:spcAft>
                      </a:pPr>
                      <a:r>
                        <a:rPr lang="ru-RU" sz="800">
                          <a:latin typeface="+mn-lt"/>
                          <a:ea typeface="Times New Roman"/>
                          <a:cs typeface="Times New Roman"/>
                        </a:rPr>
                        <a:t>2.Развитие речи</a:t>
                      </a:r>
                      <a:r>
                        <a:rPr lang="ru-RU" sz="800">
                          <a:solidFill>
                            <a:srgbClr val="000000"/>
                          </a:solidFill>
                          <a:latin typeface="+mn-lt"/>
                          <a:ea typeface="Times New Roman"/>
                          <a:cs typeface="Times New Roman"/>
                        </a:rPr>
                        <a:t> 15.40 – 15.50</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a:t>
                      </a:r>
                      <a:r>
                        <a:rPr lang="ru-RU" sz="800">
                          <a:solidFill>
                            <a:srgbClr val="000000"/>
                          </a:solidFill>
                          <a:latin typeface="+mn-lt"/>
                          <a:ea typeface="Times New Roman"/>
                          <a:cs typeface="Times New Roman"/>
                        </a:rPr>
                        <a:t>Музыка</a:t>
                      </a:r>
                      <a:r>
                        <a:rPr lang="ru-RU" sz="800">
                          <a:latin typeface="+mn-lt"/>
                          <a:ea typeface="Times New Roman"/>
                          <a:cs typeface="Times New Roman"/>
                        </a:rPr>
                        <a:t>  9.25 -9.40</a:t>
                      </a:r>
                    </a:p>
                    <a:p>
                      <a:pPr>
                        <a:lnSpc>
                          <a:spcPct val="115000"/>
                        </a:lnSpc>
                        <a:spcAft>
                          <a:spcPts val="0"/>
                        </a:spcAft>
                      </a:pPr>
                      <a:r>
                        <a:rPr lang="ru-RU" sz="800">
                          <a:latin typeface="+mn-lt"/>
                          <a:ea typeface="Times New Roman"/>
                          <a:cs typeface="Times New Roman"/>
                        </a:rPr>
                        <a:t>2.  Ознакомление с</a:t>
                      </a:r>
                    </a:p>
                    <a:p>
                      <a:pPr>
                        <a:lnSpc>
                          <a:spcPct val="115000"/>
                        </a:lnSpc>
                        <a:spcAft>
                          <a:spcPts val="0"/>
                        </a:spcAft>
                      </a:pPr>
                      <a:r>
                        <a:rPr lang="ru-RU" sz="800">
                          <a:latin typeface="+mn-lt"/>
                          <a:ea typeface="Times New Roman"/>
                          <a:cs typeface="Times New Roman"/>
                        </a:rPr>
                        <a:t>   окружающим миром     </a:t>
                      </a:r>
                    </a:p>
                    <a:p>
                      <a:pPr>
                        <a:lnSpc>
                          <a:spcPct val="115000"/>
                        </a:lnSpc>
                        <a:spcAft>
                          <a:spcPts val="0"/>
                        </a:spcAft>
                      </a:pPr>
                      <a:r>
                        <a:rPr lang="ru-RU" sz="800">
                          <a:latin typeface="+mn-lt"/>
                          <a:ea typeface="Times New Roman"/>
                          <a:cs typeface="Times New Roman"/>
                        </a:rPr>
                        <a:t>9.00-9.15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Лепка/ Аппликация</a:t>
                      </a:r>
                    </a:p>
                    <a:p>
                      <a:pPr>
                        <a:lnSpc>
                          <a:spcPct val="115000"/>
                        </a:lnSpc>
                        <a:spcAft>
                          <a:spcPts val="0"/>
                        </a:spcAft>
                      </a:pPr>
                      <a:r>
                        <a:rPr lang="ru-RU" sz="800">
                          <a:latin typeface="+mn-lt"/>
                          <a:ea typeface="Times New Roman"/>
                          <a:cs typeface="Times New Roman"/>
                        </a:rPr>
                        <a:t>    9.00-9.20</a:t>
                      </a:r>
                    </a:p>
                    <a:p>
                      <a:pPr>
                        <a:lnSpc>
                          <a:spcPct val="115000"/>
                        </a:lnSpc>
                        <a:spcAft>
                          <a:spcPts val="0"/>
                        </a:spcAft>
                      </a:pPr>
                      <a:r>
                        <a:rPr lang="ru-RU" sz="800">
                          <a:latin typeface="+mn-lt"/>
                          <a:ea typeface="Times New Roman"/>
                          <a:cs typeface="Times New Roman"/>
                        </a:rPr>
                        <a:t>2. Музыка 9.30-9.50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dirty="0">
                          <a:latin typeface="+mn-lt"/>
                          <a:ea typeface="Times New Roman"/>
                          <a:cs typeface="Times New Roman"/>
                        </a:rPr>
                        <a:t>1.Развитие речи   9.00-9.25</a:t>
                      </a:r>
                    </a:p>
                    <a:p>
                      <a:pPr>
                        <a:lnSpc>
                          <a:spcPct val="115000"/>
                        </a:lnSpc>
                        <a:spcAft>
                          <a:spcPts val="0"/>
                        </a:spcAft>
                      </a:pPr>
                      <a:r>
                        <a:rPr lang="ru-RU" sz="800" dirty="0">
                          <a:latin typeface="+mn-lt"/>
                          <a:ea typeface="Times New Roman"/>
                          <a:cs typeface="Times New Roman"/>
                        </a:rPr>
                        <a:t>2. Музыка 10.00-10.25 </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Аппликация/Лепка</a:t>
                      </a:r>
                    </a:p>
                    <a:p>
                      <a:pPr>
                        <a:lnSpc>
                          <a:spcPct val="115000"/>
                        </a:lnSpc>
                        <a:spcAft>
                          <a:spcPts val="0"/>
                        </a:spcAft>
                      </a:pPr>
                      <a:r>
                        <a:rPr lang="ru-RU" sz="800">
                          <a:latin typeface="+mn-lt"/>
                          <a:ea typeface="Times New Roman"/>
                          <a:cs typeface="Times New Roman"/>
                        </a:rPr>
                        <a:t>      9.00-9.25</a:t>
                      </a:r>
                    </a:p>
                    <a:p>
                      <a:pPr>
                        <a:lnSpc>
                          <a:spcPct val="115000"/>
                        </a:lnSpc>
                        <a:spcAft>
                          <a:spcPts val="0"/>
                        </a:spcAft>
                      </a:pPr>
                      <a:r>
                        <a:rPr lang="ru-RU" sz="800">
                          <a:latin typeface="+mn-lt"/>
                          <a:ea typeface="Times New Roman"/>
                          <a:cs typeface="Times New Roman"/>
                        </a:rPr>
                        <a:t>2.Музыка  10.35-11.00 </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1.ФЭМП  9.00-9.30</a:t>
                      </a:r>
                    </a:p>
                    <a:p>
                      <a:pPr>
                        <a:lnSpc>
                          <a:spcPct val="115000"/>
                        </a:lnSpc>
                        <a:spcAft>
                          <a:spcPts val="0"/>
                        </a:spcAft>
                      </a:pPr>
                      <a:r>
                        <a:rPr lang="ru-RU" sz="800">
                          <a:latin typeface="+mn-lt"/>
                          <a:ea typeface="Times New Roman"/>
                          <a:cs typeface="Times New Roman"/>
                        </a:rPr>
                        <a:t>2.Рисование 9.40-10.10</a:t>
                      </a:r>
                    </a:p>
                    <a:p>
                      <a:pPr>
                        <a:lnSpc>
                          <a:spcPct val="115000"/>
                        </a:lnSpc>
                        <a:spcAft>
                          <a:spcPts val="0"/>
                        </a:spcAft>
                      </a:pPr>
                      <a:r>
                        <a:rPr lang="ru-RU" sz="800">
                          <a:latin typeface="+mn-lt"/>
                          <a:ea typeface="Times New Roman"/>
                          <a:cs typeface="Times New Roman"/>
                        </a:rPr>
                        <a:t>3. Музыка15.30-16.00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752600">
                <a:tc>
                  <a:txBody>
                    <a:bodyPr/>
                    <a:lstStyle/>
                    <a:p>
                      <a:pPr marR="71755" algn="ctr">
                        <a:lnSpc>
                          <a:spcPct val="115000"/>
                        </a:lnSpc>
                        <a:spcAft>
                          <a:spcPts val="0"/>
                        </a:spcAft>
                      </a:pPr>
                      <a:r>
                        <a:rPr lang="ru-RU" sz="800" b="1">
                          <a:solidFill>
                            <a:srgbClr val="0070C0"/>
                          </a:solidFill>
                          <a:latin typeface="+mn-lt"/>
                          <a:ea typeface="Times New Roman"/>
                          <a:cs typeface="Times New Roman"/>
                        </a:rPr>
                        <a:t>Пятница</a:t>
                      </a:r>
                      <a:endParaRPr lang="ru-RU" sz="800">
                        <a:latin typeface="+mn-lt"/>
                        <a:ea typeface="Times New Roman"/>
                        <a:cs typeface="Times New Roman"/>
                      </a:endParaRPr>
                    </a:p>
                  </a:txBody>
                  <a:tcPr marL="40378" marR="40378"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800">
                          <a:latin typeface="+mn-lt"/>
                          <a:ea typeface="Times New Roman"/>
                          <a:cs typeface="Times New Roman"/>
                        </a:rPr>
                        <a:t>1. Музыка 9.00-9.10</a:t>
                      </a:r>
                    </a:p>
                    <a:p>
                      <a:pPr>
                        <a:lnSpc>
                          <a:spcPct val="115000"/>
                        </a:lnSpc>
                        <a:spcAft>
                          <a:spcPts val="0"/>
                        </a:spcAft>
                      </a:pPr>
                      <a:r>
                        <a:rPr lang="ru-RU" sz="800">
                          <a:latin typeface="+mn-lt"/>
                          <a:ea typeface="Times New Roman"/>
                          <a:cs typeface="Times New Roman"/>
                        </a:rPr>
                        <a:t>2. Рисование </a:t>
                      </a:r>
                      <a:r>
                        <a:rPr lang="ru-RU" sz="800">
                          <a:solidFill>
                            <a:srgbClr val="000000"/>
                          </a:solidFill>
                          <a:latin typeface="+mn-lt"/>
                          <a:ea typeface="Times New Roman"/>
                          <a:cs typeface="Times New Roman"/>
                        </a:rPr>
                        <a:t>15.40 – 15.50</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Аппликация/лепка</a:t>
                      </a:r>
                    </a:p>
                    <a:p>
                      <a:pPr>
                        <a:lnSpc>
                          <a:spcPct val="115000"/>
                        </a:lnSpc>
                        <a:spcAft>
                          <a:spcPts val="0"/>
                        </a:spcAft>
                      </a:pPr>
                      <a:r>
                        <a:rPr lang="ru-RU" sz="800">
                          <a:latin typeface="+mn-lt"/>
                          <a:ea typeface="Times New Roman"/>
                          <a:cs typeface="Times New Roman"/>
                        </a:rPr>
                        <a:t>    9.00-9.15</a:t>
                      </a:r>
                    </a:p>
                    <a:p>
                      <a:pPr>
                        <a:lnSpc>
                          <a:spcPct val="115000"/>
                        </a:lnSpc>
                        <a:spcAft>
                          <a:spcPts val="0"/>
                        </a:spcAft>
                      </a:pPr>
                      <a:r>
                        <a:rPr lang="ru-RU" sz="800">
                          <a:latin typeface="+mn-lt"/>
                          <a:ea typeface="Times New Roman"/>
                          <a:cs typeface="Times New Roman"/>
                        </a:rPr>
                        <a:t>2.</a:t>
                      </a:r>
                      <a:r>
                        <a:rPr lang="ru-RU" sz="800">
                          <a:solidFill>
                            <a:srgbClr val="FF0000"/>
                          </a:solidFill>
                          <a:latin typeface="+mn-lt"/>
                          <a:ea typeface="Times New Roman"/>
                          <a:cs typeface="Times New Roman"/>
                        </a:rPr>
                        <a:t> </a:t>
                      </a:r>
                      <a:r>
                        <a:rPr lang="ru-RU" sz="800">
                          <a:latin typeface="+mn-lt"/>
                          <a:ea typeface="Times New Roman"/>
                          <a:cs typeface="Times New Roman"/>
                        </a:rPr>
                        <a:t>Физическая культура  </a:t>
                      </a:r>
                    </a:p>
                    <a:p>
                      <a:pPr>
                        <a:lnSpc>
                          <a:spcPct val="115000"/>
                        </a:lnSpc>
                        <a:spcAft>
                          <a:spcPts val="0"/>
                        </a:spcAft>
                      </a:pPr>
                      <a:r>
                        <a:rPr lang="ru-RU" sz="800">
                          <a:latin typeface="+mn-lt"/>
                          <a:ea typeface="Times New Roman"/>
                          <a:cs typeface="Times New Roman"/>
                        </a:rPr>
                        <a:t>   (на воздухе) 9.25-9.40</a:t>
                      </a:r>
                    </a:p>
                    <a:p>
                      <a:pPr>
                        <a:lnSpc>
                          <a:spcPct val="115000"/>
                        </a:lnSpc>
                        <a:spcAft>
                          <a:spcPts val="0"/>
                        </a:spcAft>
                      </a:pPr>
                      <a:r>
                        <a:rPr lang="ru-RU" sz="800">
                          <a:solidFill>
                            <a:srgbClr val="FF0000"/>
                          </a:solidFill>
                          <a:latin typeface="+mn-lt"/>
                          <a:ea typeface="Times New Roman"/>
                          <a:cs typeface="Times New Roman"/>
                        </a:rPr>
                        <a:t>  </a:t>
                      </a:r>
                      <a:endParaRPr lang="ru-RU" sz="800">
                        <a:latin typeface="+mn-lt"/>
                        <a:ea typeface="Times New Roman"/>
                        <a:cs typeface="Times New Roman"/>
                      </a:endParaRP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Физическая культура</a:t>
                      </a:r>
                    </a:p>
                    <a:p>
                      <a:pPr>
                        <a:lnSpc>
                          <a:spcPct val="115000"/>
                        </a:lnSpc>
                        <a:spcAft>
                          <a:spcPts val="0"/>
                        </a:spcAft>
                      </a:pPr>
                      <a:r>
                        <a:rPr lang="ru-RU" sz="800">
                          <a:latin typeface="+mn-lt"/>
                          <a:ea typeface="Times New Roman"/>
                          <a:cs typeface="Times New Roman"/>
                        </a:rPr>
                        <a:t>    (на воздухе) 9.00-9.20 </a:t>
                      </a:r>
                    </a:p>
                    <a:p>
                      <a:pPr>
                        <a:lnSpc>
                          <a:spcPct val="115000"/>
                        </a:lnSpc>
                        <a:spcAft>
                          <a:spcPts val="0"/>
                        </a:spcAft>
                      </a:pPr>
                      <a:r>
                        <a:rPr lang="ru-RU" sz="800">
                          <a:latin typeface="+mn-lt"/>
                          <a:ea typeface="Times New Roman"/>
                          <a:cs typeface="Times New Roman"/>
                        </a:rPr>
                        <a:t>2. Рисование 9.30-9.50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dirty="0">
                          <a:latin typeface="+mn-lt"/>
                          <a:ea typeface="Times New Roman"/>
                          <a:cs typeface="Times New Roman"/>
                        </a:rPr>
                        <a:t>1. Лепка/Аппликация </a:t>
                      </a:r>
                    </a:p>
                    <a:p>
                      <a:pPr>
                        <a:lnSpc>
                          <a:spcPct val="115000"/>
                        </a:lnSpc>
                        <a:spcAft>
                          <a:spcPts val="0"/>
                        </a:spcAft>
                      </a:pPr>
                      <a:r>
                        <a:rPr lang="ru-RU" sz="800" dirty="0">
                          <a:latin typeface="+mn-lt"/>
                          <a:ea typeface="Times New Roman"/>
                          <a:cs typeface="Times New Roman"/>
                        </a:rPr>
                        <a:t>      9.00-9.25</a:t>
                      </a:r>
                    </a:p>
                    <a:p>
                      <a:pPr>
                        <a:lnSpc>
                          <a:spcPct val="115000"/>
                        </a:lnSpc>
                        <a:spcAft>
                          <a:spcPts val="0"/>
                        </a:spcAft>
                      </a:pPr>
                      <a:r>
                        <a:rPr lang="ru-RU" sz="800" dirty="0">
                          <a:latin typeface="+mn-lt"/>
                          <a:ea typeface="Times New Roman"/>
                          <a:cs typeface="Times New Roman"/>
                        </a:rPr>
                        <a:t>2 Физическая культура</a:t>
                      </a:r>
                    </a:p>
                    <a:p>
                      <a:pPr>
                        <a:lnSpc>
                          <a:spcPct val="115000"/>
                        </a:lnSpc>
                        <a:spcAft>
                          <a:spcPts val="0"/>
                        </a:spcAft>
                      </a:pPr>
                      <a:r>
                        <a:rPr lang="ru-RU" sz="800" dirty="0">
                          <a:latin typeface="+mn-lt"/>
                          <a:ea typeface="Times New Roman"/>
                          <a:cs typeface="Times New Roman"/>
                        </a:rPr>
                        <a:t>    10.00-10.25</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a:latin typeface="+mn-lt"/>
                          <a:ea typeface="Times New Roman"/>
                          <a:cs typeface="Times New Roman"/>
                        </a:rPr>
                        <a:t>1. Ознакомление с окружающим  </a:t>
                      </a:r>
                    </a:p>
                    <a:p>
                      <a:pPr>
                        <a:lnSpc>
                          <a:spcPct val="115000"/>
                        </a:lnSpc>
                        <a:spcAft>
                          <a:spcPts val="0"/>
                        </a:spcAft>
                      </a:pPr>
                      <a:r>
                        <a:rPr lang="ru-RU" sz="800">
                          <a:latin typeface="+mn-lt"/>
                          <a:ea typeface="Times New Roman"/>
                          <a:cs typeface="Times New Roman"/>
                        </a:rPr>
                        <a:t>    миром 9.00-9. 25</a:t>
                      </a:r>
                    </a:p>
                    <a:p>
                      <a:pPr>
                        <a:lnSpc>
                          <a:spcPct val="115000"/>
                        </a:lnSpc>
                        <a:spcAft>
                          <a:spcPts val="0"/>
                        </a:spcAft>
                      </a:pPr>
                      <a:r>
                        <a:rPr lang="ru-RU" sz="800">
                          <a:latin typeface="+mn-lt"/>
                          <a:ea typeface="Times New Roman"/>
                          <a:cs typeface="Times New Roman"/>
                        </a:rPr>
                        <a:t>2. Физическая культура</a:t>
                      </a:r>
                    </a:p>
                    <a:p>
                      <a:pPr>
                        <a:lnSpc>
                          <a:spcPct val="115000"/>
                        </a:lnSpc>
                        <a:spcAft>
                          <a:spcPts val="0"/>
                        </a:spcAft>
                      </a:pPr>
                      <a:r>
                        <a:rPr lang="ru-RU" sz="800">
                          <a:latin typeface="+mn-lt"/>
                          <a:ea typeface="Times New Roman"/>
                          <a:cs typeface="Times New Roman"/>
                        </a:rPr>
                        <a:t>  (на  воздухе)  10.35-11.00 </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ru-RU" sz="800" dirty="0">
                          <a:latin typeface="+mn-lt"/>
                          <a:ea typeface="Times New Roman"/>
                          <a:cs typeface="Times New Roman"/>
                        </a:rPr>
                        <a:t>1.Ознакомление с окружающим</a:t>
                      </a:r>
                    </a:p>
                    <a:p>
                      <a:pPr>
                        <a:lnSpc>
                          <a:spcPct val="115000"/>
                        </a:lnSpc>
                        <a:spcAft>
                          <a:spcPts val="0"/>
                        </a:spcAft>
                      </a:pPr>
                      <a:r>
                        <a:rPr lang="ru-RU" sz="800" dirty="0">
                          <a:latin typeface="+mn-lt"/>
                          <a:ea typeface="Times New Roman"/>
                          <a:cs typeface="Times New Roman"/>
                        </a:rPr>
                        <a:t>   миром  9.00-9.30</a:t>
                      </a:r>
                    </a:p>
                    <a:p>
                      <a:pPr>
                        <a:lnSpc>
                          <a:spcPct val="115000"/>
                        </a:lnSpc>
                        <a:spcAft>
                          <a:spcPts val="0"/>
                        </a:spcAft>
                      </a:pPr>
                      <a:r>
                        <a:rPr lang="ru-RU" sz="800" dirty="0">
                          <a:latin typeface="+mn-lt"/>
                          <a:ea typeface="Times New Roman"/>
                          <a:cs typeface="Times New Roman"/>
                        </a:rPr>
                        <a:t>2. Аппликация/лепка 10.00 -10.30</a:t>
                      </a:r>
                    </a:p>
                    <a:p>
                      <a:pPr>
                        <a:lnSpc>
                          <a:spcPct val="115000"/>
                        </a:lnSpc>
                        <a:spcAft>
                          <a:spcPts val="0"/>
                        </a:spcAft>
                      </a:pPr>
                      <a:r>
                        <a:rPr lang="ru-RU" sz="800" dirty="0">
                          <a:latin typeface="+mn-lt"/>
                          <a:ea typeface="Times New Roman"/>
                          <a:cs typeface="Times New Roman"/>
                        </a:rPr>
                        <a:t>3. Физическая культура  (на  </a:t>
                      </a:r>
                    </a:p>
                    <a:p>
                      <a:pPr>
                        <a:lnSpc>
                          <a:spcPct val="115000"/>
                        </a:lnSpc>
                        <a:spcAft>
                          <a:spcPts val="0"/>
                        </a:spcAft>
                      </a:pPr>
                      <a:r>
                        <a:rPr lang="ru-RU" sz="800" dirty="0">
                          <a:latin typeface="+mn-lt"/>
                          <a:ea typeface="Times New Roman"/>
                          <a:cs typeface="Times New Roman"/>
                        </a:rPr>
                        <a:t>    воздухе) 11.10-11.40</a:t>
                      </a:r>
                    </a:p>
                  </a:txBody>
                  <a:tcPr marL="40378" marR="403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graphicFrame>
        <p:nvGraphicFramePr>
          <p:cNvPr id="6" name="Таблица 5"/>
          <p:cNvGraphicFramePr>
            <a:graphicFrameLocks noGrp="1"/>
          </p:cNvGraphicFramePr>
          <p:nvPr/>
        </p:nvGraphicFramePr>
        <p:xfrm>
          <a:off x="1116013" y="4724400"/>
          <a:ext cx="7632700" cy="1489075"/>
        </p:xfrm>
        <a:graphic>
          <a:graphicData uri="http://schemas.openxmlformats.org/drawingml/2006/table">
            <a:tbl>
              <a:tblPr/>
              <a:tblGrid>
                <a:gridCol w="1162050"/>
                <a:gridCol w="1077912"/>
                <a:gridCol w="1077913"/>
                <a:gridCol w="1077912"/>
                <a:gridCol w="1079500"/>
                <a:gridCol w="987425"/>
                <a:gridCol w="1169988"/>
              </a:tblGrid>
              <a:tr h="574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FF0000"/>
                          </a:solidFill>
                          <a:effectLst/>
                          <a:latin typeface="Times New Roman" pitchFamily="18" charset="0"/>
                          <a:cs typeface="Times New Roman" pitchFamily="18" charset="0"/>
                        </a:rPr>
                        <a:t>    </a:t>
                      </a:r>
                      <a:r>
                        <a:rPr kumimoji="0" lang="ru-RU" sz="1000" b="1" i="0" u="none" strike="noStrike" cap="none" normalizeH="0" baseline="0" smtClean="0">
                          <a:ln>
                            <a:noFill/>
                          </a:ln>
                          <a:solidFill>
                            <a:srgbClr val="548DD4"/>
                          </a:solidFill>
                          <a:effectLst/>
                          <a:latin typeface="Times New Roman" pitchFamily="18" charset="0"/>
                          <a:cs typeface="Times New Roman" pitchFamily="18" charset="0"/>
                        </a:rPr>
                        <a:t> 1 младшая группа</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Младшая группа</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Средняя группа</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Старшая группа «А»</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Старшая группа «Б»</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Подготовительная</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000" b="1" i="0" u="none" strike="noStrike" cap="none" normalizeH="0" baseline="0" smtClean="0">
                          <a:ln>
                            <a:noFill/>
                          </a:ln>
                          <a:solidFill>
                            <a:srgbClr val="0070C0"/>
                          </a:solidFill>
                          <a:effectLst/>
                          <a:latin typeface="Times New Roman" pitchFamily="18" charset="0"/>
                          <a:cs typeface="Times New Roman" pitchFamily="18" charset="0"/>
                        </a:rPr>
                        <a:t>группа</a:t>
                      </a:r>
                      <a:endParaRPr kumimoji="0" lang="ru-RU" sz="1000" b="0" i="0" u="none" strike="noStrike" cap="none" normalizeH="0" baseline="0" smtClean="0">
                        <a:ln>
                          <a:noFill/>
                        </a:ln>
                        <a:solidFill>
                          <a:schemeClr val="tx1"/>
                        </a:solidFill>
                        <a:effectLst/>
                        <a:latin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Чтение художественной литературы</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 </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Ежедневно</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Конструктивно –модельная деятельность</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Понедельник 9.30-9.40</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Вторник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10.00-10.15</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Среда 10.30-10.50</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Четверг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10.35 -11.00</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Вторник</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9.30-9.55</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Среда 10.30-11.00</a:t>
                      </a:r>
                      <a:endParaRPr kumimoji="0" lang="ru-RU" sz="10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1187" marR="4118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3591" name="Рисунок 6" descr="Изображение для плейкаста"/>
          <p:cNvPicPr>
            <a:picLocks noChangeAspect="1" noChangeArrowheads="1"/>
          </p:cNvPicPr>
          <p:nvPr/>
        </p:nvPicPr>
        <p:blipFill>
          <a:blip r:embed="rId2" cstate="email"/>
          <a:srcRect/>
          <a:stretch>
            <a:fillRect/>
          </a:stretch>
        </p:blipFill>
        <p:spPr bwMode="auto">
          <a:xfrm rot="5803942">
            <a:off x="142875" y="-30162"/>
            <a:ext cx="936625" cy="112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713" y="0"/>
            <a:ext cx="7221537" cy="692150"/>
          </a:xfrm>
        </p:spPr>
        <p:txBody>
          <a:bodyPr/>
          <a:lstStyle/>
          <a:p>
            <a:pPr algn="ctr">
              <a:defRPr/>
            </a:pPr>
            <a:r>
              <a:rPr lang="ru-RU" sz="2400" b="1" dirty="0" smtClean="0">
                <a:solidFill>
                  <a:srgbClr val="FF0000"/>
                </a:solidFill>
                <a:latin typeface="+mn-lt"/>
              </a:rPr>
              <a:t>План работы по осуществлению преемственности</a:t>
            </a:r>
            <a:endParaRPr lang="ru-RU" sz="2400" b="1" dirty="0">
              <a:solidFill>
                <a:srgbClr val="FF0000"/>
              </a:solidFill>
              <a:latin typeface="+mn-lt"/>
            </a:endParaRPr>
          </a:p>
        </p:txBody>
      </p:sp>
      <p:sp>
        <p:nvSpPr>
          <p:cNvPr id="24579" name="Содержимое 2"/>
          <p:cNvSpPr>
            <a:spLocks noGrp="1"/>
          </p:cNvSpPr>
          <p:nvPr>
            <p:ph idx="1"/>
          </p:nvPr>
        </p:nvSpPr>
        <p:spPr>
          <a:xfrm>
            <a:off x="1763713" y="1628775"/>
            <a:ext cx="7221537" cy="4449763"/>
          </a:xfrm>
        </p:spPr>
        <p:txBody>
          <a:bodyPr/>
          <a:lstStyle/>
          <a:p>
            <a:r>
              <a:rPr lang="ru-RU" sz="1800" b="1" smtClean="0"/>
              <a:t>Турнир по шашкам среди воспитанников ДОУ и учащихся 1-х классов</a:t>
            </a:r>
            <a:r>
              <a:rPr lang="ru-RU" sz="1800" smtClean="0"/>
              <a:t> Октябрь </a:t>
            </a:r>
          </a:p>
          <a:p>
            <a:r>
              <a:rPr lang="ru-RU" sz="1800" b="1" smtClean="0"/>
              <a:t>Соревнования по робототехнике</a:t>
            </a:r>
            <a:r>
              <a:rPr lang="ru-RU" sz="1800" smtClean="0"/>
              <a:t> Октябрь </a:t>
            </a:r>
          </a:p>
          <a:p>
            <a:r>
              <a:rPr lang="ru-RU" sz="1800" b="1" smtClean="0"/>
              <a:t>Интеллектуальная игра «Пятнашки» </a:t>
            </a:r>
            <a:r>
              <a:rPr lang="ru-RU" sz="1800" smtClean="0"/>
              <a:t>Октябрь </a:t>
            </a:r>
          </a:p>
          <a:p>
            <a:r>
              <a:rPr lang="ru-RU" sz="1800" b="1" smtClean="0"/>
              <a:t>Интеллектуальная игра «Умники и умницы»  </a:t>
            </a:r>
            <a:r>
              <a:rPr lang="ru-RU" sz="1800" smtClean="0"/>
              <a:t>Ноябрь </a:t>
            </a:r>
          </a:p>
          <a:p>
            <a:r>
              <a:rPr lang="ru-RU" sz="1800" b="1" smtClean="0"/>
              <a:t>Экскурсия по переносному музею «Наш край родной –Алданский район»</a:t>
            </a:r>
            <a:r>
              <a:rPr lang="ru-RU" sz="1800" smtClean="0"/>
              <a:t> ноябрь – декабрь </a:t>
            </a:r>
          </a:p>
          <a:p>
            <a:r>
              <a:rPr lang="ru-RU" sz="1800" smtClean="0"/>
              <a:t> </a:t>
            </a:r>
            <a:r>
              <a:rPr lang="ru-RU" sz="1800" b="1" smtClean="0"/>
              <a:t>Познавательный досуг «Весна пришла – отворяй ворота» </a:t>
            </a:r>
            <a:r>
              <a:rPr lang="ru-RU" sz="1800" smtClean="0"/>
              <a:t>Март </a:t>
            </a:r>
          </a:p>
          <a:p>
            <a:r>
              <a:rPr lang="ru-RU" sz="1800" b="1" smtClean="0"/>
              <a:t>Совместный проект к 75летию ВОВ «Спасибо бабушке и деде за Великую Победу» </a:t>
            </a:r>
            <a:r>
              <a:rPr lang="ru-RU" sz="1800" smtClean="0"/>
              <a:t>Январь – май</a:t>
            </a:r>
          </a:p>
          <a:p>
            <a:r>
              <a:rPr lang="ru-RU" sz="1800" b="1" smtClean="0"/>
              <a:t>Интеллектуальный конкурс «Первоклашка -2020»  </a:t>
            </a:r>
            <a:r>
              <a:rPr lang="ru-RU" sz="1800" smtClean="0"/>
              <a:t>Январь </a:t>
            </a:r>
          </a:p>
          <a:p>
            <a:r>
              <a:rPr lang="ru-RU" sz="1800" smtClean="0"/>
              <a:t> </a:t>
            </a:r>
            <a:r>
              <a:rPr lang="ru-RU" sz="1800" b="1" smtClean="0"/>
              <a:t>Занятия с воспитанниками подготовительной группы «Введение в школьную жизнь»</a:t>
            </a:r>
            <a:r>
              <a:rPr lang="ru-RU" sz="1800" smtClean="0"/>
              <a:t> Январь – февраль </a:t>
            </a:r>
          </a:p>
          <a:p>
            <a:endParaRPr lang="ru-RU" smtClean="0"/>
          </a:p>
        </p:txBody>
      </p:sp>
      <p:sp>
        <p:nvSpPr>
          <p:cNvPr id="24580" name="Номер слайда 3"/>
          <p:cNvSpPr>
            <a:spLocks noGrp="1"/>
          </p:cNvSpPr>
          <p:nvPr>
            <p:ph type="sldNum" sz="quarter" idx="12"/>
          </p:nvPr>
        </p:nvSpPr>
        <p:spPr>
          <a:noFill/>
        </p:spPr>
        <p:txBody>
          <a:bodyPr/>
          <a:lstStyle/>
          <a:p>
            <a:fld id="{A9841EF8-4861-4178-AA94-D7CC2460836C}" type="slidenum">
              <a:rPr lang="ru-RU" altLang="ru-RU" smtClean="0"/>
              <a:pPr/>
              <a:t>12</a:t>
            </a:fld>
            <a:endParaRPr lang="ru-RU" altLang="ru-RU" smtClean="0"/>
          </a:p>
        </p:txBody>
      </p:sp>
      <p:pic>
        <p:nvPicPr>
          <p:cNvPr id="24581" name="Рисунок 5" descr="Изображение для плейкаста"/>
          <p:cNvPicPr>
            <a:picLocks noChangeAspect="1" noChangeArrowheads="1"/>
          </p:cNvPicPr>
          <p:nvPr/>
        </p:nvPicPr>
        <p:blipFill>
          <a:blip r:embed="rId2" cstate="email"/>
          <a:srcRect/>
          <a:stretch>
            <a:fillRect/>
          </a:stretch>
        </p:blipFill>
        <p:spPr bwMode="auto">
          <a:xfrm rot="10276709">
            <a:off x="-160338" y="198438"/>
            <a:ext cx="2009776" cy="1754187"/>
          </a:xfrm>
          <a:prstGeom prst="rect">
            <a:avLst/>
          </a:prstGeom>
          <a:noFill/>
          <a:ln w="9525">
            <a:noFill/>
            <a:miter lim="800000"/>
            <a:headEnd/>
            <a:tailEnd/>
          </a:ln>
        </p:spPr>
      </p:pic>
      <p:pic>
        <p:nvPicPr>
          <p:cNvPr id="24582" name="Рисунок 5" descr="Изображение для плейкаста"/>
          <p:cNvPicPr>
            <a:picLocks noChangeAspect="1" noChangeArrowheads="1"/>
          </p:cNvPicPr>
          <p:nvPr/>
        </p:nvPicPr>
        <p:blipFill>
          <a:blip r:embed="rId3" cstate="email"/>
          <a:srcRect/>
          <a:stretch>
            <a:fillRect/>
          </a:stretch>
        </p:blipFill>
        <p:spPr bwMode="auto">
          <a:xfrm rot="10276709">
            <a:off x="-7938" y="2230438"/>
            <a:ext cx="1668463" cy="1455737"/>
          </a:xfrm>
          <a:prstGeom prst="rect">
            <a:avLst/>
          </a:prstGeom>
          <a:noFill/>
          <a:ln w="9525">
            <a:noFill/>
            <a:miter lim="800000"/>
            <a:headEnd/>
            <a:tailEnd/>
          </a:ln>
        </p:spPr>
      </p:pic>
      <p:pic>
        <p:nvPicPr>
          <p:cNvPr id="24583" name="Рисунок 5" descr="Изображение для плейкаста"/>
          <p:cNvPicPr>
            <a:picLocks noChangeAspect="1" noChangeArrowheads="1"/>
          </p:cNvPicPr>
          <p:nvPr/>
        </p:nvPicPr>
        <p:blipFill>
          <a:blip r:embed="rId2" cstate="email"/>
          <a:srcRect/>
          <a:stretch>
            <a:fillRect/>
          </a:stretch>
        </p:blipFill>
        <p:spPr bwMode="auto">
          <a:xfrm rot="10276709">
            <a:off x="120650" y="4960938"/>
            <a:ext cx="2009775" cy="1754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7725" y="0"/>
            <a:ext cx="6867525" cy="692150"/>
          </a:xfrm>
        </p:spPr>
        <p:txBody>
          <a:bodyPr/>
          <a:lstStyle/>
          <a:p>
            <a:pPr algn="ctr">
              <a:defRPr/>
            </a:pPr>
            <a:r>
              <a:rPr lang="ru-RU" sz="2400" b="1" dirty="0" smtClean="0">
                <a:solidFill>
                  <a:srgbClr val="FF0000"/>
                </a:solidFill>
                <a:latin typeface="+mn-lt"/>
              </a:rPr>
              <a:t>Перечень образовательных программ</a:t>
            </a:r>
            <a:endParaRPr lang="ru-RU" sz="2400" b="1" dirty="0">
              <a:solidFill>
                <a:srgbClr val="FF0000"/>
              </a:solidFill>
              <a:latin typeface="+mn-lt"/>
            </a:endParaRPr>
          </a:p>
        </p:txBody>
      </p:sp>
      <p:sp>
        <p:nvSpPr>
          <p:cNvPr id="25603" name="Номер слайда 3"/>
          <p:cNvSpPr>
            <a:spLocks noGrp="1"/>
          </p:cNvSpPr>
          <p:nvPr>
            <p:ph type="sldNum" sz="quarter" idx="12"/>
          </p:nvPr>
        </p:nvSpPr>
        <p:spPr>
          <a:noFill/>
        </p:spPr>
        <p:txBody>
          <a:bodyPr/>
          <a:lstStyle/>
          <a:p>
            <a:fld id="{5E1598F1-0F19-4CF2-8339-2537F8984D54}" type="slidenum">
              <a:rPr lang="ru-RU" altLang="ru-RU" smtClean="0"/>
              <a:pPr/>
              <a:t>13</a:t>
            </a:fld>
            <a:endParaRPr lang="ru-RU" altLang="ru-RU" smtClean="0"/>
          </a:p>
        </p:txBody>
      </p:sp>
      <p:graphicFrame>
        <p:nvGraphicFramePr>
          <p:cNvPr id="5" name="Таблица 4"/>
          <p:cNvGraphicFramePr>
            <a:graphicFrameLocks noGrp="1"/>
          </p:cNvGraphicFramePr>
          <p:nvPr/>
        </p:nvGraphicFramePr>
        <p:xfrm>
          <a:off x="684213" y="1052513"/>
          <a:ext cx="8208962" cy="5051425"/>
        </p:xfrm>
        <a:graphic>
          <a:graphicData uri="http://schemas.openxmlformats.org/drawingml/2006/table">
            <a:tbl>
              <a:tblPr/>
              <a:tblGrid>
                <a:gridCol w="6472237"/>
                <a:gridCol w="1736725"/>
              </a:tblGrid>
              <a:tr h="566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Наименование образовательной программы</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Вид образовательной программы (основная, 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«Основная образовательная программа дошкольного образования «От рождения до школы» Веракса Н.Е., Комарова Т.С., Васильева М.А.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Основная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Комплексная образовательная программа для детей раннего возраста «Первые шаги» Смирнова Е.О., Галигузова Л.Н., Мещерякова С.Ю.</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интеллектуального, эмоционального и волевого развития детей «Цветик-семицветик»  Куражева Н.Ю., Вараева Н.В., Козлова И.А.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логопедической работы по преодолению фонетико-фонематического недоразвития у детей» Филичева Т.Б., Чиркина Г.В., Туманова Т.В.</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обучения дошкольников грамоте Л.Е. Журова, Элюконин Д.Б., Дурова Н.В.</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«Основы безопасности детей дошкольного возраста» Авдеева Н.Н., Князева О.Л., Стеркина Р.Б.</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«Детство» Бабаева Т.И., Гогоберидзе А.Г., Михайлова З.А.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Парциальная программа «Юный эколог» С.Н. Николаева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Парциальная образовательная программа «Цветные ладошки» Лыкова И.А. (изобразительная деятельность в детском саду)</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Парциальная образовательная программа «Умные пальчики» Лыкова И.А. (конструирование в детском саду)</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обучения детей рисованию песочных картин в технике «</a:t>
                      </a: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Sand</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Art</a:t>
                      </a: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(для детей старшего дошкольного возраста) Тупичкина Е.А.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Программа по музыкальному воспитанию детей дошкольного возраста «Ладушки» И. Каплунова, И. Новоскольцева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Парциальная модульная программа развития интеллектуальных способностей в процессе познавательной деятельности и вовлечения в научно – техническое творчество «STEM – образование детей дошкольного и младшего школьного возраста» Т.В.Волосовец, В.А.Маркова,С.А.Аверин </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 </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1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Примерная основная образовательная программа дошкольного образования ОТКРЫТИЯ. Е.Г.Юдина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 </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Комплексная образовательная программа для детей раннего возраста «Первые шаги» Е.О.Смирнова, Л.Н. Галигузова, С.Ю. Мещерякова</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Дополнительная </a:t>
                      </a:r>
                    </a:p>
                  </a:txBody>
                  <a:tcPr marL="40047" marR="4004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5657" name="Рисунок 5" descr="Изображение для плейкаста"/>
          <p:cNvPicPr>
            <a:picLocks noChangeAspect="1" noChangeArrowheads="1"/>
          </p:cNvPicPr>
          <p:nvPr/>
        </p:nvPicPr>
        <p:blipFill>
          <a:blip r:embed="rId2" cstate="email"/>
          <a:srcRect/>
          <a:stretch>
            <a:fillRect/>
          </a:stretch>
        </p:blipFill>
        <p:spPr bwMode="auto">
          <a:xfrm rot="10276709">
            <a:off x="104775" y="122238"/>
            <a:ext cx="1730375" cy="151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1042988" y="260350"/>
            <a:ext cx="7726362" cy="936625"/>
          </a:xfrm>
        </p:spPr>
        <p:txBody>
          <a:bodyPr/>
          <a:lstStyle/>
          <a:p>
            <a:pPr algn="ctr">
              <a:defRPr/>
            </a:pPr>
            <a:r>
              <a:rPr lang="ru-RU" altLang="ru-RU" b="1" dirty="0" smtClean="0">
                <a:solidFill>
                  <a:srgbClr val="C00000"/>
                </a:solidFill>
                <a:latin typeface="+mn-lt"/>
                <a:cs typeface="Tahoma" panose="020B0604030504040204" pitchFamily="34" charset="0"/>
              </a:rPr>
              <a:t>Плановая аттестация педагогов</a:t>
            </a:r>
            <a:endParaRPr lang="ru-RU" altLang="ru-RU" dirty="0" smtClean="0">
              <a:solidFill>
                <a:srgbClr val="C00000"/>
              </a:solidFill>
              <a:latin typeface="+mn-lt"/>
              <a:cs typeface="Tahoma" panose="020B0604030504040204" pitchFamily="34" charset="0"/>
            </a:endParaRPr>
          </a:p>
        </p:txBody>
      </p:sp>
      <p:sp>
        <p:nvSpPr>
          <p:cNvPr id="26627" name="Содержимое 2"/>
          <p:cNvSpPr>
            <a:spLocks noGrp="1"/>
          </p:cNvSpPr>
          <p:nvPr>
            <p:ph idx="1"/>
          </p:nvPr>
        </p:nvSpPr>
        <p:spPr>
          <a:xfrm>
            <a:off x="179388" y="1196975"/>
            <a:ext cx="8805862" cy="5400675"/>
          </a:xfrm>
        </p:spPr>
        <p:txBody>
          <a:bodyPr/>
          <a:lstStyle/>
          <a:p>
            <a:endParaRPr lang="ru-RU" altLang="ru-RU" sz="2000" b="1" u="sng" smtClean="0"/>
          </a:p>
          <a:p>
            <a:r>
              <a:rPr lang="ru-RU" altLang="ru-RU" sz="2000" b="1" u="sng" smtClean="0"/>
              <a:t>Высшая категория:</a:t>
            </a:r>
            <a:r>
              <a:rPr lang="ru-RU" altLang="ru-RU" sz="2000" b="1" smtClean="0"/>
              <a:t> </a:t>
            </a:r>
          </a:p>
          <a:p>
            <a:r>
              <a:rPr lang="ru-RU" altLang="ru-RU" sz="2000" smtClean="0"/>
              <a:t>Кравцова Е.П.– ст.воспитатель                   декабрь 2019 г.</a:t>
            </a:r>
          </a:p>
          <a:p>
            <a:r>
              <a:rPr lang="ru-RU" altLang="ru-RU" sz="2000" smtClean="0"/>
              <a:t>Михайлова Н.С.– ст.воспитатель                декабрь 2019 г.</a:t>
            </a:r>
          </a:p>
          <a:p>
            <a:r>
              <a:rPr lang="ru-RU" altLang="ru-RU" sz="2000" smtClean="0"/>
              <a:t>Черемных О.Н. - воспитатель                      декабрь 2017 г.</a:t>
            </a:r>
          </a:p>
          <a:p>
            <a:r>
              <a:rPr lang="ru-RU" altLang="ru-RU" sz="2000" smtClean="0"/>
              <a:t>Берегулько Е.Н.– воспитатель                        2019-2020 г.</a:t>
            </a:r>
          </a:p>
          <a:p>
            <a:endParaRPr lang="ru-RU" altLang="ru-RU" sz="2000" b="1" u="sng" smtClean="0"/>
          </a:p>
          <a:p>
            <a:r>
              <a:rPr lang="ru-RU" altLang="ru-RU" sz="2000" b="1" u="sng" smtClean="0"/>
              <a:t>Первая категория:</a:t>
            </a:r>
            <a:r>
              <a:rPr lang="ru-RU" altLang="ru-RU" sz="2000" b="1" smtClean="0"/>
              <a:t> </a:t>
            </a:r>
          </a:p>
          <a:p>
            <a:r>
              <a:rPr lang="ru-RU" altLang="ru-RU" sz="2000" smtClean="0"/>
              <a:t>Солдатенко О.В. – воспитатель                    2019-2020 г.</a:t>
            </a:r>
          </a:p>
          <a:p>
            <a:endParaRPr lang="ru-RU" altLang="ru-RU" sz="2000" b="1" u="sng" smtClean="0"/>
          </a:p>
          <a:p>
            <a:r>
              <a:rPr lang="ru-RU" altLang="ru-RU" sz="2000" b="1" u="sng" smtClean="0"/>
              <a:t>Соответствие занимаемой должности:</a:t>
            </a:r>
            <a:endParaRPr lang="ru-RU" altLang="ru-RU" sz="2000" b="1" smtClean="0"/>
          </a:p>
          <a:p>
            <a:r>
              <a:rPr lang="ru-RU" altLang="ru-RU" sz="2000" smtClean="0"/>
              <a:t>Корнилова Т.А. – воспитатель   декабрь 2019 г.</a:t>
            </a:r>
          </a:p>
          <a:p>
            <a:r>
              <a:rPr lang="ru-RU" altLang="ru-RU" sz="2000" smtClean="0"/>
              <a:t>Кузьмина М.Н. – учитель – логопед                  2019 г.</a:t>
            </a:r>
          </a:p>
          <a:p>
            <a:endParaRPr lang="ru-RU" altLang="ru-RU" sz="2000" smtClean="0"/>
          </a:p>
        </p:txBody>
      </p:sp>
      <p:sp>
        <p:nvSpPr>
          <p:cNvPr id="26628" name="Номер слайда 3"/>
          <p:cNvSpPr>
            <a:spLocks noGrp="1"/>
          </p:cNvSpPr>
          <p:nvPr>
            <p:ph type="sldNum" sz="quarter" idx="12"/>
          </p:nvPr>
        </p:nvSpPr>
        <p:spPr>
          <a:noFill/>
        </p:spPr>
        <p:txBody>
          <a:bodyPr/>
          <a:lstStyle/>
          <a:p>
            <a:fld id="{26F0FE46-9773-46DC-B5F5-4352AA587680}" type="slidenum">
              <a:rPr lang="ru-RU" altLang="ru-RU" smtClean="0"/>
              <a:pPr/>
              <a:t>14</a:t>
            </a:fld>
            <a:endParaRPr lang="ru-RU" altLang="ru-RU" smtClean="0"/>
          </a:p>
        </p:txBody>
      </p:sp>
      <p:pic>
        <p:nvPicPr>
          <p:cNvPr id="26629" name="Picture 10" descr="http://fs00.infourok.ru/images/doc/213/242415/img0.jpg"/>
          <p:cNvPicPr>
            <a:picLocks noChangeAspect="1" noChangeArrowheads="1"/>
          </p:cNvPicPr>
          <p:nvPr/>
        </p:nvPicPr>
        <p:blipFill>
          <a:blip r:embed="rId2" cstate="email"/>
          <a:srcRect/>
          <a:stretch>
            <a:fillRect/>
          </a:stretch>
        </p:blipFill>
        <p:spPr bwMode="auto">
          <a:xfrm>
            <a:off x="7235825" y="4559300"/>
            <a:ext cx="1657350" cy="1500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sz="2400" b="1" dirty="0" smtClean="0">
                <a:solidFill>
                  <a:srgbClr val="FF0000"/>
                </a:solidFill>
                <a:latin typeface="+mn-lt"/>
              </a:rPr>
              <a:t>План работы по самообразованию</a:t>
            </a:r>
            <a:endParaRPr lang="ru-RU" sz="2400" b="1" dirty="0">
              <a:solidFill>
                <a:srgbClr val="FF0000"/>
              </a:solidFill>
              <a:latin typeface="+mn-lt"/>
            </a:endParaRPr>
          </a:p>
        </p:txBody>
      </p:sp>
      <p:sp>
        <p:nvSpPr>
          <p:cNvPr id="27651" name="Номер слайда 3"/>
          <p:cNvSpPr>
            <a:spLocks noGrp="1"/>
          </p:cNvSpPr>
          <p:nvPr>
            <p:ph type="sldNum" sz="quarter" idx="12"/>
          </p:nvPr>
        </p:nvSpPr>
        <p:spPr>
          <a:noFill/>
        </p:spPr>
        <p:txBody>
          <a:bodyPr/>
          <a:lstStyle/>
          <a:p>
            <a:fld id="{18D205CF-ED67-4675-A30E-5C4494884717}" type="slidenum">
              <a:rPr lang="ru-RU" altLang="ru-RU" smtClean="0"/>
              <a:pPr/>
              <a:t>15</a:t>
            </a:fld>
            <a:endParaRPr lang="ru-RU" altLang="ru-RU" smtClean="0"/>
          </a:p>
        </p:txBody>
      </p:sp>
      <p:graphicFrame>
        <p:nvGraphicFramePr>
          <p:cNvPr id="6" name="Таблица 5"/>
          <p:cNvGraphicFramePr>
            <a:graphicFrameLocks noGrp="1"/>
          </p:cNvGraphicFramePr>
          <p:nvPr/>
        </p:nvGraphicFramePr>
        <p:xfrm>
          <a:off x="1979613" y="1557338"/>
          <a:ext cx="6769100" cy="4992687"/>
        </p:xfrm>
        <a:graphic>
          <a:graphicData uri="http://schemas.openxmlformats.org/drawingml/2006/table">
            <a:tbl>
              <a:tblPr/>
              <a:tblGrid>
                <a:gridCol w="311150"/>
                <a:gridCol w="1570037"/>
                <a:gridCol w="1200150"/>
                <a:gridCol w="3687763"/>
              </a:tblGrid>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dirty="0" err="1" smtClean="0">
                          <a:ln>
                            <a:noFill/>
                          </a:ln>
                          <a:solidFill>
                            <a:schemeClr val="tx1"/>
                          </a:solidFill>
                          <a:effectLst/>
                          <a:latin typeface="Times New Roman" pitchFamily="18" charset="0"/>
                          <a:cs typeface="Times New Roman" pitchFamily="18" charset="0"/>
                        </a:rPr>
                        <a:t>п</a:t>
                      </a:r>
                      <a:r>
                        <a:rPr kumimoji="0" lang="ru-RU" sz="1000" b="0" i="0" u="none" strike="noStrike" cap="none" normalizeH="0" baseline="0" dirty="0" smtClean="0">
                          <a:ln>
                            <a:noFill/>
                          </a:ln>
                          <a:solidFill>
                            <a:schemeClr val="tx1"/>
                          </a:solidFill>
                          <a:effectLst/>
                          <a:latin typeface="Times New Roman" pitchFamily="18" charset="0"/>
                          <a:cs typeface="Times New Roman" pitchFamily="18" charset="0"/>
                        </a:rPr>
                        <a:t>/</a:t>
                      </a:r>
                      <a:r>
                        <a:rPr kumimoji="0" lang="ru-RU" sz="1000" b="0" i="0" u="none" strike="noStrike" cap="none" normalizeH="0" baseline="0" dirty="0" err="1" smtClean="0">
                          <a:ln>
                            <a:noFill/>
                          </a:ln>
                          <a:solidFill>
                            <a:schemeClr val="tx1"/>
                          </a:solidFill>
                          <a:effectLst/>
                          <a:latin typeface="Times New Roman" pitchFamily="18" charset="0"/>
                          <a:cs typeface="Times New Roman" pitchFamily="18" charset="0"/>
                        </a:rPr>
                        <a:t>п</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Ф.И.О.</a:t>
                      </a:r>
                    </a:p>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педагога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Должность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Тема самообразования</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Михайлова Н.С</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Старший 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88900" marR="0" lvl="0" indent="-8890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Организация контроля ДОО в соответствии с  ФГОС ДО</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Кузьмина М.Н.</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Учитель-логопед</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Инновационные технологии в логопедической практике</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Гребенникова Л.Л.</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Музыкальный руководитель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Использование ИКТ в работе музыкального руководителя в условиях ФГОС ДО</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Книс А.В.</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Педагог-психолог</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5</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Сизова А.А.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Педагог дополнительного образования</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Развитие творческой индивидуальности воспитанников в процессе обучения по рабочей программе дополнительного образования «Радуга красок»</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6</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Берегулько Е.Н.</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Воспитание нравственных качеств детей посредством    русских народных сказок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7</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Бугунова К.В.</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Развитие речи детей с использованием пальчиковых игр и нетрадиционных технологий</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8</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Захарова Н.Г.</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Развитие мелкой моторики у детей раннего возраста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9</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Корнилова Т.А.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Развитие мелкой моторики у детей раннего возраста через различные виды деятельности</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10</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Островская – Палчей И.К.</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Развитие речи детей в младшей группе с использованием пальчиковых игр и нетрадиционных технологий.</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11</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Печёнкина А.С.</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Обучение старших дошкольников перессказыванию с помощью приемов мнемотехники.</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12</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Солдатенко О.В.</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 Гендерный аспект формирования сюжета игр детей старшего дошкольного возраста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4463">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13</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Правиднова А.Я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14</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Черемных О.Н.</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Воспитатель</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524125" algn="l"/>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Правила дорожного движения – основа безопасности дошкольника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7734" name="Рисунок 6" descr="Изображение для плейкаста"/>
          <p:cNvPicPr>
            <a:picLocks noChangeAspect="1" noChangeArrowheads="1"/>
          </p:cNvPicPr>
          <p:nvPr/>
        </p:nvPicPr>
        <p:blipFill>
          <a:blip r:embed="rId2" cstate="email"/>
          <a:srcRect/>
          <a:stretch>
            <a:fillRect/>
          </a:stretch>
        </p:blipFill>
        <p:spPr bwMode="auto">
          <a:xfrm rot="10276709">
            <a:off x="104775" y="122238"/>
            <a:ext cx="1730375" cy="1511300"/>
          </a:xfrm>
          <a:prstGeom prst="rect">
            <a:avLst/>
          </a:prstGeom>
          <a:noFill/>
          <a:ln w="9525">
            <a:noFill/>
            <a:miter lim="800000"/>
            <a:headEnd/>
            <a:tailEnd/>
          </a:ln>
        </p:spPr>
      </p:pic>
      <p:pic>
        <p:nvPicPr>
          <p:cNvPr id="27735" name="Рисунок 7" descr="Изображение для плейкаста"/>
          <p:cNvPicPr>
            <a:picLocks noChangeAspect="1" noChangeArrowheads="1"/>
          </p:cNvPicPr>
          <p:nvPr/>
        </p:nvPicPr>
        <p:blipFill>
          <a:blip r:embed="rId2" cstate="email"/>
          <a:srcRect/>
          <a:stretch>
            <a:fillRect/>
          </a:stretch>
        </p:blipFill>
        <p:spPr bwMode="auto">
          <a:xfrm rot="10276709">
            <a:off x="104775" y="3406775"/>
            <a:ext cx="1730375" cy="1511300"/>
          </a:xfrm>
          <a:prstGeom prst="rect">
            <a:avLst/>
          </a:prstGeom>
          <a:noFill/>
          <a:ln w="9525">
            <a:noFill/>
            <a:miter lim="800000"/>
            <a:headEnd/>
            <a:tailEnd/>
          </a:ln>
        </p:spPr>
      </p:pic>
      <p:pic>
        <p:nvPicPr>
          <p:cNvPr id="27736" name="Рисунок 8" descr="Изображение для плейкаста"/>
          <p:cNvPicPr>
            <a:picLocks noChangeAspect="1" noChangeArrowheads="1"/>
          </p:cNvPicPr>
          <p:nvPr/>
        </p:nvPicPr>
        <p:blipFill>
          <a:blip r:embed="rId2" cstate="email"/>
          <a:srcRect/>
          <a:stretch>
            <a:fillRect/>
          </a:stretch>
        </p:blipFill>
        <p:spPr bwMode="auto">
          <a:xfrm rot="10276709">
            <a:off x="104775" y="1751013"/>
            <a:ext cx="1730375" cy="1511300"/>
          </a:xfrm>
          <a:prstGeom prst="rect">
            <a:avLst/>
          </a:prstGeom>
          <a:noFill/>
          <a:ln w="9525">
            <a:noFill/>
            <a:miter lim="800000"/>
            <a:headEnd/>
            <a:tailEnd/>
          </a:ln>
        </p:spPr>
      </p:pic>
      <p:pic>
        <p:nvPicPr>
          <p:cNvPr id="27737" name="Рисунок 9" descr="Изображение для плейкаста"/>
          <p:cNvPicPr>
            <a:picLocks noChangeAspect="1" noChangeArrowheads="1"/>
          </p:cNvPicPr>
          <p:nvPr/>
        </p:nvPicPr>
        <p:blipFill>
          <a:blip r:embed="rId2" cstate="email"/>
          <a:srcRect/>
          <a:stretch>
            <a:fillRect/>
          </a:stretch>
        </p:blipFill>
        <p:spPr bwMode="auto">
          <a:xfrm rot="10276709">
            <a:off x="212725" y="4991100"/>
            <a:ext cx="1730375" cy="151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438150" y="260350"/>
            <a:ext cx="8013700" cy="773113"/>
          </a:xfrm>
        </p:spPr>
        <p:txBody>
          <a:bodyPr/>
          <a:lstStyle/>
          <a:p>
            <a:pPr algn="ctr">
              <a:defRPr/>
            </a:pPr>
            <a:r>
              <a:rPr lang="ru-RU" altLang="ru-RU" sz="2000" b="1" dirty="0" smtClean="0">
                <a:solidFill>
                  <a:srgbClr val="C00000"/>
                </a:solidFill>
                <a:latin typeface="+mn-lt"/>
                <a:cs typeface="Tahoma" panose="020B0604030504040204" pitchFamily="34" charset="0"/>
              </a:rPr>
              <a:t>ПЕДАГОГИЧЕСКИЕ СОВЕТЫ</a:t>
            </a:r>
            <a:r>
              <a:rPr lang="ru-RU" altLang="ru-RU" sz="2000" dirty="0" smtClean="0">
                <a:solidFill>
                  <a:srgbClr val="C00000"/>
                </a:solidFill>
                <a:latin typeface="+mn-lt"/>
              </a:rPr>
              <a:t/>
            </a:r>
            <a:br>
              <a:rPr lang="ru-RU" altLang="ru-RU" sz="2000" dirty="0" smtClean="0">
                <a:solidFill>
                  <a:srgbClr val="C00000"/>
                </a:solidFill>
                <a:latin typeface="+mn-lt"/>
              </a:rPr>
            </a:br>
            <a:endParaRPr lang="ru-RU" altLang="ru-RU" sz="2000" dirty="0" smtClean="0">
              <a:solidFill>
                <a:srgbClr val="C00000"/>
              </a:solidFill>
              <a:latin typeface="+mn-lt"/>
            </a:endParaRPr>
          </a:p>
        </p:txBody>
      </p:sp>
      <p:sp>
        <p:nvSpPr>
          <p:cNvPr id="28675" name="Содержимое 2"/>
          <p:cNvSpPr>
            <a:spLocks noGrp="1"/>
          </p:cNvSpPr>
          <p:nvPr>
            <p:ph idx="1"/>
          </p:nvPr>
        </p:nvSpPr>
        <p:spPr>
          <a:xfrm>
            <a:off x="684213" y="938213"/>
            <a:ext cx="7991475" cy="5689600"/>
          </a:xfrm>
        </p:spPr>
        <p:txBody>
          <a:bodyPr/>
          <a:lstStyle/>
          <a:p>
            <a:pPr>
              <a:spcBef>
                <a:spcPct val="0"/>
              </a:spcBef>
              <a:buFont typeface="Wingdings" pitchFamily="2" charset="2"/>
              <a:buNone/>
            </a:pPr>
            <a:r>
              <a:rPr lang="ru-RU" altLang="ru-RU" sz="2000" b="1" smtClean="0">
                <a:solidFill>
                  <a:srgbClr val="C00000"/>
                </a:solidFill>
              </a:rPr>
              <a:t>Сентябрь  2019 г.</a:t>
            </a:r>
            <a:endParaRPr lang="ru-RU" altLang="ru-RU" sz="2000" b="1" u="sng" smtClean="0"/>
          </a:p>
          <a:p>
            <a:pPr>
              <a:spcBef>
                <a:spcPct val="0"/>
              </a:spcBef>
              <a:buFont typeface="Wingdings" pitchFamily="2" charset="2"/>
              <a:buNone/>
            </a:pPr>
            <a:r>
              <a:rPr lang="ru-RU" altLang="ru-RU" sz="2000" b="1" u="sng" smtClean="0"/>
              <a:t>Установочный</a:t>
            </a:r>
            <a:endParaRPr lang="ru-RU" altLang="ru-RU" sz="2000" smtClean="0"/>
          </a:p>
          <a:p>
            <a:pPr>
              <a:spcBef>
                <a:spcPct val="0"/>
              </a:spcBef>
              <a:buFont typeface="Wingdings" pitchFamily="2" charset="2"/>
              <a:buNone/>
            </a:pPr>
            <a:r>
              <a:rPr lang="ru-RU" altLang="ru-RU" sz="2000" b="1" smtClean="0"/>
              <a:t>Тема: «</a:t>
            </a:r>
            <a:r>
              <a:rPr lang="ru-RU" sz="2000" smtClean="0"/>
              <a:t>«Новый учебный год - шаги к успешной деятельности»</a:t>
            </a:r>
          </a:p>
          <a:p>
            <a:pPr>
              <a:spcBef>
                <a:spcPct val="0"/>
              </a:spcBef>
              <a:buFont typeface="Wingdings" pitchFamily="2" charset="2"/>
              <a:buNone/>
            </a:pPr>
            <a:endParaRPr lang="ru-RU" altLang="ru-RU" sz="2000" b="1" smtClean="0">
              <a:solidFill>
                <a:srgbClr val="C00000"/>
              </a:solidFill>
            </a:endParaRPr>
          </a:p>
          <a:p>
            <a:pPr>
              <a:spcBef>
                <a:spcPct val="0"/>
              </a:spcBef>
              <a:buFont typeface="Wingdings" pitchFamily="2" charset="2"/>
              <a:buNone/>
            </a:pPr>
            <a:r>
              <a:rPr lang="ru-RU" altLang="ru-RU" sz="2000" b="1" smtClean="0">
                <a:solidFill>
                  <a:srgbClr val="C00000"/>
                </a:solidFill>
              </a:rPr>
              <a:t>Октябрь 2020 г.</a:t>
            </a:r>
            <a:endParaRPr lang="ru-RU" altLang="ru-RU" sz="2000" smtClean="0">
              <a:solidFill>
                <a:srgbClr val="C00000"/>
              </a:solidFill>
            </a:endParaRPr>
          </a:p>
          <a:p>
            <a:pPr algn="just">
              <a:spcBef>
                <a:spcPct val="0"/>
              </a:spcBef>
              <a:buFont typeface="Wingdings" pitchFamily="2" charset="2"/>
              <a:buNone/>
            </a:pPr>
            <a:r>
              <a:rPr lang="ru-RU" sz="2000" b="1" u="sng" smtClean="0"/>
              <a:t>Тематический </a:t>
            </a:r>
          </a:p>
          <a:p>
            <a:pPr algn="just">
              <a:spcBef>
                <a:spcPct val="0"/>
              </a:spcBef>
              <a:buFont typeface="Wingdings" pitchFamily="2" charset="2"/>
              <a:buNone/>
            </a:pPr>
            <a:r>
              <a:rPr lang="ru-RU" altLang="ru-RU" sz="2000" b="1" smtClean="0"/>
              <a:t>Тема: </a:t>
            </a:r>
            <a:r>
              <a:rPr lang="ru-RU" altLang="ru-RU" sz="2000" smtClean="0">
                <a:ea typeface="Calibri" pitchFamily="34" charset="0"/>
                <a:cs typeface="Times New Roman" pitchFamily="18" charset="0"/>
              </a:rPr>
              <a:t>«</a:t>
            </a:r>
            <a:r>
              <a:rPr lang="en-US" sz="2000" smtClean="0"/>
              <a:t>STEAM</a:t>
            </a:r>
            <a:r>
              <a:rPr lang="ru-RU" sz="2000" smtClean="0"/>
              <a:t> – образование детей дошкольного возраста»</a:t>
            </a:r>
            <a:r>
              <a:rPr lang="ru-RU" sz="2000" b="1" smtClean="0"/>
              <a:t> </a:t>
            </a:r>
            <a:endParaRPr lang="ru-RU" sz="2000" b="1" i="1" smtClean="0"/>
          </a:p>
          <a:p>
            <a:pPr algn="just">
              <a:spcBef>
                <a:spcPct val="0"/>
              </a:spcBef>
              <a:buFont typeface="Wingdings" pitchFamily="2" charset="2"/>
              <a:buNone/>
            </a:pPr>
            <a:endParaRPr lang="ru-RU" altLang="ru-RU" sz="2000" b="1" smtClean="0">
              <a:solidFill>
                <a:srgbClr val="C00000"/>
              </a:solidFill>
            </a:endParaRPr>
          </a:p>
          <a:p>
            <a:pPr algn="just">
              <a:spcBef>
                <a:spcPct val="0"/>
              </a:spcBef>
              <a:buFont typeface="Wingdings" pitchFamily="2" charset="2"/>
              <a:buNone/>
            </a:pPr>
            <a:r>
              <a:rPr lang="ru-RU" altLang="ru-RU" sz="2000" b="1" smtClean="0">
                <a:solidFill>
                  <a:srgbClr val="C00000"/>
                </a:solidFill>
              </a:rPr>
              <a:t>Февраль 2020 г.</a:t>
            </a:r>
            <a:endParaRPr lang="ru-RU" altLang="ru-RU" sz="2000" smtClean="0">
              <a:solidFill>
                <a:srgbClr val="C00000"/>
              </a:solidFill>
            </a:endParaRPr>
          </a:p>
          <a:p>
            <a:pPr algn="just">
              <a:spcBef>
                <a:spcPct val="0"/>
              </a:spcBef>
              <a:buClr>
                <a:srgbClr val="99CCFF"/>
              </a:buClr>
              <a:buFont typeface="Wingdings" pitchFamily="2" charset="2"/>
              <a:buNone/>
            </a:pPr>
            <a:r>
              <a:rPr lang="ru-RU" altLang="ru-RU" sz="2000" b="1" smtClean="0">
                <a:solidFill>
                  <a:srgbClr val="000000"/>
                </a:solidFill>
              </a:rPr>
              <a:t>Тема: </a:t>
            </a:r>
            <a:r>
              <a:rPr lang="ru-RU" altLang="ru-RU" sz="2000" b="1" smtClean="0">
                <a:solidFill>
                  <a:srgbClr val="000000"/>
                </a:solidFill>
                <a:ea typeface="Calibri" pitchFamily="34" charset="0"/>
                <a:cs typeface="Calibri" pitchFamily="34" charset="0"/>
              </a:rPr>
              <a:t>«</a:t>
            </a:r>
            <a:r>
              <a:rPr lang="ru-RU" sz="2000" smtClean="0"/>
              <a:t>Проектная деятельность и ее роль в сближении родителей и детского сада»</a:t>
            </a:r>
          </a:p>
          <a:p>
            <a:pPr>
              <a:spcBef>
                <a:spcPct val="0"/>
              </a:spcBef>
              <a:buClr>
                <a:srgbClr val="99CCFF"/>
              </a:buClr>
              <a:buFont typeface="Wingdings" pitchFamily="2" charset="2"/>
              <a:buNone/>
            </a:pPr>
            <a:endParaRPr lang="ru-RU" altLang="ru-RU" sz="2000" b="1" smtClean="0">
              <a:solidFill>
                <a:srgbClr val="C00000"/>
              </a:solidFill>
            </a:endParaRPr>
          </a:p>
          <a:p>
            <a:pPr>
              <a:spcBef>
                <a:spcPct val="0"/>
              </a:spcBef>
              <a:buClr>
                <a:srgbClr val="99CCFF"/>
              </a:buClr>
              <a:buFont typeface="Wingdings" pitchFamily="2" charset="2"/>
              <a:buNone/>
            </a:pPr>
            <a:r>
              <a:rPr lang="ru-RU" altLang="ru-RU" sz="2000" b="1" smtClean="0">
                <a:solidFill>
                  <a:srgbClr val="C00000"/>
                </a:solidFill>
              </a:rPr>
              <a:t>Май 2020 г.</a:t>
            </a:r>
            <a:endParaRPr lang="ru-RU" altLang="ru-RU" sz="2000" smtClean="0">
              <a:solidFill>
                <a:srgbClr val="C00000"/>
              </a:solidFill>
            </a:endParaRPr>
          </a:p>
          <a:p>
            <a:pPr algn="just">
              <a:spcBef>
                <a:spcPct val="0"/>
              </a:spcBef>
              <a:buClr>
                <a:srgbClr val="99CCFF"/>
              </a:buClr>
              <a:buFont typeface="Wingdings" pitchFamily="2" charset="2"/>
              <a:buNone/>
            </a:pPr>
            <a:r>
              <a:rPr lang="ru-RU" altLang="ru-RU" sz="2000" b="1" u="sng" smtClean="0">
                <a:solidFill>
                  <a:srgbClr val="000000"/>
                </a:solidFill>
              </a:rPr>
              <a:t>Итоговый</a:t>
            </a:r>
            <a:r>
              <a:rPr lang="ru-RU" altLang="ru-RU" sz="2000" b="1" smtClean="0">
                <a:solidFill>
                  <a:srgbClr val="000000"/>
                </a:solidFill>
              </a:rPr>
              <a:t> </a:t>
            </a:r>
          </a:p>
          <a:p>
            <a:pPr algn="just">
              <a:spcBef>
                <a:spcPct val="0"/>
              </a:spcBef>
              <a:buClr>
                <a:srgbClr val="99CCFF"/>
              </a:buClr>
              <a:buFont typeface="Wingdings" pitchFamily="2" charset="2"/>
              <a:buNone/>
            </a:pPr>
            <a:r>
              <a:rPr lang="ru-RU" altLang="ru-RU" sz="2000" b="1" smtClean="0">
                <a:solidFill>
                  <a:srgbClr val="000000"/>
                </a:solidFill>
              </a:rPr>
              <a:t>Тема: «</a:t>
            </a:r>
            <a:r>
              <a:rPr lang="ru-RU" sz="2000" smtClean="0"/>
              <a:t>Ярмарка достижений – подведение итогов работы за 2019-2020 учебный год»</a:t>
            </a:r>
            <a:endParaRPr lang="ru-RU" altLang="ru-RU" sz="2000" smtClean="0">
              <a:solidFill>
                <a:srgbClr val="000000"/>
              </a:solidFill>
            </a:endParaRPr>
          </a:p>
          <a:p>
            <a:pPr>
              <a:buFont typeface="Wingdings" pitchFamily="2" charset="2"/>
              <a:buNone/>
            </a:pPr>
            <a:endParaRPr lang="ru-RU" altLang="ru-RU" smtClean="0"/>
          </a:p>
        </p:txBody>
      </p:sp>
      <p:sp>
        <p:nvSpPr>
          <p:cNvPr id="28676" name="Номер слайда 3"/>
          <p:cNvSpPr>
            <a:spLocks noGrp="1"/>
          </p:cNvSpPr>
          <p:nvPr>
            <p:ph type="sldNum" sz="quarter" idx="12"/>
          </p:nvPr>
        </p:nvSpPr>
        <p:spPr>
          <a:noFill/>
        </p:spPr>
        <p:txBody>
          <a:bodyPr/>
          <a:lstStyle/>
          <a:p>
            <a:fld id="{B059EB40-5960-4361-A3F0-B0C02E188072}" type="slidenum">
              <a:rPr lang="ru-RU" altLang="ru-RU" smtClean="0"/>
              <a:pPr/>
              <a:t>16</a:t>
            </a:fld>
            <a:endParaRPr lang="ru-RU" altLang="ru-RU" smtClean="0"/>
          </a:p>
        </p:txBody>
      </p:sp>
      <p:pic>
        <p:nvPicPr>
          <p:cNvPr id="28677" name="Рисунок 1"/>
          <p:cNvPicPr>
            <a:picLocks noChangeAspect="1"/>
          </p:cNvPicPr>
          <p:nvPr/>
        </p:nvPicPr>
        <p:blipFill>
          <a:blip r:embed="rId2" cstate="email"/>
          <a:srcRect/>
          <a:stretch>
            <a:fillRect/>
          </a:stretch>
        </p:blipFill>
        <p:spPr bwMode="auto">
          <a:xfrm>
            <a:off x="8010525" y="5421313"/>
            <a:ext cx="882650" cy="98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Номер слайда 3"/>
          <p:cNvSpPr>
            <a:spLocks noGrp="1"/>
          </p:cNvSpPr>
          <p:nvPr>
            <p:ph type="sldNum" sz="quarter" idx="12"/>
          </p:nvPr>
        </p:nvSpPr>
        <p:spPr>
          <a:noFill/>
        </p:spPr>
        <p:txBody>
          <a:bodyPr/>
          <a:lstStyle/>
          <a:p>
            <a:fld id="{18B550CB-E1F0-4518-ACC3-50E54C5048A6}" type="slidenum">
              <a:rPr lang="ru-RU" altLang="ru-RU" smtClean="0"/>
              <a:pPr/>
              <a:t>17</a:t>
            </a:fld>
            <a:endParaRPr lang="ru-RU" altLang="ru-RU" smtClean="0"/>
          </a:p>
        </p:txBody>
      </p:sp>
      <p:sp>
        <p:nvSpPr>
          <p:cNvPr id="29699" name="Прямоугольник 4"/>
          <p:cNvSpPr>
            <a:spLocks noChangeArrowheads="1"/>
          </p:cNvSpPr>
          <p:nvPr/>
        </p:nvSpPr>
        <p:spPr bwMode="auto">
          <a:xfrm>
            <a:off x="2051050" y="188913"/>
            <a:ext cx="6842125" cy="3648075"/>
          </a:xfrm>
          <a:prstGeom prst="rect">
            <a:avLst/>
          </a:prstGeom>
          <a:noFill/>
          <a:ln w="9525">
            <a:noFill/>
            <a:miter lim="800000"/>
            <a:headEnd/>
            <a:tailEnd/>
          </a:ln>
        </p:spPr>
        <p:txBody>
          <a:bodyPr>
            <a:spAutoFit/>
          </a:bodyPr>
          <a:lstStyle/>
          <a:p>
            <a:pPr algn="ctr">
              <a:lnSpc>
                <a:spcPct val="107000"/>
              </a:lnSpc>
            </a:pPr>
            <a:r>
              <a:rPr lang="ru-RU" altLang="ru-RU" sz="2400" b="1">
                <a:solidFill>
                  <a:srgbClr val="C00000"/>
                </a:solidFill>
                <a:latin typeface="Times New Roman" pitchFamily="18" charset="0"/>
                <a:cs typeface="Times New Roman" pitchFamily="18" charset="0"/>
              </a:rPr>
              <a:t>Консультации, семинары-практикумы,</a:t>
            </a:r>
          </a:p>
          <a:p>
            <a:pPr algn="ctr">
              <a:lnSpc>
                <a:spcPct val="107000"/>
              </a:lnSpc>
            </a:pPr>
            <a:r>
              <a:rPr lang="ru-RU" altLang="ru-RU" sz="2400" b="1">
                <a:solidFill>
                  <a:srgbClr val="C00000"/>
                </a:solidFill>
                <a:latin typeface="Times New Roman" pitchFamily="18" charset="0"/>
                <a:ea typeface="Calibri" pitchFamily="34" charset="0"/>
                <a:cs typeface="Times New Roman" pitchFamily="18" charset="0"/>
              </a:rPr>
              <a:t>деловые игры, тренинги, конкурсы, </a:t>
            </a:r>
          </a:p>
          <a:p>
            <a:pPr algn="ctr">
              <a:lnSpc>
                <a:spcPct val="107000"/>
              </a:lnSpc>
            </a:pPr>
            <a:r>
              <a:rPr lang="ru-RU" altLang="ru-RU" sz="2400" b="1">
                <a:solidFill>
                  <a:srgbClr val="C00000"/>
                </a:solidFill>
                <a:latin typeface="Times New Roman" pitchFamily="18" charset="0"/>
                <a:ea typeface="Calibri" pitchFamily="34" charset="0"/>
                <a:cs typeface="Times New Roman" pitchFamily="18" charset="0"/>
              </a:rPr>
              <a:t>мастер - классы</a:t>
            </a:r>
            <a:endParaRPr lang="ru-RU" altLang="ru-RU">
              <a:solidFill>
                <a:srgbClr val="C00000"/>
              </a:solidFill>
              <a:latin typeface="Calibri" pitchFamily="34" charset="0"/>
              <a:ea typeface="Calibri" pitchFamily="34" charset="0"/>
              <a:cs typeface="Times New Roman" pitchFamily="18" charset="0"/>
            </a:endParaRPr>
          </a:p>
          <a:p>
            <a:pPr algn="just">
              <a:lnSpc>
                <a:spcPct val="107000"/>
              </a:lnSpc>
            </a:pPr>
            <a:endParaRPr lang="ru-RU" altLang="ru-RU" b="1">
              <a:latin typeface="Times New Roman" pitchFamily="18" charset="0"/>
              <a:cs typeface="Times New Roman" pitchFamily="18" charset="0"/>
            </a:endParaRPr>
          </a:p>
          <a:p>
            <a:pPr algn="just">
              <a:lnSpc>
                <a:spcPct val="107000"/>
              </a:lnSpc>
            </a:pPr>
            <a:r>
              <a:rPr lang="ru-RU" altLang="ru-RU" b="1">
                <a:latin typeface="Times New Roman" pitchFamily="18" charset="0"/>
                <a:cs typeface="Times New Roman" pitchFamily="18" charset="0"/>
              </a:rPr>
              <a:t>Цель: </a:t>
            </a:r>
            <a:r>
              <a:rPr lang="ru-RU" altLang="ru-RU">
                <a:latin typeface="Times New Roman" pitchFamily="18" charset="0"/>
                <a:cs typeface="Times New Roman" pitchFamily="18" charset="0"/>
              </a:rPr>
              <a:t>Активизировать деятельность педагогов, способствовать приобретению ими опыта коллективной работы, повышать их теоретические знания, совершенствовать практические навыки профессиональной деятельности, закреплять умение отбирать нужную информацию из разных источников, помочь членам коллектива реализоваться на педагогическом поприще.</a:t>
            </a:r>
          </a:p>
          <a:p>
            <a:pPr algn="just">
              <a:lnSpc>
                <a:spcPct val="107000"/>
              </a:lnSpc>
            </a:pPr>
            <a:endParaRPr lang="ru-RU" altLang="ru-RU">
              <a:latin typeface="Calibri" pitchFamily="34" charset="0"/>
              <a:ea typeface="Calibri" pitchFamily="34" charset="0"/>
              <a:cs typeface="Calibri" pitchFamily="34" charset="0"/>
            </a:endParaRPr>
          </a:p>
        </p:txBody>
      </p:sp>
      <p:pic>
        <p:nvPicPr>
          <p:cNvPr id="29700" name="Рисунок 4" descr="Изображение для плейкаста"/>
          <p:cNvPicPr>
            <a:picLocks noChangeAspect="1" noChangeArrowheads="1"/>
          </p:cNvPicPr>
          <p:nvPr/>
        </p:nvPicPr>
        <p:blipFill>
          <a:blip r:embed="rId2" cstate="email"/>
          <a:srcRect/>
          <a:stretch>
            <a:fillRect/>
          </a:stretch>
        </p:blipFill>
        <p:spPr bwMode="auto">
          <a:xfrm rot="10276709">
            <a:off x="104775" y="122238"/>
            <a:ext cx="1730375" cy="1511300"/>
          </a:xfrm>
          <a:prstGeom prst="rect">
            <a:avLst/>
          </a:prstGeom>
          <a:noFill/>
          <a:ln w="9525">
            <a:noFill/>
            <a:miter lim="800000"/>
            <a:headEnd/>
            <a:tailEnd/>
          </a:ln>
        </p:spPr>
      </p:pic>
      <p:pic>
        <p:nvPicPr>
          <p:cNvPr id="29701" name="Рисунок 6" descr="Изображение для плейкаста"/>
          <p:cNvPicPr>
            <a:picLocks noChangeAspect="1" noChangeArrowheads="1"/>
          </p:cNvPicPr>
          <p:nvPr/>
        </p:nvPicPr>
        <p:blipFill>
          <a:blip r:embed="rId2" cstate="email"/>
          <a:srcRect/>
          <a:stretch>
            <a:fillRect/>
          </a:stretch>
        </p:blipFill>
        <p:spPr bwMode="auto">
          <a:xfrm rot="10276709">
            <a:off x="1508125" y="4343400"/>
            <a:ext cx="1730375" cy="1511300"/>
          </a:xfrm>
          <a:prstGeom prst="rect">
            <a:avLst/>
          </a:prstGeom>
          <a:noFill/>
          <a:ln w="9525">
            <a:noFill/>
            <a:miter lim="800000"/>
            <a:headEnd/>
            <a:tailEnd/>
          </a:ln>
        </p:spPr>
      </p:pic>
      <p:pic>
        <p:nvPicPr>
          <p:cNvPr id="29702" name="Рисунок 7" descr="Изображение для плейкаста"/>
          <p:cNvPicPr>
            <a:picLocks noChangeAspect="1" noChangeArrowheads="1"/>
          </p:cNvPicPr>
          <p:nvPr/>
        </p:nvPicPr>
        <p:blipFill>
          <a:blip r:embed="rId2" cstate="email"/>
          <a:srcRect/>
          <a:stretch>
            <a:fillRect/>
          </a:stretch>
        </p:blipFill>
        <p:spPr bwMode="auto">
          <a:xfrm rot="10276709">
            <a:off x="5037138" y="3983038"/>
            <a:ext cx="1730375" cy="151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363" y="836613"/>
            <a:ext cx="8734425" cy="620712"/>
          </a:xfrm>
        </p:spPr>
        <p:txBody>
          <a:bodyPr/>
          <a:lstStyle/>
          <a:p>
            <a:pPr algn="ctr">
              <a:defRPr/>
            </a:pPr>
            <a:r>
              <a:rPr lang="ru-RU" sz="2400" b="1" dirty="0">
                <a:solidFill>
                  <a:srgbClr val="C00000"/>
                </a:solidFill>
                <a:latin typeface="+mn-lt"/>
              </a:rPr>
              <a:t>Творческие конкурсы, выставки </a:t>
            </a:r>
            <a:r>
              <a:rPr lang="ru-RU" sz="2400" b="1" dirty="0" smtClean="0">
                <a:solidFill>
                  <a:srgbClr val="C00000"/>
                </a:solidFill>
                <a:latin typeface="+mn-lt"/>
              </a:rPr>
              <a:t/>
            </a:r>
            <a:br>
              <a:rPr lang="ru-RU" sz="2400" b="1" dirty="0" smtClean="0">
                <a:solidFill>
                  <a:srgbClr val="C00000"/>
                </a:solidFill>
                <a:latin typeface="+mn-lt"/>
              </a:rPr>
            </a:br>
            <a:r>
              <a:rPr lang="ru-RU" sz="2400" b="1" dirty="0" smtClean="0">
                <a:solidFill>
                  <a:srgbClr val="C00000"/>
                </a:solidFill>
                <a:latin typeface="+mn-lt"/>
              </a:rPr>
              <a:t>для </a:t>
            </a:r>
            <a:r>
              <a:rPr lang="ru-RU" sz="2400" b="1" dirty="0">
                <a:solidFill>
                  <a:srgbClr val="C00000"/>
                </a:solidFill>
                <a:latin typeface="+mn-lt"/>
              </a:rPr>
              <a:t>детей и родителей</a:t>
            </a:r>
            <a:r>
              <a:rPr lang="ru-RU" dirty="0">
                <a:solidFill>
                  <a:srgbClr val="C00000"/>
                </a:solidFill>
              </a:rPr>
              <a:t/>
            </a:r>
            <a:br>
              <a:rPr lang="ru-RU" dirty="0">
                <a:solidFill>
                  <a:srgbClr val="C00000"/>
                </a:solidFill>
              </a:rPr>
            </a:br>
            <a:endParaRPr lang="ru-RU" dirty="0">
              <a:solidFill>
                <a:srgbClr val="C00000"/>
              </a:solidFill>
            </a:endParaRPr>
          </a:p>
        </p:txBody>
      </p:sp>
      <p:sp>
        <p:nvSpPr>
          <p:cNvPr id="30723" name="Номер слайда 3"/>
          <p:cNvSpPr>
            <a:spLocks noGrp="1"/>
          </p:cNvSpPr>
          <p:nvPr>
            <p:ph type="sldNum" sz="quarter" idx="12"/>
          </p:nvPr>
        </p:nvSpPr>
        <p:spPr>
          <a:noFill/>
        </p:spPr>
        <p:txBody>
          <a:bodyPr/>
          <a:lstStyle/>
          <a:p>
            <a:fld id="{FAFFAC3C-EA69-445B-8402-3BD93858CAE5}" type="slidenum">
              <a:rPr lang="ru-RU" altLang="ru-RU" smtClean="0"/>
              <a:pPr/>
              <a:t>18</a:t>
            </a:fld>
            <a:endParaRPr lang="ru-RU" altLang="ru-RU" smtClean="0"/>
          </a:p>
        </p:txBody>
      </p:sp>
      <p:graphicFrame>
        <p:nvGraphicFramePr>
          <p:cNvPr id="5" name="Таблица 4"/>
          <p:cNvGraphicFramePr>
            <a:graphicFrameLocks noGrp="1"/>
          </p:cNvGraphicFramePr>
          <p:nvPr/>
        </p:nvGraphicFramePr>
        <p:xfrm>
          <a:off x="398463" y="1122363"/>
          <a:ext cx="8569325" cy="5135562"/>
        </p:xfrm>
        <a:graphic>
          <a:graphicData uri="http://schemas.openxmlformats.org/drawingml/2006/table">
            <a:tbl>
              <a:tblPr/>
              <a:tblGrid>
                <a:gridCol w="5185040"/>
                <a:gridCol w="1421400"/>
                <a:gridCol w="1962885"/>
              </a:tblGrid>
              <a:tr h="456688">
                <a:tc>
                  <a:txBody>
                    <a:bodyPr/>
                    <a:lstStyle/>
                    <a:p>
                      <a:pPr algn="ctr">
                        <a:lnSpc>
                          <a:spcPct val="107000"/>
                        </a:lnSpc>
                        <a:spcAft>
                          <a:spcPts val="0"/>
                        </a:spcAft>
                      </a:pP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Тема, </a:t>
                      </a:r>
                      <a:r>
                        <a:rPr lang="ru-RU" sz="20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показатели</a:t>
                      </a:r>
                    </a:p>
                    <a:p>
                      <a:pPr algn="ctr">
                        <a:lnSpc>
                          <a:spcPct val="107000"/>
                        </a:lnSpc>
                        <a:spcAft>
                          <a:spcPts val="0"/>
                        </a:spcAft>
                      </a:pP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gn="ctr">
                        <a:lnSpc>
                          <a:spcPct val="107000"/>
                        </a:lnSpc>
                        <a:spcAft>
                          <a:spcPts val="0"/>
                        </a:spcAft>
                      </a:pPr>
                      <a:r>
                        <a:rPr lang="ru-RU" sz="2000" b="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Срок</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gn="ctr">
                        <a:lnSpc>
                          <a:spcPct val="107000"/>
                        </a:lnSpc>
                        <a:spcAft>
                          <a:spcPts val="0"/>
                        </a:spcAft>
                      </a:pP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Ответственные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r>
              <a:tr h="326224">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Конкурс </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поделок </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«Чудеса с обычной »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сентябрь</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r>
              <a:tr h="652447">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Фотовыставка ко дню пожилого человека «Дедушка, бабушка и я – лучшие друзья»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октябрь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r>
              <a:tr h="326224">
                <a:tc>
                  <a:txBody>
                    <a:bodyPr/>
                    <a:lstStyle/>
                    <a:p>
                      <a:pPr>
                        <a:lnSpc>
                          <a:spcPct val="107000"/>
                        </a:lnSpc>
                        <a:spcAft>
                          <a:spcPts val="0"/>
                        </a:spcAft>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Фотоконкурс </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«Милая мама»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ноября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r>
              <a:tr h="350075">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Выставка поделок «Волшебный новый год»</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декабрь</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5"/>
                    </a:solidFill>
                  </a:tcPr>
                </a:tc>
              </a:tr>
              <a:tr h="348214">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Выставка</a:t>
                      </a:r>
                      <a:r>
                        <a:rPr lang="ru-RU" sz="2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рисунков «Весёлый снеговик»</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январь</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r h="326224">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Выставка групповых газет «Наши отважные папы»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февраль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r h="326224">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Выставка поделок</a:t>
                      </a:r>
                      <a:r>
                        <a:rPr lang="ru-RU" sz="20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«8 марта»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март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r h="392019">
                <a:tc>
                  <a:txBody>
                    <a:bodyPr/>
                    <a:lstStyle/>
                    <a:p>
                      <a:pPr>
                        <a:lnSpc>
                          <a:spcPct val="107000"/>
                        </a:lnSpc>
                        <a:spcAft>
                          <a:spcPts val="0"/>
                        </a:spcAft>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Конкурс рисунков </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«Дорога в космос»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апрель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r h="438443">
                <a:tc>
                  <a:txBody>
                    <a:bodyPr/>
                    <a:lstStyle/>
                    <a:p>
                      <a:pPr>
                        <a:lnSpc>
                          <a:spcPct val="107000"/>
                        </a:lnSpc>
                        <a:spcAft>
                          <a:spcPts val="0"/>
                        </a:spcAft>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Конкурс </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творческих работ «Пасхальное настроение»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апрель</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19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r h="652447">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Совместная выставка </a:t>
                      </a:r>
                      <a:r>
                        <a:rPr lang="ru-RU" sz="200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постеров</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«Помнить и не забывать»</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Май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c>
                  <a:txBody>
                    <a:bodyPr/>
                    <a:lstStyle/>
                    <a:p>
                      <a:pPr>
                        <a:lnSpc>
                          <a:spcPct val="107000"/>
                        </a:lnSpc>
                        <a:spcAft>
                          <a:spcPts val="0"/>
                        </a:spcAft>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Воспитатели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5"/>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Номер слайда 3"/>
          <p:cNvSpPr>
            <a:spLocks noGrp="1"/>
          </p:cNvSpPr>
          <p:nvPr>
            <p:ph type="sldNum" sz="quarter" idx="12"/>
          </p:nvPr>
        </p:nvSpPr>
        <p:spPr>
          <a:noFill/>
        </p:spPr>
        <p:txBody>
          <a:bodyPr/>
          <a:lstStyle/>
          <a:p>
            <a:fld id="{8F3F6EA3-B011-451B-8AA6-B38206D1C9B3}" type="slidenum">
              <a:rPr lang="ru-RU" altLang="ru-RU" smtClean="0"/>
              <a:pPr/>
              <a:t>19</a:t>
            </a:fld>
            <a:endParaRPr lang="ru-RU" altLang="ru-RU" smtClean="0"/>
          </a:p>
        </p:txBody>
      </p:sp>
      <p:sp>
        <p:nvSpPr>
          <p:cNvPr id="31747" name="Прямоугольник 5"/>
          <p:cNvSpPr>
            <a:spLocks noChangeArrowheads="1"/>
          </p:cNvSpPr>
          <p:nvPr/>
        </p:nvSpPr>
        <p:spPr bwMode="auto">
          <a:xfrm>
            <a:off x="179388" y="6350"/>
            <a:ext cx="8964612" cy="4265613"/>
          </a:xfrm>
          <a:prstGeom prst="rect">
            <a:avLst/>
          </a:prstGeom>
          <a:noFill/>
          <a:ln w="9525">
            <a:noFill/>
            <a:miter lim="800000"/>
            <a:headEnd/>
            <a:tailEnd/>
          </a:ln>
        </p:spPr>
        <p:txBody>
          <a:bodyPr>
            <a:spAutoFit/>
          </a:bodyPr>
          <a:lstStyle/>
          <a:p>
            <a:pPr algn="ctr">
              <a:lnSpc>
                <a:spcPct val="107000"/>
              </a:lnSpc>
            </a:pPr>
            <a:r>
              <a:rPr lang="ru-RU" altLang="ru-RU" sz="2000" b="1">
                <a:solidFill>
                  <a:srgbClr val="CC0000"/>
                </a:solidFill>
                <a:latin typeface="Times New Roman" pitchFamily="18" charset="0"/>
                <a:cs typeface="Times New Roman" pitchFamily="18" charset="0"/>
              </a:rPr>
              <a:t>Тематический контроль</a:t>
            </a:r>
          </a:p>
          <a:p>
            <a:pPr algn="ctr">
              <a:lnSpc>
                <a:spcPct val="107000"/>
              </a:lnSpc>
            </a:pPr>
            <a:endParaRPr lang="ru-RU" altLang="ru-RU" sz="2000">
              <a:solidFill>
                <a:srgbClr val="CC0000"/>
              </a:solidFill>
              <a:latin typeface="Times New Roman" pitchFamily="18" charset="0"/>
              <a:ea typeface="Calibri" pitchFamily="34" charset="0"/>
              <a:cs typeface="Times New Roman" pitchFamily="18" charset="0"/>
            </a:endParaRPr>
          </a:p>
          <a:p>
            <a:pPr algn="just"/>
            <a:r>
              <a:rPr lang="ru-RU" altLang="ru-RU" sz="2000" b="1">
                <a:latin typeface="Times New Roman" pitchFamily="18" charset="0"/>
                <a:ea typeface="Calibri" pitchFamily="34" charset="0"/>
                <a:cs typeface="Times New Roman" pitchFamily="18" charset="0"/>
              </a:rPr>
              <a:t>1.  Тема: «Готовность групп к новому учебному году»</a:t>
            </a:r>
            <a:endParaRPr lang="ru-RU" altLang="ru-RU" sz="2000">
              <a:latin typeface="Times New Roman" pitchFamily="18" charset="0"/>
              <a:ea typeface="Calibri" pitchFamily="34" charset="0"/>
              <a:cs typeface="Times New Roman" pitchFamily="18" charset="0"/>
            </a:endParaRPr>
          </a:p>
          <a:p>
            <a:pPr algn="just"/>
            <a:r>
              <a:rPr lang="ru-RU" altLang="ru-RU" sz="2000" b="1">
                <a:latin typeface="Times New Roman" pitchFamily="18" charset="0"/>
                <a:ea typeface="Calibri" pitchFamily="34" charset="0"/>
                <a:cs typeface="Times New Roman" pitchFamily="18" charset="0"/>
              </a:rPr>
              <a:t>Цель:</a:t>
            </a:r>
            <a:r>
              <a:rPr lang="ru-RU" altLang="ru-RU" sz="2000">
                <a:latin typeface="Times New Roman" pitchFamily="18" charset="0"/>
                <a:ea typeface="Calibri" pitchFamily="34" charset="0"/>
                <a:cs typeface="Times New Roman" pitchFamily="18" charset="0"/>
              </a:rPr>
              <a:t> определить состояние предметно-развивающей среды групп ДОУ, в соответствии с требованиями ФГОС, соблюдением санитарных норм.</a:t>
            </a:r>
          </a:p>
          <a:p>
            <a:pPr algn="just"/>
            <a:r>
              <a:rPr lang="ru-RU" altLang="ru-RU" sz="2000" b="1">
                <a:latin typeface="Times New Roman" pitchFamily="18" charset="0"/>
                <a:ea typeface="Calibri" pitchFamily="34" charset="0"/>
                <a:cs typeface="Times New Roman" pitchFamily="18" charset="0"/>
              </a:rPr>
              <a:t>Срок проведения:</a:t>
            </a:r>
            <a:r>
              <a:rPr lang="ru-RU" altLang="ru-RU" sz="2000">
                <a:latin typeface="Times New Roman" pitchFamily="18" charset="0"/>
                <a:ea typeface="Calibri" pitchFamily="34" charset="0"/>
                <a:cs typeface="Times New Roman" pitchFamily="18" charset="0"/>
              </a:rPr>
              <a:t> с 16.09. по .20.09.19 г.</a:t>
            </a:r>
          </a:p>
          <a:p>
            <a:pPr algn="just">
              <a:lnSpc>
                <a:spcPct val="107000"/>
              </a:lnSpc>
            </a:pPr>
            <a:r>
              <a:rPr lang="ru-RU" altLang="ru-RU" sz="2000" b="1">
                <a:latin typeface="Times New Roman" pitchFamily="18" charset="0"/>
                <a:cs typeface="Times New Roman" pitchFamily="18" charset="0"/>
              </a:rPr>
              <a:t>2. Тема «Состояние работы по развитию речи детей дошкольного возраста в ДОУ»</a:t>
            </a:r>
            <a:endParaRPr lang="ru-RU" altLang="ru-RU" sz="2000">
              <a:latin typeface="Times New Roman" pitchFamily="18" charset="0"/>
              <a:ea typeface="Calibri" pitchFamily="34" charset="0"/>
              <a:cs typeface="Calibri" pitchFamily="34" charset="0"/>
            </a:endParaRPr>
          </a:p>
          <a:p>
            <a:pPr algn="just">
              <a:lnSpc>
                <a:spcPct val="107000"/>
              </a:lnSpc>
            </a:pPr>
            <a:r>
              <a:rPr lang="ru-RU" altLang="ru-RU" sz="2000" b="1">
                <a:latin typeface="Times New Roman" pitchFamily="18" charset="0"/>
                <a:cs typeface="Times New Roman" pitchFamily="18" charset="0"/>
              </a:rPr>
              <a:t>Цель: </a:t>
            </a:r>
            <a:r>
              <a:rPr lang="ru-RU" altLang="ru-RU" sz="2000">
                <a:latin typeface="Times New Roman" pitchFamily="18" charset="0"/>
                <a:cs typeface="Times New Roman" pitchFamily="18" charset="0"/>
              </a:rPr>
              <a:t>выяснить состояние работы по развитию речи детей в ДОУ</a:t>
            </a:r>
            <a:endParaRPr lang="ru-RU" altLang="ru-RU" sz="2000">
              <a:latin typeface="Times New Roman" pitchFamily="18" charset="0"/>
              <a:ea typeface="Calibri" pitchFamily="34" charset="0"/>
              <a:cs typeface="Calibri" pitchFamily="34" charset="0"/>
            </a:endParaRPr>
          </a:p>
          <a:p>
            <a:pPr algn="just">
              <a:lnSpc>
                <a:spcPct val="107000"/>
              </a:lnSpc>
            </a:pPr>
            <a:r>
              <a:rPr lang="ru-RU" altLang="ru-RU" sz="2000" b="1">
                <a:latin typeface="Times New Roman" pitchFamily="18" charset="0"/>
                <a:cs typeface="Times New Roman" pitchFamily="18" charset="0"/>
              </a:rPr>
              <a:t>Срок проверки: </a:t>
            </a:r>
            <a:r>
              <a:rPr lang="ru-RU" altLang="ru-RU" sz="2000">
                <a:latin typeface="Times New Roman" pitchFamily="18" charset="0"/>
                <a:cs typeface="Times New Roman" pitchFamily="18" charset="0"/>
              </a:rPr>
              <a:t>2-10</a:t>
            </a:r>
            <a:r>
              <a:rPr lang="ru-RU" altLang="ru-RU" sz="2000" b="1">
                <a:latin typeface="Times New Roman" pitchFamily="18" charset="0"/>
                <a:cs typeface="Times New Roman" pitchFamily="18" charset="0"/>
              </a:rPr>
              <a:t> </a:t>
            </a:r>
            <a:r>
              <a:rPr lang="ru-RU" altLang="ru-RU" sz="2000">
                <a:latin typeface="Times New Roman" pitchFamily="18" charset="0"/>
                <a:cs typeface="Times New Roman" pitchFamily="18" charset="0"/>
              </a:rPr>
              <a:t>декабря</a:t>
            </a:r>
            <a:r>
              <a:rPr lang="ru-RU" altLang="ru-RU" sz="2000" b="1">
                <a:latin typeface="Times New Roman" pitchFamily="18" charset="0"/>
                <a:cs typeface="Times New Roman" pitchFamily="18" charset="0"/>
              </a:rPr>
              <a:t> </a:t>
            </a:r>
            <a:r>
              <a:rPr lang="ru-RU" altLang="ru-RU" sz="2000">
                <a:latin typeface="Times New Roman" pitchFamily="18" charset="0"/>
                <a:cs typeface="Times New Roman" pitchFamily="18" charset="0"/>
              </a:rPr>
              <a:t>2019</a:t>
            </a:r>
            <a:r>
              <a:rPr lang="ru-RU" altLang="ru-RU" sz="2000" b="1">
                <a:latin typeface="Times New Roman" pitchFamily="18" charset="0"/>
                <a:cs typeface="Times New Roman" pitchFamily="18" charset="0"/>
              </a:rPr>
              <a:t> </a:t>
            </a:r>
            <a:r>
              <a:rPr lang="ru-RU" altLang="ru-RU" sz="2000">
                <a:latin typeface="Times New Roman" pitchFamily="18" charset="0"/>
                <a:cs typeface="Times New Roman" pitchFamily="18" charset="0"/>
              </a:rPr>
              <a:t>года</a:t>
            </a:r>
          </a:p>
          <a:p>
            <a:pPr algn="just">
              <a:lnSpc>
                <a:spcPct val="107000"/>
              </a:lnSpc>
            </a:pPr>
            <a:endParaRPr lang="ru-RU" altLang="ru-RU" sz="2000">
              <a:latin typeface="Times New Roman" pitchFamily="18" charset="0"/>
              <a:cs typeface="Times New Roman" pitchFamily="18" charset="0"/>
            </a:endParaRPr>
          </a:p>
          <a:p>
            <a:pPr algn="just">
              <a:lnSpc>
                <a:spcPct val="107000"/>
              </a:lnSpc>
            </a:pPr>
            <a:endParaRPr lang="ru-RU" altLang="ru-RU" sz="2000">
              <a:latin typeface="Times New Roman" pitchFamily="18" charset="0"/>
              <a:ea typeface="Calibri" pitchFamily="34" charset="0"/>
              <a:cs typeface="Calibri" pitchFamily="34" charset="0"/>
            </a:endParaRPr>
          </a:p>
          <a:p>
            <a:pPr algn="just"/>
            <a:endParaRPr lang="ru-RU" altLang="ru-RU" sz="2000">
              <a:latin typeface="Times New Roman" pitchFamily="18" charset="0"/>
              <a:ea typeface="Calibri" pitchFamily="34" charset="0"/>
              <a:cs typeface="Calibri" pitchFamily="34" charset="0"/>
            </a:endParaRPr>
          </a:p>
        </p:txBody>
      </p:sp>
      <p:sp>
        <p:nvSpPr>
          <p:cNvPr id="31748" name="Прямоугольник 3"/>
          <p:cNvSpPr>
            <a:spLocks noChangeArrowheads="1"/>
          </p:cNvSpPr>
          <p:nvPr/>
        </p:nvSpPr>
        <p:spPr bwMode="auto">
          <a:xfrm>
            <a:off x="323850" y="3284538"/>
            <a:ext cx="8424863" cy="962025"/>
          </a:xfrm>
          <a:prstGeom prst="rect">
            <a:avLst/>
          </a:prstGeom>
          <a:noFill/>
          <a:ln w="9525">
            <a:noFill/>
            <a:miter lim="800000"/>
            <a:headEnd/>
            <a:tailEnd/>
          </a:ln>
        </p:spPr>
        <p:txBody>
          <a:bodyPr>
            <a:spAutoFit/>
          </a:bodyPr>
          <a:lstStyle/>
          <a:p>
            <a:pPr algn="just">
              <a:lnSpc>
                <a:spcPct val="107000"/>
              </a:lnSpc>
              <a:tabLst>
                <a:tab pos="622300" algn="l"/>
              </a:tabLst>
            </a:pPr>
            <a:r>
              <a:rPr lang="ru-RU" altLang="ru-RU" b="1">
                <a:latin typeface="Times New Roman" pitchFamily="18" charset="0"/>
                <a:cs typeface="Times New Roman" pitchFamily="18" charset="0"/>
              </a:rPr>
              <a:t>3.Тема «Проектная деятельность в детском саду»</a:t>
            </a:r>
            <a:endParaRPr lang="ru-RU" altLang="ru-RU">
              <a:latin typeface="Times New Roman" pitchFamily="18" charset="0"/>
              <a:ea typeface="Calibri" pitchFamily="34" charset="0"/>
              <a:cs typeface="Calibri" pitchFamily="34" charset="0"/>
            </a:endParaRPr>
          </a:p>
          <a:p>
            <a:pPr algn="just">
              <a:lnSpc>
                <a:spcPct val="107000"/>
              </a:lnSpc>
              <a:tabLst>
                <a:tab pos="622300" algn="l"/>
              </a:tabLst>
            </a:pPr>
            <a:r>
              <a:rPr lang="ru-RU" altLang="ru-RU" b="1">
                <a:latin typeface="Times New Roman" pitchFamily="18" charset="0"/>
                <a:cs typeface="Times New Roman" pitchFamily="18" charset="0"/>
              </a:rPr>
              <a:t>Цель:</a:t>
            </a:r>
            <a:endParaRPr lang="ru-RU" altLang="ru-RU">
              <a:solidFill>
                <a:srgbClr val="FF0000"/>
              </a:solidFill>
              <a:latin typeface="Times New Roman" pitchFamily="18" charset="0"/>
              <a:ea typeface="Calibri" pitchFamily="34" charset="0"/>
              <a:cs typeface="Calibri" pitchFamily="34" charset="0"/>
            </a:endParaRPr>
          </a:p>
          <a:p>
            <a:pPr algn="just">
              <a:lnSpc>
                <a:spcPct val="107000"/>
              </a:lnSpc>
              <a:tabLst>
                <a:tab pos="622300" algn="l"/>
              </a:tabLst>
            </a:pPr>
            <a:r>
              <a:rPr lang="ru-RU" altLang="ru-RU" b="1">
                <a:latin typeface="Times New Roman" pitchFamily="18" charset="0"/>
                <a:cs typeface="Times New Roman" pitchFamily="18" charset="0"/>
              </a:rPr>
              <a:t>Срок проверки: </a:t>
            </a:r>
            <a:r>
              <a:rPr lang="ru-RU" altLang="ru-RU">
                <a:latin typeface="Times New Roman" pitchFamily="18" charset="0"/>
                <a:cs typeface="Times New Roman" pitchFamily="18" charset="0"/>
              </a:rPr>
              <a:t>1-10</a:t>
            </a:r>
            <a:r>
              <a:rPr lang="ru-RU" altLang="ru-RU" b="1">
                <a:latin typeface="Times New Roman" pitchFamily="18" charset="0"/>
                <a:cs typeface="Times New Roman" pitchFamily="18" charset="0"/>
              </a:rPr>
              <a:t> </a:t>
            </a:r>
            <a:r>
              <a:rPr lang="ru-RU" altLang="ru-RU">
                <a:latin typeface="Times New Roman" pitchFamily="18" charset="0"/>
                <a:cs typeface="Times New Roman" pitchFamily="18" charset="0"/>
              </a:rPr>
              <a:t>апреля</a:t>
            </a:r>
            <a:r>
              <a:rPr lang="ru-RU" altLang="ru-RU" b="1">
                <a:latin typeface="Times New Roman" pitchFamily="18" charset="0"/>
                <a:cs typeface="Times New Roman" pitchFamily="18" charset="0"/>
              </a:rPr>
              <a:t> </a:t>
            </a:r>
            <a:r>
              <a:rPr lang="ru-RU" altLang="ru-RU">
                <a:latin typeface="Times New Roman" pitchFamily="18" charset="0"/>
                <a:cs typeface="Times New Roman" pitchFamily="18" charset="0"/>
              </a:rPr>
              <a:t>2019</a:t>
            </a:r>
            <a:r>
              <a:rPr lang="ru-RU" altLang="ru-RU" b="1">
                <a:latin typeface="Times New Roman" pitchFamily="18" charset="0"/>
                <a:cs typeface="Times New Roman" pitchFamily="18" charset="0"/>
              </a:rPr>
              <a:t> </a:t>
            </a:r>
            <a:r>
              <a:rPr lang="ru-RU" altLang="ru-RU">
                <a:latin typeface="Times New Roman" pitchFamily="18" charset="0"/>
                <a:cs typeface="Times New Roman" pitchFamily="18" charset="0"/>
              </a:rPr>
              <a:t>года</a:t>
            </a:r>
            <a:endParaRPr lang="ru-RU" altLang="ru-RU">
              <a:latin typeface="Times New Roman" pitchFamily="18" charset="0"/>
              <a:ea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1150938" y="357188"/>
            <a:ext cx="7793037" cy="623887"/>
          </a:xfrm>
        </p:spPr>
        <p:txBody>
          <a:bodyPr/>
          <a:lstStyle/>
          <a:p>
            <a:pPr algn="ctr">
              <a:defRPr/>
            </a:pPr>
            <a:r>
              <a:rPr lang="ru-RU" altLang="ru-RU" b="1" dirty="0" smtClean="0">
                <a:solidFill>
                  <a:srgbClr val="C00000"/>
                </a:solidFill>
                <a:latin typeface="+mn-lt"/>
              </a:rPr>
              <a:t>Повестка дня:</a:t>
            </a:r>
            <a:endParaRPr lang="ru-RU" altLang="ru-RU" dirty="0" smtClean="0">
              <a:solidFill>
                <a:srgbClr val="C00000"/>
              </a:solidFill>
              <a:latin typeface="+mn-lt"/>
            </a:endParaRPr>
          </a:p>
        </p:txBody>
      </p:sp>
      <p:sp>
        <p:nvSpPr>
          <p:cNvPr id="14339" name="Содержимое 2"/>
          <p:cNvSpPr>
            <a:spLocks noGrp="1"/>
          </p:cNvSpPr>
          <p:nvPr>
            <p:ph idx="1"/>
          </p:nvPr>
        </p:nvSpPr>
        <p:spPr>
          <a:xfrm>
            <a:off x="1044575" y="908050"/>
            <a:ext cx="7848600" cy="5586413"/>
          </a:xfrm>
        </p:spPr>
        <p:txBody>
          <a:bodyPr/>
          <a:lstStyle/>
          <a:p>
            <a:pPr eaLnBrk="1" hangingPunct="1">
              <a:buFontTx/>
              <a:buNone/>
            </a:pPr>
            <a:r>
              <a:rPr lang="ru-RU" altLang="ru-RU" sz="2000" b="1" smtClean="0"/>
              <a:t>1. Анализ летней оздоровительной работы за 2019 г.</a:t>
            </a:r>
          </a:p>
          <a:p>
            <a:pPr>
              <a:buFont typeface="Wingdings" pitchFamily="2" charset="2"/>
              <a:buNone/>
            </a:pPr>
            <a:r>
              <a:rPr lang="ru-RU" altLang="ru-RU" sz="2000" b="1" smtClean="0"/>
              <a:t>2. Принятие:</a:t>
            </a:r>
          </a:p>
          <a:p>
            <a:r>
              <a:rPr lang="ru-RU" altLang="ru-RU" sz="2000" smtClean="0"/>
              <a:t>учебного плана</a:t>
            </a:r>
          </a:p>
          <a:p>
            <a:r>
              <a:rPr lang="ru-RU" altLang="ru-RU" sz="2000" smtClean="0"/>
              <a:t> календарного учебного графика</a:t>
            </a:r>
          </a:p>
          <a:p>
            <a:r>
              <a:rPr lang="ru-RU" altLang="ru-RU" sz="2000" smtClean="0"/>
              <a:t>расписания НОД</a:t>
            </a:r>
          </a:p>
          <a:p>
            <a:r>
              <a:rPr lang="ru-RU" altLang="ru-RU" sz="2000" smtClean="0"/>
              <a:t>тематического планирования</a:t>
            </a:r>
          </a:p>
          <a:p>
            <a:r>
              <a:rPr lang="ru-RU" altLang="ru-RU" sz="2000" smtClean="0"/>
              <a:t> плана работы по осуществлению преемственности</a:t>
            </a:r>
          </a:p>
          <a:p>
            <a:r>
              <a:rPr lang="ru-RU" altLang="ru-RU" sz="2000" smtClean="0"/>
              <a:t>перечня образовательных программ на 2019 – 2020 уч. год; </a:t>
            </a:r>
          </a:p>
          <a:p>
            <a:r>
              <a:rPr lang="ru-RU" altLang="ru-RU" sz="2000" smtClean="0"/>
              <a:t>графика проведения  аттестации педагогических работников </a:t>
            </a:r>
          </a:p>
          <a:p>
            <a:pPr>
              <a:buFont typeface="Wingdings" pitchFamily="2" charset="2"/>
              <a:buNone/>
            </a:pPr>
            <a:r>
              <a:rPr lang="ru-RU" altLang="ru-RU" sz="2000" b="1" smtClean="0"/>
              <a:t>3. Выборы:</a:t>
            </a:r>
          </a:p>
          <a:p>
            <a:pPr>
              <a:buFont typeface="Wingdings" pitchFamily="2" charset="2"/>
              <a:buChar char="§"/>
            </a:pPr>
            <a:r>
              <a:rPr lang="ru-RU" altLang="ru-RU" sz="2000" smtClean="0"/>
              <a:t>членов управляющего совета</a:t>
            </a:r>
          </a:p>
          <a:p>
            <a:pPr>
              <a:buFont typeface="Wingdings" pitchFamily="2" charset="2"/>
              <a:buChar char="§"/>
            </a:pPr>
            <a:r>
              <a:rPr lang="ru-RU" altLang="ru-RU" sz="2000" smtClean="0"/>
              <a:t>членов педагогического совета</a:t>
            </a:r>
          </a:p>
          <a:p>
            <a:pPr>
              <a:buFont typeface="Wingdings" pitchFamily="2" charset="2"/>
              <a:buChar char="§"/>
            </a:pPr>
            <a:r>
              <a:rPr lang="ru-RU" altLang="ru-RU" sz="2000" smtClean="0"/>
              <a:t>аттестационной комиссии</a:t>
            </a:r>
          </a:p>
          <a:p>
            <a:pPr>
              <a:buFont typeface="Wingdings" pitchFamily="2" charset="2"/>
              <a:buChar char="§"/>
            </a:pPr>
            <a:r>
              <a:rPr lang="ru-RU" altLang="ru-RU" sz="2000" smtClean="0"/>
              <a:t>творческой группы</a:t>
            </a:r>
          </a:p>
          <a:p>
            <a:pPr>
              <a:buFont typeface="Wingdings" pitchFamily="2" charset="2"/>
              <a:buChar char="§"/>
            </a:pPr>
            <a:endParaRPr lang="ru-RU" altLang="ru-RU" sz="2000" smtClean="0"/>
          </a:p>
          <a:p>
            <a:pPr algn="ctr">
              <a:buFont typeface="Wingdings" pitchFamily="2" charset="2"/>
              <a:buNone/>
            </a:pPr>
            <a:endParaRPr lang="ru-RU" altLang="ru-RU" sz="2800" b="1" smtClean="0">
              <a:solidFill>
                <a:srgbClr val="C00000"/>
              </a:solidFill>
            </a:endParaRPr>
          </a:p>
          <a:p>
            <a:pPr algn="ctr">
              <a:buFont typeface="Wingdings" pitchFamily="2" charset="2"/>
              <a:buNone/>
            </a:pPr>
            <a:endParaRPr lang="ru-RU" altLang="ru-RU" sz="1800" b="1" smtClean="0">
              <a:solidFill>
                <a:schemeClr val="bg2"/>
              </a:solidFill>
            </a:endParaRPr>
          </a:p>
        </p:txBody>
      </p:sp>
      <p:sp>
        <p:nvSpPr>
          <p:cNvPr id="14340" name="Номер слайда 4"/>
          <p:cNvSpPr>
            <a:spLocks noGrp="1"/>
          </p:cNvSpPr>
          <p:nvPr>
            <p:ph type="sldNum" sz="quarter" idx="12"/>
          </p:nvPr>
        </p:nvSpPr>
        <p:spPr>
          <a:noFill/>
        </p:spPr>
        <p:txBody>
          <a:bodyPr/>
          <a:lstStyle/>
          <a:p>
            <a:fld id="{0E87CA95-D861-4A50-9198-18282447702C}" type="slidenum">
              <a:rPr lang="ru-RU" altLang="ru-RU" smtClean="0"/>
              <a:pPr/>
              <a:t>2</a:t>
            </a:fld>
            <a:endParaRPr lang="ru-RU" altLang="ru-RU" smtClean="0"/>
          </a:p>
        </p:txBody>
      </p:sp>
      <p:pic>
        <p:nvPicPr>
          <p:cNvPr id="14341" name="Рисунок 5" descr="Изображение для плейкаста"/>
          <p:cNvPicPr>
            <a:picLocks noChangeAspect="1" noChangeArrowheads="1"/>
          </p:cNvPicPr>
          <p:nvPr/>
        </p:nvPicPr>
        <p:blipFill>
          <a:blip r:embed="rId2" cstate="email"/>
          <a:srcRect/>
          <a:stretch>
            <a:fillRect/>
          </a:stretch>
        </p:blipFill>
        <p:spPr bwMode="auto">
          <a:xfrm rot="10276709">
            <a:off x="-160338" y="198438"/>
            <a:ext cx="2009776" cy="1754187"/>
          </a:xfrm>
          <a:prstGeom prst="rect">
            <a:avLst/>
          </a:prstGeom>
          <a:noFill/>
          <a:ln w="9525">
            <a:noFill/>
            <a:miter lim="800000"/>
            <a:headEnd/>
            <a:tailEnd/>
          </a:ln>
        </p:spPr>
      </p:pic>
      <p:pic>
        <p:nvPicPr>
          <p:cNvPr id="14342" name="Рисунок 6" descr="Изображение для плейкаста"/>
          <p:cNvPicPr>
            <a:picLocks noChangeAspect="1" noChangeArrowheads="1"/>
          </p:cNvPicPr>
          <p:nvPr/>
        </p:nvPicPr>
        <p:blipFill>
          <a:blip r:embed="rId3" cstate="email"/>
          <a:srcRect/>
          <a:stretch>
            <a:fillRect/>
          </a:stretch>
        </p:blipFill>
        <p:spPr bwMode="auto">
          <a:xfrm rot="5803942">
            <a:off x="1906588" y="25400"/>
            <a:ext cx="936625" cy="11207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Номер слайда 3"/>
          <p:cNvSpPr>
            <a:spLocks noGrp="1"/>
          </p:cNvSpPr>
          <p:nvPr>
            <p:ph type="sldNum" sz="quarter" idx="12"/>
          </p:nvPr>
        </p:nvSpPr>
        <p:spPr>
          <a:noFill/>
        </p:spPr>
        <p:txBody>
          <a:bodyPr/>
          <a:lstStyle/>
          <a:p>
            <a:fld id="{56A71D27-AB7B-4AD8-B35E-B7610D388DE1}" type="slidenum">
              <a:rPr lang="ru-RU" altLang="ru-RU" smtClean="0"/>
              <a:pPr/>
              <a:t>20</a:t>
            </a:fld>
            <a:endParaRPr lang="ru-RU" altLang="ru-RU" smtClean="0"/>
          </a:p>
        </p:txBody>
      </p:sp>
      <p:sp>
        <p:nvSpPr>
          <p:cNvPr id="32771" name="Прямоугольник 4"/>
          <p:cNvSpPr>
            <a:spLocks noChangeArrowheads="1"/>
          </p:cNvSpPr>
          <p:nvPr/>
        </p:nvSpPr>
        <p:spPr bwMode="auto">
          <a:xfrm>
            <a:off x="1524000" y="0"/>
            <a:ext cx="6097588" cy="468313"/>
          </a:xfrm>
          <a:prstGeom prst="rect">
            <a:avLst/>
          </a:prstGeom>
          <a:noFill/>
          <a:ln w="9525">
            <a:noFill/>
            <a:miter lim="800000"/>
            <a:headEnd/>
            <a:tailEnd/>
          </a:ln>
        </p:spPr>
        <p:txBody>
          <a:bodyPr wrap="none">
            <a:spAutoFit/>
          </a:bodyPr>
          <a:lstStyle/>
          <a:p>
            <a:pPr algn="just">
              <a:lnSpc>
                <a:spcPct val="107000"/>
              </a:lnSpc>
            </a:pPr>
            <a:r>
              <a:rPr lang="ru-RU" altLang="ru-RU" sz="2400" b="1">
                <a:solidFill>
                  <a:srgbClr val="C00000"/>
                </a:solidFill>
                <a:latin typeface="Times New Roman" pitchFamily="18" charset="0"/>
                <a:cs typeface="Times New Roman" pitchFamily="18" charset="0"/>
              </a:rPr>
              <a:t>Примерный план оперативного контроля </a:t>
            </a:r>
            <a:endParaRPr lang="ru-RU" altLang="ru-RU" sz="2400">
              <a:solidFill>
                <a:srgbClr val="C00000"/>
              </a:solidFill>
              <a:latin typeface="Calibri" pitchFamily="34" charset="0"/>
              <a:ea typeface="Calibri" pitchFamily="34" charset="0"/>
              <a:cs typeface="Times New Roman" pitchFamily="18" charset="0"/>
            </a:endParaRPr>
          </a:p>
        </p:txBody>
      </p:sp>
      <p:graphicFrame>
        <p:nvGraphicFramePr>
          <p:cNvPr id="6" name="Таблица 5"/>
          <p:cNvGraphicFramePr>
            <a:graphicFrameLocks noGrp="1"/>
          </p:cNvGraphicFramePr>
          <p:nvPr/>
        </p:nvGraphicFramePr>
        <p:xfrm>
          <a:off x="250825" y="692150"/>
          <a:ext cx="8642350" cy="5961063"/>
        </p:xfrm>
        <a:graphic>
          <a:graphicData uri="http://schemas.openxmlformats.org/drawingml/2006/table">
            <a:tbl>
              <a:tblPr/>
              <a:tblGrid>
                <a:gridCol w="1822450"/>
                <a:gridCol w="566738"/>
                <a:gridCol w="568325"/>
                <a:gridCol w="568325"/>
                <a:gridCol w="568325"/>
                <a:gridCol w="568325"/>
                <a:gridCol w="569912"/>
                <a:gridCol w="568325"/>
                <a:gridCol w="568325"/>
                <a:gridCol w="568325"/>
                <a:gridCol w="568325"/>
                <a:gridCol w="568325"/>
                <a:gridCol w="568325"/>
              </a:tblGrid>
              <a:tr h="323867">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just" defTabSz="914400" rtl="0" eaLnBrk="1" fontAlgn="base" latinLnBrk="0" hangingPunct="1">
                        <a:lnSpc>
                          <a:spcPct val="107000"/>
                        </a:lnSpc>
                        <a:spcBef>
                          <a:spcPct val="0"/>
                        </a:spcBef>
                        <a:spcAft>
                          <a:spcPct val="0"/>
                        </a:spcAft>
                        <a:buClrTx/>
                        <a:buSzTx/>
                        <a:buFontTx/>
                        <a:buNone/>
                        <a:tabLst/>
                      </a:pPr>
                      <a:r>
                        <a:rPr kumimoji="0" lang="ru-RU" altLang="ru-RU" sz="1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Форма контроля </a:t>
                      </a: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IX</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X</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XI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XII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III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IV</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VII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VIII</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6589">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Выполнение режима прогулки</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295">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Утренний прием детей</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3485">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Наличие плана воспитательно-образовательной работы с детьми</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295">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Организация прогулки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114">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Проведение родительских собраний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6743">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Оснащение родительских уголков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6743">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Содержание книжных центров</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6743">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Содержание природных центров</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114">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Двигательная активность в режиме дня</a:t>
                      </a: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6743">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«Работа с детьми раннего возраста»</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6743">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Выполнение решения педсовета</a:t>
                      </a: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6589">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Анализ мониторинга</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1" fontAlgn="base" latinLnBrk="0" hangingPunct="1">
                        <a:lnSpc>
                          <a:spcPct val="107000"/>
                        </a:lnSpc>
                        <a:spcBef>
                          <a:spcPct val="0"/>
                        </a:spcBef>
                        <a:spcAft>
                          <a:spcPct val="0"/>
                        </a:spcAft>
                        <a:buClrTx/>
                        <a:buSzTx/>
                        <a:buFontTx/>
                        <a:buNone/>
                        <a:tabLst/>
                      </a:pPr>
                      <a:r>
                        <a:rPr kumimoji="0" lang="en-US"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defRPr/>
                      </a:pPr>
                      <a:r>
                        <a:rPr kumimoji="0" lang="en-US"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endPar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85000"/>
                        <a:buFont typeface="Wingdings" panose="05000000000000000000" pitchFamily="2" charset="2"/>
                        <a:defRPr sz="2000">
                          <a:solidFill>
                            <a:schemeClr val="tx1"/>
                          </a:solidFill>
                          <a:latin typeface="Times New Roman" panose="02020603050405020304" pitchFamily="18" charset="0"/>
                        </a:defRPr>
                      </a:lvl1pPr>
                      <a:lvl2pPr marL="742950" indent="-285750">
                        <a:spcBef>
                          <a:spcPct val="20000"/>
                        </a:spcBef>
                        <a:buClr>
                          <a:schemeClr val="folHlink"/>
                        </a:buClr>
                        <a:buSzPct val="85000"/>
                        <a:buFont typeface="Wingdings" panose="05000000000000000000" pitchFamily="2" charset="2"/>
                        <a:defRPr>
                          <a:solidFill>
                            <a:schemeClr val="tx1"/>
                          </a:solidFill>
                          <a:latin typeface="Times New Roman" panose="02020603050405020304" pitchFamily="18" charset="0"/>
                        </a:defRPr>
                      </a:lvl2pPr>
                      <a:lvl3pPr marL="1143000" indent="-228600">
                        <a:spcBef>
                          <a:spcPct val="20000"/>
                        </a:spcBef>
                        <a:buClr>
                          <a:schemeClr val="folHlink"/>
                        </a:buClr>
                        <a:buSzPct val="80000"/>
                        <a:buFont typeface="Wingdings" panose="05000000000000000000" pitchFamily="2" charset="2"/>
                        <a:defRPr sz="2000">
                          <a:solidFill>
                            <a:schemeClr val="tx1"/>
                          </a:solidFill>
                          <a:latin typeface="Times New Roman" panose="02020603050405020304" pitchFamily="18" charset="0"/>
                        </a:defRPr>
                      </a:lvl3pPr>
                      <a:lvl4pPr marL="1600200" indent="-228600">
                        <a:spcBef>
                          <a:spcPct val="20000"/>
                        </a:spcBef>
                        <a:buClr>
                          <a:schemeClr val="folHlink"/>
                        </a:buClr>
                        <a:buSzPct val="80000"/>
                        <a:buFont typeface="Wingdings" panose="05000000000000000000" pitchFamily="2" charset="2"/>
                        <a:defRPr sz="1400">
                          <a:solidFill>
                            <a:schemeClr val="tx1"/>
                          </a:solidFill>
                          <a:latin typeface="Times New Roman" panose="02020603050405020304" pitchFamily="18" charset="0"/>
                        </a:defRPr>
                      </a:lvl4pPr>
                      <a:lvl5pPr marL="2057400" indent="-228600">
                        <a:spcBef>
                          <a:spcPct val="20000"/>
                        </a:spcBef>
                        <a:buClr>
                          <a:schemeClr val="folHlink"/>
                        </a:buClr>
                        <a:buSzPct val="70000"/>
                        <a:buFont typeface="Wingdings" panose="05000000000000000000" pitchFamily="2" charset="2"/>
                        <a:defRPr sz="14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folHlink"/>
                        </a:buClr>
                        <a:buSzPct val="70000"/>
                        <a:buFont typeface="Wingdings" panose="05000000000000000000" pitchFamily="2" charset="2"/>
                        <a:defRPr sz="1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40409" marR="40409"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b="1" dirty="0" smtClean="0">
                <a:solidFill>
                  <a:srgbClr val="FF0000"/>
                </a:solidFill>
                <a:latin typeface="+mn-lt"/>
              </a:rPr>
              <a:t>Игра «Овощи»</a:t>
            </a:r>
            <a:endParaRPr lang="ru-RU" b="1" dirty="0">
              <a:solidFill>
                <a:srgbClr val="FF0000"/>
              </a:solidFill>
              <a:latin typeface="+mn-lt"/>
            </a:endParaRPr>
          </a:p>
        </p:txBody>
      </p:sp>
      <p:sp>
        <p:nvSpPr>
          <p:cNvPr id="33795" name="Номер слайда 3"/>
          <p:cNvSpPr>
            <a:spLocks noGrp="1"/>
          </p:cNvSpPr>
          <p:nvPr>
            <p:ph type="sldNum" sz="quarter" idx="12"/>
          </p:nvPr>
        </p:nvSpPr>
        <p:spPr>
          <a:noFill/>
        </p:spPr>
        <p:txBody>
          <a:bodyPr/>
          <a:lstStyle/>
          <a:p>
            <a:fld id="{BFBC439E-B9AF-42A2-BD76-F2AAF3018360}" type="slidenum">
              <a:rPr lang="ru-RU" altLang="ru-RU" smtClean="0"/>
              <a:pPr/>
              <a:t>21</a:t>
            </a:fld>
            <a:endParaRPr lang="ru-RU" altLang="ru-RU" smtClean="0"/>
          </a:p>
        </p:txBody>
      </p:sp>
      <p:pic>
        <p:nvPicPr>
          <p:cNvPr id="33796" name="Picture 2" descr="C:\Users\Natali\Downloads\img16.jpg"/>
          <p:cNvPicPr>
            <a:picLocks noGrp="1" noChangeAspect="1" noChangeArrowheads="1"/>
          </p:cNvPicPr>
          <p:nvPr>
            <p:ph idx="1"/>
          </p:nvPr>
        </p:nvPicPr>
        <p:blipFill>
          <a:blip r:embed="rId2" cstate="email"/>
          <a:srcRect/>
          <a:stretch>
            <a:fillRect/>
          </a:stretch>
        </p:blipFill>
        <p:spPr>
          <a:xfrm>
            <a:off x="2124075" y="1484313"/>
            <a:ext cx="5534025" cy="4151312"/>
          </a:xfr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Заголовок 1"/>
          <p:cNvSpPr>
            <a:spLocks noGrp="1"/>
          </p:cNvSpPr>
          <p:nvPr>
            <p:ph type="title"/>
          </p:nvPr>
        </p:nvSpPr>
        <p:spPr/>
        <p:txBody>
          <a:bodyPr/>
          <a:lstStyle/>
          <a:p>
            <a:endParaRPr lang="ru-RU" smtClean="0"/>
          </a:p>
        </p:txBody>
      </p:sp>
      <p:sp>
        <p:nvSpPr>
          <p:cNvPr id="34819" name="Номер слайда 3"/>
          <p:cNvSpPr>
            <a:spLocks noGrp="1"/>
          </p:cNvSpPr>
          <p:nvPr>
            <p:ph type="sldNum" sz="quarter" idx="12"/>
          </p:nvPr>
        </p:nvSpPr>
        <p:spPr>
          <a:noFill/>
        </p:spPr>
        <p:txBody>
          <a:bodyPr/>
          <a:lstStyle/>
          <a:p>
            <a:fld id="{B52CEEAC-7E0F-4682-BFDC-38DB503E9787}" type="slidenum">
              <a:rPr lang="ru-RU" altLang="ru-RU" smtClean="0"/>
              <a:pPr/>
              <a:t>22</a:t>
            </a:fld>
            <a:endParaRPr lang="ru-RU" altLang="ru-RU" smtClean="0"/>
          </a:p>
        </p:txBody>
      </p:sp>
      <p:pic>
        <p:nvPicPr>
          <p:cNvPr id="34820" name="Содержимое 4"/>
          <p:cNvPicPr>
            <a:picLocks noGrp="1"/>
          </p:cNvPicPr>
          <p:nvPr>
            <p:ph idx="1"/>
          </p:nvPr>
        </p:nvPicPr>
        <p:blipFill>
          <a:blip r:embed="rId2"/>
          <a:srcRect/>
          <a:stretch>
            <a:fillRect/>
          </a:stretch>
        </p:blipFill>
        <p:spPr>
          <a:xfrm>
            <a:off x="539750" y="476250"/>
            <a:ext cx="8353425" cy="5832475"/>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endParaRPr lang="ru-RU" smtClean="0"/>
          </a:p>
        </p:txBody>
      </p:sp>
      <p:sp>
        <p:nvSpPr>
          <p:cNvPr id="35843" name="Содержимое 3"/>
          <p:cNvSpPr>
            <a:spLocks noGrp="1"/>
          </p:cNvSpPr>
          <p:nvPr>
            <p:ph sz="half" idx="2"/>
          </p:nvPr>
        </p:nvSpPr>
        <p:spPr/>
        <p:txBody>
          <a:bodyPr/>
          <a:lstStyle/>
          <a:p>
            <a:endParaRPr lang="ru-RU" smtClean="0"/>
          </a:p>
        </p:txBody>
      </p:sp>
      <p:sp>
        <p:nvSpPr>
          <p:cNvPr id="35844" name="Номер слайда 4"/>
          <p:cNvSpPr>
            <a:spLocks noGrp="1"/>
          </p:cNvSpPr>
          <p:nvPr>
            <p:ph type="sldNum" sz="quarter" idx="12"/>
          </p:nvPr>
        </p:nvSpPr>
        <p:spPr>
          <a:noFill/>
        </p:spPr>
        <p:txBody>
          <a:bodyPr/>
          <a:lstStyle/>
          <a:p>
            <a:fld id="{CC904B64-46B1-49C9-B676-B77DEBB48FA6}" type="slidenum">
              <a:rPr lang="ru-RU" altLang="ru-RU" smtClean="0"/>
              <a:pPr/>
              <a:t>23</a:t>
            </a:fld>
            <a:endParaRPr lang="ru-RU" altLang="ru-RU" smtClean="0"/>
          </a:p>
        </p:txBody>
      </p:sp>
      <p:pic>
        <p:nvPicPr>
          <p:cNvPr id="6" name="Содержимое 5"/>
          <p:cNvPicPr>
            <a:picLocks noGrp="1"/>
          </p:cNvPicPr>
          <p:nvPr>
            <p:ph sz="half" idx="1"/>
          </p:nvPr>
        </p:nvPicPr>
        <p:blipFill>
          <a:blip r:embed="rId2" cstate="print"/>
          <a:srcRect/>
          <a:stretch>
            <a:fillRect/>
          </a:stretch>
        </p:blipFill>
        <p:spPr>
          <a:xfrm>
            <a:off x="1187624" y="1052736"/>
            <a:ext cx="6552728" cy="5112567"/>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a:xfrm>
            <a:off x="304800" y="457200"/>
            <a:ext cx="8686800" cy="5472113"/>
          </a:xfrm>
        </p:spPr>
        <p:txBody>
          <a:bodyPr/>
          <a:lstStyle/>
          <a:p>
            <a:endParaRPr lang="ru-RU" smtClean="0"/>
          </a:p>
        </p:txBody>
      </p:sp>
      <p:pic>
        <p:nvPicPr>
          <p:cNvPr id="36867" name="Содержимое 4"/>
          <p:cNvPicPr>
            <a:picLocks noGrp="1"/>
          </p:cNvPicPr>
          <p:nvPr>
            <p:ph idx="1"/>
          </p:nvPr>
        </p:nvPicPr>
        <p:blipFill>
          <a:blip r:embed="rId2"/>
          <a:srcRect/>
          <a:stretch>
            <a:fillRect/>
          </a:stretch>
        </p:blipFill>
        <p:spPr>
          <a:xfrm>
            <a:off x="323850" y="476250"/>
            <a:ext cx="8640763" cy="5761038"/>
          </a:xfrm>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endParaRPr lang="ru-RU" smtClean="0"/>
          </a:p>
        </p:txBody>
      </p:sp>
      <p:sp>
        <p:nvSpPr>
          <p:cNvPr id="37891" name="Содержимое 3"/>
          <p:cNvSpPr>
            <a:spLocks noGrp="1"/>
          </p:cNvSpPr>
          <p:nvPr>
            <p:ph sz="half" idx="2"/>
          </p:nvPr>
        </p:nvSpPr>
        <p:spPr/>
        <p:txBody>
          <a:bodyPr/>
          <a:lstStyle/>
          <a:p>
            <a:endParaRPr lang="ru-RU" smtClean="0"/>
          </a:p>
        </p:txBody>
      </p:sp>
      <p:sp>
        <p:nvSpPr>
          <p:cNvPr id="37892" name="Номер слайда 4"/>
          <p:cNvSpPr>
            <a:spLocks noGrp="1"/>
          </p:cNvSpPr>
          <p:nvPr>
            <p:ph type="sldNum" sz="quarter" idx="12"/>
          </p:nvPr>
        </p:nvSpPr>
        <p:spPr>
          <a:noFill/>
        </p:spPr>
        <p:txBody>
          <a:bodyPr/>
          <a:lstStyle/>
          <a:p>
            <a:fld id="{A514E6D7-CA35-4610-A11D-47AD74452301}" type="slidenum">
              <a:rPr lang="ru-RU" altLang="ru-RU" smtClean="0"/>
              <a:pPr/>
              <a:t>25</a:t>
            </a:fld>
            <a:endParaRPr lang="ru-RU" altLang="ru-RU" smtClean="0"/>
          </a:p>
        </p:txBody>
      </p:sp>
      <p:pic>
        <p:nvPicPr>
          <p:cNvPr id="37893" name="Содержимое 5"/>
          <p:cNvPicPr>
            <a:picLocks noGrp="1"/>
          </p:cNvPicPr>
          <p:nvPr>
            <p:ph sz="half" idx="1"/>
          </p:nvPr>
        </p:nvPicPr>
        <p:blipFill>
          <a:blip r:embed="rId2"/>
          <a:srcRect/>
          <a:stretch>
            <a:fillRect/>
          </a:stretch>
        </p:blipFill>
        <p:spPr>
          <a:xfrm>
            <a:off x="1042988" y="620713"/>
            <a:ext cx="7200900" cy="5472112"/>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endParaRPr lang="ru-RU" smtClean="0"/>
          </a:p>
        </p:txBody>
      </p:sp>
      <p:sp>
        <p:nvSpPr>
          <p:cNvPr id="38915" name="Содержимое 3"/>
          <p:cNvSpPr>
            <a:spLocks noGrp="1"/>
          </p:cNvSpPr>
          <p:nvPr>
            <p:ph sz="half" idx="2"/>
          </p:nvPr>
        </p:nvSpPr>
        <p:spPr/>
        <p:txBody>
          <a:bodyPr/>
          <a:lstStyle/>
          <a:p>
            <a:endParaRPr lang="ru-RU" smtClean="0"/>
          </a:p>
        </p:txBody>
      </p:sp>
      <p:sp>
        <p:nvSpPr>
          <p:cNvPr id="38916" name="Номер слайда 4"/>
          <p:cNvSpPr>
            <a:spLocks noGrp="1"/>
          </p:cNvSpPr>
          <p:nvPr>
            <p:ph type="sldNum" sz="quarter" idx="12"/>
          </p:nvPr>
        </p:nvSpPr>
        <p:spPr>
          <a:noFill/>
        </p:spPr>
        <p:txBody>
          <a:bodyPr/>
          <a:lstStyle/>
          <a:p>
            <a:fld id="{8FF7814B-48C0-4540-A469-66552E657171}" type="slidenum">
              <a:rPr lang="ru-RU" altLang="ru-RU" smtClean="0"/>
              <a:pPr/>
              <a:t>26</a:t>
            </a:fld>
            <a:endParaRPr lang="ru-RU" altLang="ru-RU" smtClean="0"/>
          </a:p>
        </p:txBody>
      </p:sp>
      <p:pic>
        <p:nvPicPr>
          <p:cNvPr id="38917" name="Содержимое 5"/>
          <p:cNvPicPr>
            <a:picLocks noGrp="1"/>
          </p:cNvPicPr>
          <p:nvPr>
            <p:ph sz="half" idx="1"/>
          </p:nvPr>
        </p:nvPicPr>
        <p:blipFill>
          <a:blip r:embed="rId2"/>
          <a:srcRect/>
          <a:stretch>
            <a:fillRect/>
          </a:stretch>
        </p:blipFill>
        <p:spPr>
          <a:xfrm>
            <a:off x="971550" y="908050"/>
            <a:ext cx="7488238" cy="5329238"/>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endParaRPr lang="ru-RU" smtClean="0"/>
          </a:p>
        </p:txBody>
      </p:sp>
      <p:sp>
        <p:nvSpPr>
          <p:cNvPr id="39939" name="Номер слайда 3"/>
          <p:cNvSpPr>
            <a:spLocks noGrp="1"/>
          </p:cNvSpPr>
          <p:nvPr>
            <p:ph type="sldNum" sz="quarter" idx="12"/>
          </p:nvPr>
        </p:nvSpPr>
        <p:spPr>
          <a:noFill/>
        </p:spPr>
        <p:txBody>
          <a:bodyPr/>
          <a:lstStyle/>
          <a:p>
            <a:fld id="{96EFA18A-6B83-41BC-8A8A-D28D109DA75A}" type="slidenum">
              <a:rPr lang="ru-RU" altLang="ru-RU" smtClean="0"/>
              <a:pPr/>
              <a:t>27</a:t>
            </a:fld>
            <a:endParaRPr lang="ru-RU" altLang="ru-RU" smtClean="0"/>
          </a:p>
        </p:txBody>
      </p:sp>
      <p:pic>
        <p:nvPicPr>
          <p:cNvPr id="39940" name="Содержимое 4"/>
          <p:cNvPicPr>
            <a:picLocks noGrp="1"/>
          </p:cNvPicPr>
          <p:nvPr>
            <p:ph idx="1"/>
          </p:nvPr>
        </p:nvPicPr>
        <p:blipFill>
          <a:blip r:embed="rId2"/>
          <a:srcRect/>
          <a:stretch>
            <a:fillRect/>
          </a:stretch>
        </p:blipFill>
        <p:spPr>
          <a:xfrm>
            <a:off x="1116013" y="1052513"/>
            <a:ext cx="7272337" cy="5184775"/>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p:txBody>
          <a:bodyPr/>
          <a:lstStyle/>
          <a:p>
            <a:endParaRPr lang="ru-RU" smtClean="0"/>
          </a:p>
        </p:txBody>
      </p:sp>
      <p:sp>
        <p:nvSpPr>
          <p:cNvPr id="40963" name="Номер слайда 3"/>
          <p:cNvSpPr>
            <a:spLocks noGrp="1"/>
          </p:cNvSpPr>
          <p:nvPr>
            <p:ph type="sldNum" sz="quarter" idx="12"/>
          </p:nvPr>
        </p:nvSpPr>
        <p:spPr>
          <a:noFill/>
        </p:spPr>
        <p:txBody>
          <a:bodyPr/>
          <a:lstStyle/>
          <a:p>
            <a:fld id="{824B716A-C785-438D-A44A-ED66A327279F}" type="slidenum">
              <a:rPr lang="ru-RU" altLang="ru-RU" smtClean="0"/>
              <a:pPr/>
              <a:t>28</a:t>
            </a:fld>
            <a:endParaRPr lang="ru-RU" altLang="ru-RU" smtClean="0"/>
          </a:p>
        </p:txBody>
      </p:sp>
      <p:pic>
        <p:nvPicPr>
          <p:cNvPr id="40964" name="Содержимое 4"/>
          <p:cNvPicPr>
            <a:picLocks noGrp="1"/>
          </p:cNvPicPr>
          <p:nvPr>
            <p:ph idx="1"/>
          </p:nvPr>
        </p:nvPicPr>
        <p:blipFill>
          <a:blip r:embed="rId2"/>
          <a:srcRect/>
          <a:stretch>
            <a:fillRect/>
          </a:stretch>
        </p:blipFill>
        <p:spPr>
          <a:xfrm>
            <a:off x="1042988" y="981075"/>
            <a:ext cx="7273925" cy="5040313"/>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endParaRPr lang="ru-RU" smtClean="0"/>
          </a:p>
        </p:txBody>
      </p:sp>
      <p:pic>
        <p:nvPicPr>
          <p:cNvPr id="4" name="Содержимое 3" descr="013.jpg"/>
          <p:cNvPicPr>
            <a:picLocks noGrp="1" noChangeAspect="1"/>
          </p:cNvPicPr>
          <p:nvPr>
            <p:ph idx="1"/>
          </p:nvPr>
        </p:nvPicPr>
        <p:blipFill>
          <a:blip r:embed="rId2" cstate="email"/>
          <a:srcRect/>
          <a:stretch>
            <a:fillRect/>
          </a:stretch>
        </p:blipFill>
        <p:spPr>
          <a:xfrm>
            <a:off x="4786313" y="500063"/>
            <a:ext cx="3041650" cy="2281237"/>
          </a:xfrm>
        </p:spPr>
      </p:pic>
      <p:pic>
        <p:nvPicPr>
          <p:cNvPr id="2050" name="Picture 2" descr="http://www.verdeo.ru/i/media/19351_17877_big.jpg"/>
          <p:cNvPicPr>
            <a:picLocks noChangeAspect="1" noChangeArrowheads="1"/>
          </p:cNvPicPr>
          <p:nvPr/>
        </p:nvPicPr>
        <p:blipFill>
          <a:blip r:embed="rId3" cstate="email"/>
          <a:srcRect/>
          <a:stretch>
            <a:fillRect/>
          </a:stretch>
        </p:blipFill>
        <p:spPr bwMode="auto">
          <a:xfrm>
            <a:off x="642938" y="785813"/>
            <a:ext cx="3208337" cy="2089150"/>
          </a:xfrm>
          <a:prstGeom prst="rect">
            <a:avLst/>
          </a:prstGeom>
          <a:noFill/>
          <a:ln w="9525">
            <a:noFill/>
            <a:miter lim="800000"/>
            <a:headEnd/>
            <a:tailEnd/>
          </a:ln>
        </p:spPr>
      </p:pic>
      <p:pic>
        <p:nvPicPr>
          <p:cNvPr id="2052" name="Picture 4" descr="http://d12tusb9bq3y6m.cloudfront.net/wp-content/uploads/2012/09/Magnascan_-_boiling_water.jpg"/>
          <p:cNvPicPr>
            <a:picLocks noChangeAspect="1" noChangeArrowheads="1"/>
          </p:cNvPicPr>
          <p:nvPr/>
        </p:nvPicPr>
        <p:blipFill>
          <a:blip r:embed="rId4" cstate="email">
            <a:lum contrast="10000"/>
          </a:blip>
          <a:srcRect/>
          <a:stretch>
            <a:fillRect/>
          </a:stretch>
        </p:blipFill>
        <p:spPr bwMode="auto">
          <a:xfrm>
            <a:off x="658813" y="3529013"/>
            <a:ext cx="3913187" cy="2347912"/>
          </a:xfrm>
          <a:prstGeom prst="rect">
            <a:avLst/>
          </a:prstGeom>
          <a:noFill/>
          <a:ln w="9525">
            <a:noFill/>
            <a:miter lim="800000"/>
            <a:headEnd/>
            <a:tailEnd/>
          </a:ln>
        </p:spPr>
      </p:pic>
      <p:pic>
        <p:nvPicPr>
          <p:cNvPr id="2054" name="Picture 6" descr="http://media.trusper.net.s3.amazonaws.com/u/5efb0134-d729-4fe3-bfb4-263faa63ad5a.jpg"/>
          <p:cNvPicPr>
            <a:picLocks noChangeAspect="1" noChangeArrowheads="1"/>
          </p:cNvPicPr>
          <p:nvPr/>
        </p:nvPicPr>
        <p:blipFill>
          <a:blip r:embed="rId5" cstate="email">
            <a:lum contrast="40000"/>
          </a:blip>
          <a:srcRect/>
          <a:stretch>
            <a:fillRect/>
          </a:stretch>
        </p:blipFill>
        <p:spPr bwMode="auto">
          <a:xfrm>
            <a:off x="5076825" y="3500438"/>
            <a:ext cx="3095625" cy="2324100"/>
          </a:xfrm>
          <a:prstGeom prst="rect">
            <a:avLst/>
          </a:prstGeom>
          <a:noFill/>
          <a:ln w="9525">
            <a:noFill/>
            <a:miter lim="800000"/>
            <a:headEnd/>
            <a:tailEnd/>
          </a:ln>
        </p:spPr>
      </p:pic>
      <p:sp>
        <p:nvSpPr>
          <p:cNvPr id="7" name="TextBox 6"/>
          <p:cNvSpPr txBox="1">
            <a:spLocks noChangeArrowheads="1"/>
          </p:cNvSpPr>
          <p:nvPr/>
        </p:nvSpPr>
        <p:spPr bwMode="auto">
          <a:xfrm>
            <a:off x="1214438" y="285750"/>
            <a:ext cx="3071812" cy="369888"/>
          </a:xfrm>
          <a:prstGeom prst="rect">
            <a:avLst/>
          </a:prstGeom>
          <a:noFill/>
          <a:ln w="9525">
            <a:noFill/>
            <a:miter lim="800000"/>
            <a:headEnd/>
            <a:tailEnd/>
          </a:ln>
        </p:spPr>
        <p:txBody>
          <a:bodyPr>
            <a:spAutoFit/>
          </a:bodyPr>
          <a:lstStyle/>
          <a:p>
            <a:r>
              <a:rPr lang="ru-RU"/>
              <a:t>Накрытые крышкою,</a:t>
            </a:r>
          </a:p>
        </p:txBody>
      </p:sp>
      <p:sp>
        <p:nvSpPr>
          <p:cNvPr id="8" name="TextBox 7"/>
          <p:cNvSpPr txBox="1">
            <a:spLocks noChangeArrowheads="1"/>
          </p:cNvSpPr>
          <p:nvPr/>
        </p:nvSpPr>
        <p:spPr bwMode="auto">
          <a:xfrm>
            <a:off x="5715000" y="142875"/>
            <a:ext cx="2286000" cy="369888"/>
          </a:xfrm>
          <a:prstGeom prst="rect">
            <a:avLst/>
          </a:prstGeom>
          <a:noFill/>
          <a:ln w="9525">
            <a:noFill/>
            <a:miter lim="800000"/>
            <a:headEnd/>
            <a:tailEnd/>
          </a:ln>
        </p:spPr>
        <p:txBody>
          <a:bodyPr>
            <a:spAutoFit/>
          </a:bodyPr>
          <a:lstStyle/>
          <a:p>
            <a:r>
              <a:rPr lang="ru-RU"/>
              <a:t>В душном горшке</a:t>
            </a:r>
          </a:p>
        </p:txBody>
      </p:sp>
      <p:sp>
        <p:nvSpPr>
          <p:cNvPr id="9" name="TextBox 8"/>
          <p:cNvSpPr txBox="1">
            <a:spLocks noChangeArrowheads="1"/>
          </p:cNvSpPr>
          <p:nvPr/>
        </p:nvSpPr>
        <p:spPr bwMode="auto">
          <a:xfrm>
            <a:off x="1571625" y="6286500"/>
            <a:ext cx="2857500" cy="369888"/>
          </a:xfrm>
          <a:prstGeom prst="rect">
            <a:avLst/>
          </a:prstGeom>
          <a:noFill/>
          <a:ln w="9525">
            <a:noFill/>
            <a:miter lim="800000"/>
            <a:headEnd/>
            <a:tailEnd/>
          </a:ln>
        </p:spPr>
        <p:txBody>
          <a:bodyPr>
            <a:spAutoFit/>
          </a:bodyPr>
          <a:lstStyle/>
          <a:p>
            <a:r>
              <a:rPr lang="ru-RU"/>
              <a:t>Кипели, кипели</a:t>
            </a:r>
          </a:p>
        </p:txBody>
      </p:sp>
      <p:sp>
        <p:nvSpPr>
          <p:cNvPr id="10" name="TextBox 9"/>
          <p:cNvSpPr txBox="1">
            <a:spLocks noChangeArrowheads="1"/>
          </p:cNvSpPr>
          <p:nvPr/>
        </p:nvSpPr>
        <p:spPr bwMode="auto">
          <a:xfrm>
            <a:off x="5929313" y="6286500"/>
            <a:ext cx="2928937" cy="369888"/>
          </a:xfrm>
          <a:prstGeom prst="rect">
            <a:avLst/>
          </a:prstGeom>
          <a:noFill/>
          <a:ln w="9525">
            <a:noFill/>
            <a:miter lim="800000"/>
            <a:headEnd/>
            <a:tailEnd/>
          </a:ln>
        </p:spPr>
        <p:txBody>
          <a:bodyPr>
            <a:spAutoFit/>
          </a:bodyPr>
          <a:lstStyle/>
          <a:p>
            <a:r>
              <a:rPr lang="ru-RU"/>
              <a:t>В крутом кипятке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1000" fill="hold"/>
                                        <p:tgtEl>
                                          <p:spTgt spid="2050"/>
                                        </p:tgtEl>
                                        <p:attrNameLst>
                                          <p:attrName>ppt_x</p:attrName>
                                        </p:attrNameLst>
                                      </p:cBhvr>
                                      <p:tavLst>
                                        <p:tav tm="0">
                                          <p:val>
                                            <p:strVal val="0-#ppt_w/2"/>
                                          </p:val>
                                        </p:tav>
                                        <p:tav tm="100000">
                                          <p:val>
                                            <p:strVal val="#ppt_x"/>
                                          </p:val>
                                        </p:tav>
                                      </p:tavLst>
                                    </p:anim>
                                    <p:anim calcmode="lin" valueType="num">
                                      <p:cBhvr additive="base">
                                        <p:cTn id="8" dur="1000" fill="hold"/>
                                        <p:tgtEl>
                                          <p:spTgt spid="2050"/>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0" fill="hold"/>
                                        <p:tgtEl>
                                          <p:spTgt spid="4"/>
                                        </p:tgtEl>
                                        <p:attrNameLst>
                                          <p:attrName>ppt_x</p:attrName>
                                        </p:attrNameLst>
                                      </p:cBhvr>
                                      <p:tavLst>
                                        <p:tav tm="0">
                                          <p:val>
                                            <p:strVal val="1+#ppt_w/2"/>
                                          </p:val>
                                        </p:tav>
                                        <p:tav tm="100000">
                                          <p:val>
                                            <p:strVal val="#ppt_x"/>
                                          </p:val>
                                        </p:tav>
                                      </p:tavLst>
                                    </p:anim>
                                    <p:anim calcmode="lin" valueType="num">
                                      <p:cBhvr additive="base">
                                        <p:cTn id="17" dur="1000" fill="hold"/>
                                        <p:tgtEl>
                                          <p:spTgt spid="4"/>
                                        </p:tgtEl>
                                        <p:attrNameLst>
                                          <p:attrName>ppt_y</p:attrName>
                                        </p:attrNameLst>
                                      </p:cBhvr>
                                      <p:tavLst>
                                        <p:tav tm="0">
                                          <p:val>
                                            <p:strVal val="#ppt_y"/>
                                          </p:val>
                                        </p:tav>
                                        <p:tav tm="100000">
                                          <p:val>
                                            <p:strVal val="#ppt_y"/>
                                          </p:val>
                                        </p:tav>
                                      </p:tavLst>
                                    </p:anim>
                                  </p:childTnLst>
                                </p:cTn>
                              </p:par>
                              <p:par>
                                <p:cTn id="18" presetID="2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52"/>
                                        </p:tgtEl>
                                        <p:attrNameLst>
                                          <p:attrName>style.visibility</p:attrName>
                                        </p:attrNameLst>
                                      </p:cBhvr>
                                      <p:to>
                                        <p:strVal val="visible"/>
                                      </p:to>
                                    </p:set>
                                    <p:anim calcmode="lin" valueType="num">
                                      <p:cBhvr additive="base">
                                        <p:cTn id="25" dur="1000" fill="hold"/>
                                        <p:tgtEl>
                                          <p:spTgt spid="2052"/>
                                        </p:tgtEl>
                                        <p:attrNameLst>
                                          <p:attrName>ppt_x</p:attrName>
                                        </p:attrNameLst>
                                      </p:cBhvr>
                                      <p:tavLst>
                                        <p:tav tm="0">
                                          <p:val>
                                            <p:strVal val="#ppt_x"/>
                                          </p:val>
                                        </p:tav>
                                        <p:tav tm="100000">
                                          <p:val>
                                            <p:strVal val="#ppt_x"/>
                                          </p:val>
                                        </p:tav>
                                      </p:tavLst>
                                    </p:anim>
                                    <p:anim calcmode="lin" valueType="num">
                                      <p:cBhvr additive="base">
                                        <p:cTn id="26" dur="1000" fill="hold"/>
                                        <p:tgtEl>
                                          <p:spTgt spid="2052"/>
                                        </p:tgtEl>
                                        <p:attrNameLst>
                                          <p:attrName>ppt_y</p:attrName>
                                        </p:attrNameLst>
                                      </p:cBhvr>
                                      <p:tavLst>
                                        <p:tav tm="0">
                                          <p:val>
                                            <p:strVal val="1+#ppt_h/2"/>
                                          </p:val>
                                        </p:tav>
                                        <p:tav tm="100000">
                                          <p:val>
                                            <p:strVal val="#ppt_y"/>
                                          </p:val>
                                        </p:tav>
                                      </p:tavLst>
                                    </p:anim>
                                  </p:childTnLst>
                                </p:cTn>
                              </p:par>
                              <p:par>
                                <p:cTn id="27" presetID="2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054"/>
                                        </p:tgtEl>
                                        <p:attrNameLst>
                                          <p:attrName>style.visibility</p:attrName>
                                        </p:attrNameLst>
                                      </p:cBhvr>
                                      <p:to>
                                        <p:strVal val="visible"/>
                                      </p:to>
                                    </p:set>
                                    <p:anim calcmode="lin" valueType="num">
                                      <p:cBhvr additive="base">
                                        <p:cTn id="34" dur="1000" fill="hold"/>
                                        <p:tgtEl>
                                          <p:spTgt spid="2054"/>
                                        </p:tgtEl>
                                        <p:attrNameLst>
                                          <p:attrName>ppt_x</p:attrName>
                                        </p:attrNameLst>
                                      </p:cBhvr>
                                      <p:tavLst>
                                        <p:tav tm="0">
                                          <p:val>
                                            <p:strVal val="#ppt_x"/>
                                          </p:val>
                                        </p:tav>
                                        <p:tav tm="100000">
                                          <p:val>
                                            <p:strVal val="#ppt_x"/>
                                          </p:val>
                                        </p:tav>
                                      </p:tavLst>
                                    </p:anim>
                                    <p:anim calcmode="lin" valueType="num">
                                      <p:cBhvr additive="base">
                                        <p:cTn id="35" dur="10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1187450" y="0"/>
            <a:ext cx="7797800" cy="1065213"/>
          </a:xfrm>
        </p:spPr>
        <p:txBody>
          <a:bodyPr/>
          <a:lstStyle/>
          <a:p>
            <a:pPr algn="ctr">
              <a:defRPr/>
            </a:pPr>
            <a:r>
              <a:rPr lang="ru-RU" sz="2400" b="1" dirty="0" smtClean="0">
                <a:solidFill>
                  <a:srgbClr val="FF0000"/>
                </a:solidFill>
                <a:latin typeface="+mn-lt"/>
              </a:rPr>
              <a:t>Анализ летней оздоровительной работы</a:t>
            </a:r>
          </a:p>
        </p:txBody>
      </p:sp>
      <p:sp>
        <p:nvSpPr>
          <p:cNvPr id="15363" name="Номер слайда 3"/>
          <p:cNvSpPr>
            <a:spLocks noGrp="1"/>
          </p:cNvSpPr>
          <p:nvPr>
            <p:ph type="sldNum" sz="quarter" idx="12"/>
          </p:nvPr>
        </p:nvSpPr>
        <p:spPr>
          <a:noFill/>
        </p:spPr>
        <p:txBody>
          <a:bodyPr/>
          <a:lstStyle/>
          <a:p>
            <a:fld id="{A7EAA000-4B48-4301-B01C-E348AA6BBFC8}" type="slidenum">
              <a:rPr lang="ru-RU" altLang="ru-RU" smtClean="0"/>
              <a:pPr/>
              <a:t>3</a:t>
            </a:fld>
            <a:endParaRPr lang="ru-RU" altLang="ru-RU" smtClean="0"/>
          </a:p>
        </p:txBody>
      </p:sp>
      <p:graphicFrame>
        <p:nvGraphicFramePr>
          <p:cNvPr id="5" name="Таблица 4"/>
          <p:cNvGraphicFramePr>
            <a:graphicFrameLocks noGrp="1"/>
          </p:cNvGraphicFramePr>
          <p:nvPr/>
        </p:nvGraphicFramePr>
        <p:xfrm>
          <a:off x="1539875" y="2984500"/>
          <a:ext cx="6777038" cy="1882776"/>
        </p:xfrm>
        <a:graphic>
          <a:graphicData uri="http://schemas.openxmlformats.org/drawingml/2006/table">
            <a:tbl>
              <a:tblPr/>
              <a:tblGrid>
                <a:gridCol w="565150"/>
                <a:gridCol w="1552575"/>
                <a:gridCol w="1552575"/>
                <a:gridCol w="1552575"/>
                <a:gridCol w="1554163"/>
              </a:tblGrid>
              <a:tr h="1130300">
                <a:tc>
                  <a:txBody>
                    <a:bodyPr/>
                    <a:lstStyle/>
                    <a:p>
                      <a:pPr marL="0" marR="0" lvl="0" indent="0" algn="just"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Год </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 выполнено детодней</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(за летний период)</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Пропущено</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Пропущено по болезни</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Пропущено по прочим причинам</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0" marR="0" lvl="0" indent="0" algn="just"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2018</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3667</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2605</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732</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1873</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a:txBody>
                    <a:bodyPr/>
                    <a:lstStyle/>
                    <a:p>
                      <a:pPr marL="0" marR="0" lvl="0" indent="0" algn="just"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2019</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3308</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3491</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767</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2724</a:t>
                      </a:r>
                      <a:endParaRPr kumimoji="0" lang="ru-RU" sz="11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90" name="Прямоугольник 6"/>
          <p:cNvSpPr>
            <a:spLocks noChangeArrowheads="1"/>
          </p:cNvSpPr>
          <p:nvPr/>
        </p:nvSpPr>
        <p:spPr bwMode="auto">
          <a:xfrm>
            <a:off x="2025650" y="1882775"/>
            <a:ext cx="5426075" cy="307975"/>
          </a:xfrm>
          <a:prstGeom prst="rect">
            <a:avLst/>
          </a:prstGeom>
          <a:noFill/>
          <a:ln w="9525">
            <a:noFill/>
            <a:miter lim="800000"/>
            <a:headEnd/>
            <a:tailEnd/>
          </a:ln>
        </p:spPr>
        <p:txBody>
          <a:bodyPr>
            <a:spAutoFit/>
          </a:bodyPr>
          <a:lstStyle/>
          <a:p>
            <a:pPr indent="444500" algn="just"/>
            <a:r>
              <a:rPr lang="ru-RU" sz="1400" b="1">
                <a:solidFill>
                  <a:srgbClr val="000000"/>
                </a:solidFill>
                <a:latin typeface="Times New Roman" pitchFamily="18" charset="0"/>
                <a:cs typeface="Times New Roman" pitchFamily="18" charset="0"/>
              </a:rPr>
              <a:t>Анализ заболеваемости за летний оздоровительный период</a:t>
            </a:r>
            <a:endParaRPr lang="ru-RU" sz="1400" b="1">
              <a:solidFill>
                <a:srgbClr val="000000"/>
              </a:solidFill>
              <a:latin typeface="Times New Roman" pitchFamily="18" charset="0"/>
            </a:endParaRPr>
          </a:p>
        </p:txBody>
      </p:sp>
      <p:pic>
        <p:nvPicPr>
          <p:cNvPr id="15391" name="Рисунок 5" descr="Изображение для плейкаста"/>
          <p:cNvPicPr>
            <a:picLocks noChangeAspect="1" noChangeArrowheads="1"/>
          </p:cNvPicPr>
          <p:nvPr/>
        </p:nvPicPr>
        <p:blipFill>
          <a:blip r:embed="rId2" cstate="email"/>
          <a:srcRect/>
          <a:stretch>
            <a:fillRect/>
          </a:stretch>
        </p:blipFill>
        <p:spPr bwMode="auto">
          <a:xfrm rot="10276709">
            <a:off x="-160338" y="198438"/>
            <a:ext cx="2009776" cy="1754187"/>
          </a:xfrm>
          <a:prstGeom prst="rect">
            <a:avLst/>
          </a:prstGeom>
          <a:noFill/>
          <a:ln w="9525">
            <a:noFill/>
            <a:miter lim="800000"/>
            <a:headEnd/>
            <a:tailEnd/>
          </a:ln>
        </p:spPr>
      </p:pic>
      <p:pic>
        <p:nvPicPr>
          <p:cNvPr id="15392" name="Рисунок 6" descr="Изображение для плейкаста"/>
          <p:cNvPicPr>
            <a:picLocks noChangeAspect="1" noChangeArrowheads="1"/>
          </p:cNvPicPr>
          <p:nvPr/>
        </p:nvPicPr>
        <p:blipFill>
          <a:blip r:embed="rId3" cstate="email"/>
          <a:srcRect/>
          <a:stretch>
            <a:fillRect/>
          </a:stretch>
        </p:blipFill>
        <p:spPr bwMode="auto">
          <a:xfrm rot="5803942">
            <a:off x="1474788" y="1455738"/>
            <a:ext cx="936625" cy="1120775"/>
          </a:xfrm>
          <a:prstGeom prst="rect">
            <a:avLst/>
          </a:prstGeom>
          <a:noFill/>
          <a:ln w="9525">
            <a:noFill/>
            <a:miter lim="800000"/>
            <a:headEnd/>
            <a:tailEnd/>
          </a:ln>
        </p:spPr>
      </p:pic>
      <p:pic>
        <p:nvPicPr>
          <p:cNvPr id="15393" name="Рисунок 6" descr="Изображение для плейкаста"/>
          <p:cNvPicPr>
            <a:picLocks noChangeAspect="1" noChangeArrowheads="1"/>
          </p:cNvPicPr>
          <p:nvPr/>
        </p:nvPicPr>
        <p:blipFill>
          <a:blip r:embed="rId3" cstate="email"/>
          <a:srcRect/>
          <a:stretch>
            <a:fillRect/>
          </a:stretch>
        </p:blipFill>
        <p:spPr bwMode="auto">
          <a:xfrm rot="5803942">
            <a:off x="466725" y="5199063"/>
            <a:ext cx="936625" cy="112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endParaRPr lang="ru-RU" smtClean="0"/>
          </a:p>
        </p:txBody>
      </p:sp>
      <p:sp>
        <p:nvSpPr>
          <p:cNvPr id="43011" name="Номер слайда 3"/>
          <p:cNvSpPr>
            <a:spLocks noGrp="1"/>
          </p:cNvSpPr>
          <p:nvPr>
            <p:ph type="sldNum" sz="quarter" idx="12"/>
          </p:nvPr>
        </p:nvSpPr>
        <p:spPr>
          <a:noFill/>
        </p:spPr>
        <p:txBody>
          <a:bodyPr/>
          <a:lstStyle/>
          <a:p>
            <a:fld id="{DFAD0675-8484-429A-B026-93B2C0B0A0A5}" type="slidenum">
              <a:rPr lang="ru-RU" altLang="ru-RU" smtClean="0"/>
              <a:pPr/>
              <a:t>30</a:t>
            </a:fld>
            <a:endParaRPr lang="ru-RU" altLang="ru-RU" smtClean="0"/>
          </a:p>
        </p:txBody>
      </p:sp>
      <p:pic>
        <p:nvPicPr>
          <p:cNvPr id="43012" name="Содержимое 4"/>
          <p:cNvPicPr>
            <a:picLocks noGrp="1"/>
          </p:cNvPicPr>
          <p:nvPr>
            <p:ph idx="1"/>
          </p:nvPr>
        </p:nvPicPr>
        <p:blipFill>
          <a:blip r:embed="rId2"/>
          <a:srcRect/>
          <a:stretch>
            <a:fillRect/>
          </a:stretch>
        </p:blipFill>
        <p:spPr>
          <a:xfrm>
            <a:off x="1042988" y="981075"/>
            <a:ext cx="7273925" cy="5040313"/>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endParaRPr lang="ru-RU" smtClean="0"/>
          </a:p>
        </p:txBody>
      </p:sp>
      <p:pic>
        <p:nvPicPr>
          <p:cNvPr id="4" name="Содержимое 3" descr="392f2c1b60ed36c3a9c8feb88f8b8011.jpg"/>
          <p:cNvPicPr>
            <a:picLocks noGrp="1" noChangeAspect="1"/>
          </p:cNvPicPr>
          <p:nvPr>
            <p:ph idx="1"/>
          </p:nvPr>
        </p:nvPicPr>
        <p:blipFill>
          <a:blip r:embed="rId2"/>
          <a:srcRect/>
          <a:stretch>
            <a:fillRect/>
          </a:stretch>
        </p:blipFill>
        <p:spPr>
          <a:xfrm>
            <a:off x="755650" y="620713"/>
            <a:ext cx="5365750" cy="4030662"/>
          </a:xfrm>
        </p:spPr>
      </p:pic>
      <p:pic>
        <p:nvPicPr>
          <p:cNvPr id="1026" name="Picture 2" descr="http://auroraferrero.it/wp-content/gallery/reastaurant-and-chef/piccoli-chef-2.jpg"/>
          <p:cNvPicPr>
            <a:picLocks noChangeAspect="1" noChangeArrowheads="1"/>
          </p:cNvPicPr>
          <p:nvPr/>
        </p:nvPicPr>
        <p:blipFill>
          <a:blip r:embed="rId3" cstate="email"/>
          <a:srcRect/>
          <a:stretch>
            <a:fillRect/>
          </a:stretch>
        </p:blipFill>
        <p:spPr bwMode="auto">
          <a:xfrm>
            <a:off x="6357938" y="1643063"/>
            <a:ext cx="2257425" cy="4089400"/>
          </a:xfrm>
          <a:prstGeom prst="rect">
            <a:avLst/>
          </a:prstGeom>
          <a:noFill/>
          <a:ln w="9525">
            <a:noFill/>
            <a:miter lim="800000"/>
            <a:headEnd/>
            <a:tailEnd/>
          </a:ln>
        </p:spPr>
      </p:pic>
      <p:sp>
        <p:nvSpPr>
          <p:cNvPr id="5" name="TextBox 4"/>
          <p:cNvSpPr txBox="1">
            <a:spLocks noChangeArrowheads="1"/>
          </p:cNvSpPr>
          <p:nvPr/>
        </p:nvSpPr>
        <p:spPr bwMode="auto">
          <a:xfrm>
            <a:off x="857250" y="5143500"/>
            <a:ext cx="4143375" cy="369888"/>
          </a:xfrm>
          <a:prstGeom prst="rect">
            <a:avLst/>
          </a:prstGeom>
          <a:noFill/>
          <a:ln w="9525">
            <a:noFill/>
            <a:miter lim="800000"/>
            <a:headEnd/>
            <a:tailEnd/>
          </a:ln>
        </p:spPr>
        <p:txBody>
          <a:bodyPr>
            <a:spAutoFit/>
          </a:bodyPr>
          <a:lstStyle/>
          <a:p>
            <a:r>
              <a:rPr lang="ru-RU"/>
              <a:t>И суп овощной оказался неплох!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childTnLst>
                                </p:cTn>
                              </p:par>
                              <p:par>
                                <p:cTn id="9" presetID="2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2000"/>
                            </p:stCondLst>
                            <p:childTnLst>
                              <p:par>
                                <p:cTn id="13" presetID="23" presetClass="entr" presetSubtype="16"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1000" fill="hold"/>
                                        <p:tgtEl>
                                          <p:spTgt spid="1026"/>
                                        </p:tgtEl>
                                        <p:attrNameLst>
                                          <p:attrName>ppt_w</p:attrName>
                                        </p:attrNameLst>
                                      </p:cBhvr>
                                      <p:tavLst>
                                        <p:tav tm="0">
                                          <p:val>
                                            <p:fltVal val="0"/>
                                          </p:val>
                                        </p:tav>
                                        <p:tav tm="100000">
                                          <p:val>
                                            <p:strVal val="#ppt_w"/>
                                          </p:val>
                                        </p:tav>
                                      </p:tavLst>
                                    </p:anim>
                                    <p:anim calcmode="lin" valueType="num">
                                      <p:cBhvr>
                                        <p:cTn id="16" dur="10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p:txBody>
          <a:bodyPr/>
          <a:lstStyle/>
          <a:p>
            <a:r>
              <a:rPr lang="ru-RU" b="1" smtClean="0">
                <a:solidFill>
                  <a:srgbClr val="FF0000"/>
                </a:solidFill>
              </a:rPr>
              <a:t>Радостные моменты</a:t>
            </a:r>
          </a:p>
        </p:txBody>
      </p:sp>
      <p:sp>
        <p:nvSpPr>
          <p:cNvPr id="45059" name="Номер слайда 4"/>
          <p:cNvSpPr>
            <a:spLocks noGrp="1"/>
          </p:cNvSpPr>
          <p:nvPr>
            <p:ph type="sldNum" sz="quarter" idx="12"/>
          </p:nvPr>
        </p:nvSpPr>
        <p:spPr>
          <a:noFill/>
        </p:spPr>
        <p:txBody>
          <a:bodyPr/>
          <a:lstStyle/>
          <a:p>
            <a:fld id="{3166D00A-6140-4F4E-9A63-0DA3D973252C}" type="slidenum">
              <a:rPr lang="ru-RU" altLang="ru-RU" smtClean="0"/>
              <a:pPr/>
              <a:t>32</a:t>
            </a:fld>
            <a:endParaRPr lang="ru-RU" altLang="ru-RU" smtClean="0"/>
          </a:p>
        </p:txBody>
      </p:sp>
      <p:pic>
        <p:nvPicPr>
          <p:cNvPr id="64515" name="Picture 3"/>
          <p:cNvPicPr>
            <a:picLocks noGrp="1" noChangeAspect="1" noChangeArrowheads="1"/>
          </p:cNvPicPr>
          <p:nvPr>
            <p:ph sz="half" idx="2"/>
          </p:nvPr>
        </p:nvPicPr>
        <p:blipFill>
          <a:blip r:embed="rId2" cstate="email"/>
          <a:srcRect/>
          <a:stretch>
            <a:fillRect/>
          </a:stretch>
        </p:blipFill>
        <p:spPr>
          <a:xfrm>
            <a:off x="4071934" y="1071546"/>
            <a:ext cx="3311525" cy="2483644"/>
          </a:xfrm>
          <a:effectLst>
            <a:softEdge rad="112500"/>
          </a:effectLst>
        </p:spPr>
      </p:pic>
      <p:pic>
        <p:nvPicPr>
          <p:cNvPr id="64516" name="Picture 4"/>
          <p:cNvPicPr>
            <a:picLocks noGrp="1" noChangeAspect="1" noChangeArrowheads="1"/>
          </p:cNvPicPr>
          <p:nvPr>
            <p:ph sz="half" idx="1"/>
          </p:nvPr>
        </p:nvPicPr>
        <p:blipFill>
          <a:blip r:embed="rId3" cstate="email"/>
          <a:srcRect/>
          <a:stretch>
            <a:fillRect/>
          </a:stretch>
        </p:blipFill>
        <p:spPr>
          <a:xfrm>
            <a:off x="642910" y="1428736"/>
            <a:ext cx="3113485" cy="4151313"/>
          </a:xfrm>
          <a:effectLst>
            <a:softEdge rad="112500"/>
          </a:effectLst>
        </p:spPr>
      </p:pic>
      <p:pic>
        <p:nvPicPr>
          <p:cNvPr id="64517" name="Picture 5"/>
          <p:cNvPicPr>
            <a:picLocks noChangeAspect="1" noChangeArrowheads="1"/>
          </p:cNvPicPr>
          <p:nvPr/>
        </p:nvPicPr>
        <p:blipFill>
          <a:blip r:embed="rId4" cstate="email"/>
          <a:srcRect/>
          <a:stretch>
            <a:fillRect/>
          </a:stretch>
        </p:blipFill>
        <p:spPr bwMode="auto">
          <a:xfrm>
            <a:off x="4500562" y="3571876"/>
            <a:ext cx="2494574" cy="2938394"/>
          </a:xfrm>
          <a:prstGeom prst="rect">
            <a:avLst/>
          </a:prstGeom>
          <a:ln>
            <a:noFill/>
          </a:ln>
          <a:effectLst>
            <a:softEdge rad="112500"/>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5"/>
          <p:cNvSpPr>
            <a:spLocks noGrp="1"/>
          </p:cNvSpPr>
          <p:nvPr>
            <p:ph type="title"/>
          </p:nvPr>
        </p:nvSpPr>
        <p:spPr/>
        <p:txBody>
          <a:bodyPr/>
          <a:lstStyle/>
          <a:p>
            <a:endParaRPr lang="ru-RU" smtClean="0"/>
          </a:p>
        </p:txBody>
      </p:sp>
      <p:sp>
        <p:nvSpPr>
          <p:cNvPr id="46083" name="Номер слайда 4"/>
          <p:cNvSpPr>
            <a:spLocks noGrp="1"/>
          </p:cNvSpPr>
          <p:nvPr>
            <p:ph type="sldNum" sz="quarter" idx="12"/>
          </p:nvPr>
        </p:nvSpPr>
        <p:spPr>
          <a:noFill/>
        </p:spPr>
        <p:txBody>
          <a:bodyPr/>
          <a:lstStyle/>
          <a:p>
            <a:fld id="{3924A872-F307-4800-9FF2-CFE235AC175D}" type="slidenum">
              <a:rPr lang="ru-RU" altLang="ru-RU" smtClean="0"/>
              <a:pPr/>
              <a:t>33</a:t>
            </a:fld>
            <a:endParaRPr lang="ru-RU" altLang="ru-RU" smtClean="0"/>
          </a:p>
        </p:txBody>
      </p:sp>
      <p:sp>
        <p:nvSpPr>
          <p:cNvPr id="7" name="Прямоугольник 6"/>
          <p:cNvSpPr/>
          <p:nvPr/>
        </p:nvSpPr>
        <p:spPr>
          <a:xfrm>
            <a:off x="1143000" y="1357313"/>
            <a:ext cx="6786563" cy="3140075"/>
          </a:xfrm>
          <a:prstGeom prst="rect">
            <a:avLst/>
          </a:prstGeom>
        </p:spPr>
        <p:txBody>
          <a:bodyPr>
            <a:spAutoFit/>
          </a:bodyPr>
          <a:lstStyle/>
          <a:p>
            <a:pPr algn="ctr">
              <a:defRPr/>
            </a:pPr>
            <a:r>
              <a:rPr lang="ru-RU" sz="6600" dirty="0">
                <a:solidFill>
                  <a:srgbClr val="FF0000"/>
                </a:solidFill>
                <a:latin typeface="+mn-lt"/>
              </a:rPr>
              <a:t>«</a:t>
            </a:r>
            <a:r>
              <a:rPr lang="ru-RU" sz="6600" b="1" dirty="0">
                <a:solidFill>
                  <a:srgbClr val="FF0000"/>
                </a:solidFill>
                <a:latin typeface="+mn-lt"/>
              </a:rPr>
              <a:t>Предсказания» </a:t>
            </a:r>
            <a:r>
              <a:rPr lang="ru-RU" sz="6600" i="1" dirty="0">
                <a:solidFill>
                  <a:srgbClr val="FF0000"/>
                </a:solidFill>
                <a:latin typeface="+mn-lt"/>
              </a:rPr>
              <a:t>на новый учебный год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p:txBody>
          <a:bodyPr/>
          <a:lstStyle/>
          <a:p>
            <a:endParaRPr lang="ru-RU" smtClean="0"/>
          </a:p>
        </p:txBody>
      </p:sp>
      <p:sp>
        <p:nvSpPr>
          <p:cNvPr id="47107" name="Номер слайда 3"/>
          <p:cNvSpPr>
            <a:spLocks noGrp="1"/>
          </p:cNvSpPr>
          <p:nvPr>
            <p:ph type="sldNum" sz="quarter" idx="12"/>
          </p:nvPr>
        </p:nvSpPr>
        <p:spPr>
          <a:noFill/>
        </p:spPr>
        <p:txBody>
          <a:bodyPr/>
          <a:lstStyle/>
          <a:p>
            <a:fld id="{3C104276-A34D-41FC-8853-079CF83A2773}" type="slidenum">
              <a:rPr lang="ru-RU" altLang="ru-RU" smtClean="0"/>
              <a:pPr/>
              <a:t>34</a:t>
            </a:fld>
            <a:endParaRPr lang="ru-RU" altLang="ru-RU" smtClean="0"/>
          </a:p>
        </p:txBody>
      </p:sp>
      <p:pic>
        <p:nvPicPr>
          <p:cNvPr id="47108" name="Picture 2" descr="C:\Users\Natali\Downloads\img63.jpg"/>
          <p:cNvPicPr>
            <a:picLocks noGrp="1" noChangeAspect="1" noChangeArrowheads="1"/>
          </p:cNvPicPr>
          <p:nvPr>
            <p:ph idx="1"/>
          </p:nvPr>
        </p:nvPicPr>
        <p:blipFill>
          <a:blip r:embed="rId2" cstate="email"/>
          <a:srcRect/>
          <a:stretch>
            <a:fillRect/>
          </a:stretch>
        </p:blipFill>
        <p:spPr>
          <a:xfrm>
            <a:off x="800100" y="404813"/>
            <a:ext cx="7564438" cy="5673725"/>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dirty="0" smtClean="0">
                <a:solidFill>
                  <a:srgbClr val="FF0000"/>
                </a:solidFill>
                <a:latin typeface="+mn-lt"/>
              </a:rPr>
              <a:t>Игра «Овощная закуска»</a:t>
            </a:r>
            <a:endParaRPr lang="ru-RU" b="1" dirty="0">
              <a:solidFill>
                <a:srgbClr val="FF0000"/>
              </a:solidFill>
              <a:latin typeface="+mn-lt"/>
            </a:endParaRPr>
          </a:p>
        </p:txBody>
      </p:sp>
      <p:sp>
        <p:nvSpPr>
          <p:cNvPr id="16387" name="Номер слайда 3"/>
          <p:cNvSpPr>
            <a:spLocks noGrp="1"/>
          </p:cNvSpPr>
          <p:nvPr>
            <p:ph type="sldNum" sz="quarter" idx="12"/>
          </p:nvPr>
        </p:nvSpPr>
        <p:spPr>
          <a:noFill/>
        </p:spPr>
        <p:txBody>
          <a:bodyPr/>
          <a:lstStyle/>
          <a:p>
            <a:fld id="{193C7EF6-EE2B-409B-A3E8-9937E354616A}" type="slidenum">
              <a:rPr lang="ru-RU" altLang="ru-RU" smtClean="0"/>
              <a:pPr/>
              <a:t>4</a:t>
            </a:fld>
            <a:endParaRPr lang="ru-RU" altLang="ru-RU" smtClean="0"/>
          </a:p>
        </p:txBody>
      </p:sp>
      <p:pic>
        <p:nvPicPr>
          <p:cNvPr id="66562" name="Picture 2" descr="K:\image-2.jpg"/>
          <p:cNvPicPr>
            <a:picLocks noGrp="1" noChangeAspect="1" noChangeArrowheads="1"/>
          </p:cNvPicPr>
          <p:nvPr>
            <p:ph idx="1"/>
          </p:nvPr>
        </p:nvPicPr>
        <p:blipFill>
          <a:blip r:embed="rId2" cstate="email"/>
          <a:srcRect/>
          <a:stretch>
            <a:fillRect/>
          </a:stretch>
        </p:blipFill>
        <p:spPr>
          <a:xfrm>
            <a:off x="2483768" y="1412776"/>
            <a:ext cx="4752528" cy="4752528"/>
          </a:xfrm>
          <a:effectLst>
            <a:softEdge rad="112500"/>
          </a:effectLst>
        </p:spPr>
      </p:pic>
      <p:pic>
        <p:nvPicPr>
          <p:cNvPr id="16389" name="Рисунок 5" descr="Изображение для плейкаста"/>
          <p:cNvPicPr>
            <a:picLocks noChangeAspect="1" noChangeArrowheads="1"/>
          </p:cNvPicPr>
          <p:nvPr/>
        </p:nvPicPr>
        <p:blipFill>
          <a:blip r:embed="rId3" cstate="email"/>
          <a:srcRect/>
          <a:stretch>
            <a:fillRect/>
          </a:stretch>
        </p:blipFill>
        <p:spPr bwMode="auto">
          <a:xfrm rot="10276709">
            <a:off x="-160338" y="198438"/>
            <a:ext cx="2009776" cy="1754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1030288" y="0"/>
            <a:ext cx="7827962" cy="1447800"/>
          </a:xfrm>
        </p:spPr>
        <p:txBody>
          <a:bodyPr/>
          <a:lstStyle/>
          <a:p>
            <a:pPr algn="ctr">
              <a:defRPr/>
            </a:pPr>
            <a:r>
              <a:rPr lang="ru-RU" altLang="ru-RU" b="1" dirty="0" smtClean="0">
                <a:solidFill>
                  <a:srgbClr val="C00000"/>
                </a:solidFill>
              </a:rPr>
              <a:t/>
            </a:r>
            <a:br>
              <a:rPr lang="ru-RU" altLang="ru-RU" b="1" dirty="0" smtClean="0">
                <a:solidFill>
                  <a:srgbClr val="C00000"/>
                </a:solidFill>
              </a:rPr>
            </a:br>
            <a:r>
              <a:rPr lang="ru-RU" altLang="ru-RU" sz="2400" b="1" dirty="0" smtClean="0">
                <a:solidFill>
                  <a:srgbClr val="C00000"/>
                </a:solidFill>
                <a:latin typeface="+mn-lt"/>
              </a:rPr>
              <a:t/>
            </a:r>
            <a:br>
              <a:rPr lang="ru-RU" altLang="ru-RU" sz="2400" b="1" dirty="0" smtClean="0">
                <a:solidFill>
                  <a:srgbClr val="C00000"/>
                </a:solidFill>
                <a:latin typeface="+mn-lt"/>
              </a:rPr>
            </a:br>
            <a:r>
              <a:rPr lang="ru-RU" altLang="ru-RU" sz="2400" b="1" dirty="0" smtClean="0">
                <a:solidFill>
                  <a:srgbClr val="C00000"/>
                </a:solidFill>
                <a:latin typeface="+mn-lt"/>
              </a:rPr>
              <a:t>Цель и задачи педагогического коллектива ДОУ </a:t>
            </a:r>
            <a:br>
              <a:rPr lang="ru-RU" altLang="ru-RU" sz="2400" b="1" dirty="0" smtClean="0">
                <a:solidFill>
                  <a:srgbClr val="C00000"/>
                </a:solidFill>
                <a:latin typeface="+mn-lt"/>
              </a:rPr>
            </a:br>
            <a:r>
              <a:rPr lang="ru-RU" altLang="ru-RU" sz="2400" b="1" dirty="0" smtClean="0">
                <a:solidFill>
                  <a:srgbClr val="C00000"/>
                </a:solidFill>
                <a:latin typeface="+mn-lt"/>
              </a:rPr>
              <a:t>на 2019–2020 учебный год</a:t>
            </a:r>
            <a:r>
              <a:rPr lang="ru-RU" altLang="ru-RU" sz="2400" i="1" dirty="0" smtClean="0">
                <a:latin typeface="+mn-lt"/>
              </a:rPr>
              <a:t/>
            </a:r>
            <a:br>
              <a:rPr lang="ru-RU" altLang="ru-RU" sz="2400" i="1" dirty="0" smtClean="0">
                <a:latin typeface="+mn-lt"/>
              </a:rPr>
            </a:br>
            <a:endParaRPr lang="ru-RU" altLang="ru-RU" sz="2400" i="1" dirty="0" smtClean="0">
              <a:latin typeface="+mn-lt"/>
            </a:endParaRPr>
          </a:p>
        </p:txBody>
      </p:sp>
      <p:sp>
        <p:nvSpPr>
          <p:cNvPr id="17411" name="Номер слайда 3"/>
          <p:cNvSpPr>
            <a:spLocks noGrp="1"/>
          </p:cNvSpPr>
          <p:nvPr>
            <p:ph type="sldNum" sz="quarter" idx="12"/>
          </p:nvPr>
        </p:nvSpPr>
        <p:spPr>
          <a:noFill/>
        </p:spPr>
        <p:txBody>
          <a:bodyPr/>
          <a:lstStyle/>
          <a:p>
            <a:fld id="{E4A1C653-4793-4042-B2FD-28010E78A9E3}" type="slidenum">
              <a:rPr lang="ru-RU" altLang="ru-RU" smtClean="0"/>
              <a:pPr/>
              <a:t>5</a:t>
            </a:fld>
            <a:endParaRPr lang="ru-RU" altLang="ru-RU" smtClean="0"/>
          </a:p>
        </p:txBody>
      </p:sp>
      <p:pic>
        <p:nvPicPr>
          <p:cNvPr id="17412" name="Рисунок 1"/>
          <p:cNvPicPr>
            <a:picLocks noChangeAspect="1"/>
          </p:cNvPicPr>
          <p:nvPr/>
        </p:nvPicPr>
        <p:blipFill>
          <a:blip r:embed="rId2" cstate="email"/>
          <a:srcRect/>
          <a:stretch>
            <a:fillRect/>
          </a:stretch>
        </p:blipFill>
        <p:spPr bwMode="auto">
          <a:xfrm rot="2635210">
            <a:off x="-263525" y="-9525"/>
            <a:ext cx="1882775" cy="1971675"/>
          </a:xfrm>
          <a:prstGeom prst="rect">
            <a:avLst/>
          </a:prstGeom>
          <a:noFill/>
          <a:ln w="9525">
            <a:noFill/>
            <a:miter lim="800000"/>
            <a:headEnd/>
            <a:tailEnd/>
          </a:ln>
        </p:spPr>
      </p:pic>
      <p:pic>
        <p:nvPicPr>
          <p:cNvPr id="17413" name="Рисунок 2"/>
          <p:cNvPicPr>
            <a:picLocks noChangeAspect="1"/>
          </p:cNvPicPr>
          <p:nvPr/>
        </p:nvPicPr>
        <p:blipFill>
          <a:blip r:embed="rId3" cstate="email"/>
          <a:srcRect/>
          <a:stretch>
            <a:fillRect/>
          </a:stretch>
        </p:blipFill>
        <p:spPr bwMode="auto">
          <a:xfrm rot="3160650">
            <a:off x="-61118" y="5674518"/>
            <a:ext cx="1198562" cy="1257301"/>
          </a:xfrm>
          <a:prstGeom prst="rect">
            <a:avLst/>
          </a:prstGeom>
          <a:noFill/>
          <a:ln w="9525">
            <a:noFill/>
            <a:miter lim="800000"/>
            <a:headEnd/>
            <a:tailEnd/>
          </a:ln>
        </p:spPr>
      </p:pic>
      <p:sp>
        <p:nvSpPr>
          <p:cNvPr id="17414" name="Содержимое 8"/>
          <p:cNvSpPr>
            <a:spLocks noGrp="1"/>
          </p:cNvSpPr>
          <p:nvPr>
            <p:ph idx="1"/>
          </p:nvPr>
        </p:nvSpPr>
        <p:spPr>
          <a:xfrm>
            <a:off x="611188" y="1125538"/>
            <a:ext cx="8374062" cy="5256212"/>
          </a:xfrm>
        </p:spPr>
        <p:txBody>
          <a:bodyPr/>
          <a:lstStyle/>
          <a:p>
            <a:r>
              <a:rPr lang="ru-RU" sz="1800" b="1" smtClean="0"/>
              <a:t>Цель</a:t>
            </a:r>
            <a:r>
              <a:rPr lang="ru-RU" sz="1800" smtClean="0"/>
              <a:t>: совершенствование условий, обеспечивающих высокое качество услуг, в том числе, образовательных, реализующих ФГОС.</a:t>
            </a:r>
          </a:p>
          <a:p>
            <a:r>
              <a:rPr lang="ru-RU" sz="1800" b="1" smtClean="0"/>
              <a:t>Задачи:</a:t>
            </a:r>
            <a:endParaRPr lang="ru-RU" sz="1800" smtClean="0"/>
          </a:p>
          <a:p>
            <a:r>
              <a:rPr lang="ru-RU" sz="1800" smtClean="0"/>
              <a:t>1. Апробировать программу «ОТКРЫТИЯ» в ДОУ на базе экспериментальных групп:  средняя и старшая возрастные группы для совершенствования качества образовательных услуг.</a:t>
            </a:r>
          </a:p>
          <a:p>
            <a:r>
              <a:rPr lang="ru-RU" sz="1800" smtClean="0"/>
              <a:t>2. Продолжать работу по развитию интеллектуальных способностей в процессе познавательной деятельности и вовлечения в научно – техническое творчество посредством «</a:t>
            </a:r>
            <a:r>
              <a:rPr lang="en-US" sz="1800" smtClean="0"/>
              <a:t>STEAM</a:t>
            </a:r>
            <a:r>
              <a:rPr lang="ru-RU" sz="1800" smtClean="0"/>
              <a:t> – образования» воспитанников ДОУ.</a:t>
            </a:r>
          </a:p>
          <a:p>
            <a:r>
              <a:rPr lang="ru-RU" sz="1800" smtClean="0"/>
              <a:t>3. Формирование креативных качеств личности в процессе развития коммуникативной и языковой способности ребенка, творческой личности средствами театральной деятельности. </a:t>
            </a:r>
          </a:p>
          <a:p>
            <a:r>
              <a:rPr lang="ru-RU" sz="1800" smtClean="0"/>
              <a:t>4.Усилить работу по развитию педагогической компетентности в вопросах организации проектной деятельности в ДОУ.</a:t>
            </a:r>
          </a:p>
          <a:p>
            <a:r>
              <a:rPr lang="ru-RU" sz="1800" smtClean="0"/>
              <a:t>5.Формирование личности ребёнка, обладающим высоким уровнем экологической культуры через совместную деятельность детей, педагогов и родителей по ознакомлению с окружающим миром.</a:t>
            </a:r>
          </a:p>
          <a:p>
            <a:endParaRPr lang="ru-RU"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sz="3200" b="1" dirty="0" smtClean="0">
                <a:solidFill>
                  <a:srgbClr val="FF0000"/>
                </a:solidFill>
                <a:latin typeface="+mn-lt"/>
              </a:rPr>
              <a:t>Учебный план</a:t>
            </a:r>
            <a:endParaRPr lang="ru-RU" sz="3200" b="1" dirty="0">
              <a:solidFill>
                <a:srgbClr val="FF0000"/>
              </a:solidFill>
              <a:latin typeface="+mn-lt"/>
            </a:endParaRPr>
          </a:p>
        </p:txBody>
      </p:sp>
      <p:sp>
        <p:nvSpPr>
          <p:cNvPr id="18435" name="Содержимое 2"/>
          <p:cNvSpPr>
            <a:spLocks noGrp="1"/>
          </p:cNvSpPr>
          <p:nvPr>
            <p:ph idx="1"/>
          </p:nvPr>
        </p:nvSpPr>
        <p:spPr/>
        <p:txBody>
          <a:bodyPr/>
          <a:lstStyle/>
          <a:p>
            <a:pPr>
              <a:buFont typeface="Wingdings" pitchFamily="2" charset="2"/>
              <a:buNone/>
            </a:pPr>
            <a:r>
              <a:rPr lang="ru-RU" sz="1800" smtClean="0"/>
              <a:t>Учебный год начинается с 1 сентября 2019 года и заканчивается 31 мая 2020 года.</a:t>
            </a:r>
          </a:p>
          <a:p>
            <a:pPr>
              <a:buFont typeface="Wingdings" pitchFamily="2" charset="2"/>
              <a:buNone/>
            </a:pPr>
            <a:r>
              <a:rPr lang="ru-RU" sz="1800" smtClean="0"/>
              <a:t>Детский сад работает в режиме пятидневной рабочей недели.</a:t>
            </a:r>
          </a:p>
          <a:p>
            <a:pPr>
              <a:buFont typeface="Wingdings" pitchFamily="2" charset="2"/>
              <a:buNone/>
            </a:pPr>
            <a:r>
              <a:rPr lang="ru-RU" sz="1800" smtClean="0"/>
              <a:t>В 2019-2020 г. в МБДОУ «ЦРР – детский сад «Радуга» функционирует шесть возрастных групп:</a:t>
            </a:r>
          </a:p>
          <a:p>
            <a:r>
              <a:rPr lang="ru-RU" sz="1800" smtClean="0"/>
              <a:t>одна – первая младшая группа;</a:t>
            </a:r>
          </a:p>
          <a:p>
            <a:r>
              <a:rPr lang="ru-RU" sz="1800" smtClean="0"/>
              <a:t>одна –  младшая группа;</a:t>
            </a:r>
          </a:p>
          <a:p>
            <a:r>
              <a:rPr lang="ru-RU" sz="1800" smtClean="0"/>
              <a:t>одна – средняя группа;</a:t>
            </a:r>
          </a:p>
          <a:p>
            <a:r>
              <a:rPr lang="ru-RU" sz="1800" smtClean="0"/>
              <a:t>две – старшая группа;</a:t>
            </a:r>
          </a:p>
          <a:p>
            <a:r>
              <a:rPr lang="ru-RU" sz="1800" smtClean="0"/>
              <a:t>одна – подготовительная группа. </a:t>
            </a:r>
          </a:p>
          <a:p>
            <a:pPr>
              <a:buFont typeface="Wingdings" pitchFamily="2" charset="2"/>
              <a:buNone/>
            </a:pPr>
            <a:r>
              <a:rPr lang="ru-RU" sz="1800" smtClean="0"/>
              <a:t>Все группы укомплектованы в соответствии с возрастными нормами.</a:t>
            </a:r>
          </a:p>
          <a:p>
            <a:endParaRPr lang="ru-RU" smtClean="0"/>
          </a:p>
        </p:txBody>
      </p:sp>
      <p:sp>
        <p:nvSpPr>
          <p:cNvPr id="18436" name="Номер слайда 3"/>
          <p:cNvSpPr>
            <a:spLocks noGrp="1"/>
          </p:cNvSpPr>
          <p:nvPr>
            <p:ph type="sldNum" sz="quarter" idx="12"/>
          </p:nvPr>
        </p:nvSpPr>
        <p:spPr>
          <a:noFill/>
        </p:spPr>
        <p:txBody>
          <a:bodyPr/>
          <a:lstStyle/>
          <a:p>
            <a:fld id="{24BEED55-0565-4104-8EDB-DE788B7BB733}" type="slidenum">
              <a:rPr lang="ru-RU" altLang="ru-RU" smtClean="0"/>
              <a:pPr/>
              <a:t>6</a:t>
            </a:fld>
            <a:endParaRPr lang="ru-RU" altLang="ru-RU" smtClean="0"/>
          </a:p>
        </p:txBody>
      </p:sp>
      <p:pic>
        <p:nvPicPr>
          <p:cNvPr id="18437" name="Рисунок 4" descr="Изображение для плейкаста"/>
          <p:cNvPicPr>
            <a:picLocks noChangeAspect="1" noChangeArrowheads="1"/>
          </p:cNvPicPr>
          <p:nvPr/>
        </p:nvPicPr>
        <p:blipFill>
          <a:blip r:embed="rId2" cstate="email"/>
          <a:srcRect/>
          <a:stretch>
            <a:fillRect/>
          </a:stretch>
        </p:blipFill>
        <p:spPr bwMode="auto">
          <a:xfrm rot="9682957">
            <a:off x="-79375" y="76200"/>
            <a:ext cx="371157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dirty="0" smtClean="0"/>
              <a:t> </a:t>
            </a:r>
            <a:r>
              <a:rPr lang="ru-RU" sz="2400" b="1" dirty="0" smtClean="0">
                <a:solidFill>
                  <a:srgbClr val="FF0000"/>
                </a:solidFill>
                <a:latin typeface="+mn-lt"/>
              </a:rPr>
              <a:t>Парциальные программы</a:t>
            </a:r>
            <a:endParaRPr lang="ru-RU" sz="2400" b="1" dirty="0">
              <a:solidFill>
                <a:srgbClr val="FF0000"/>
              </a:solidFill>
              <a:latin typeface="+mn-lt"/>
            </a:endParaRPr>
          </a:p>
        </p:txBody>
      </p:sp>
      <p:sp>
        <p:nvSpPr>
          <p:cNvPr id="3" name="Содержимое 2"/>
          <p:cNvSpPr>
            <a:spLocks noGrp="1"/>
          </p:cNvSpPr>
          <p:nvPr>
            <p:ph idx="1"/>
          </p:nvPr>
        </p:nvSpPr>
        <p:spPr>
          <a:xfrm>
            <a:off x="1331913" y="1341438"/>
            <a:ext cx="7653337" cy="4967287"/>
          </a:xfrm>
        </p:spPr>
        <p:txBody>
          <a:bodyPr/>
          <a:lstStyle/>
          <a:p>
            <a:pPr>
              <a:defRPr/>
            </a:pPr>
            <a:r>
              <a:rPr lang="ru-RU" sz="1250" dirty="0" smtClean="0"/>
              <a:t>1. «Основы безопасности детей дошкольного возраста» Р.Б. </a:t>
            </a:r>
            <a:r>
              <a:rPr lang="ru-RU" sz="1250" dirty="0" err="1" smtClean="0"/>
              <a:t>Стеркиной</a:t>
            </a:r>
            <a:r>
              <a:rPr lang="ru-RU" sz="1250" dirty="0" smtClean="0"/>
              <a:t>, О.Л. Князевой, Н.Н. Авдеевой;</a:t>
            </a:r>
          </a:p>
          <a:p>
            <a:pPr>
              <a:defRPr/>
            </a:pPr>
            <a:r>
              <a:rPr lang="ru-RU" sz="1250" dirty="0" smtClean="0"/>
              <a:t>2. Комплексная образовательная программа для детей раннего возраста «Первые шаги» Е.О. Смирновой, Л.Н. </a:t>
            </a:r>
            <a:r>
              <a:rPr lang="ru-RU" sz="1250" dirty="0" err="1" smtClean="0"/>
              <a:t>Галигузовой</a:t>
            </a:r>
            <a:r>
              <a:rPr lang="ru-RU" sz="1250" dirty="0" smtClean="0"/>
              <a:t>, С.Ю. </a:t>
            </a:r>
            <a:r>
              <a:rPr lang="ru-RU" sz="1250" dirty="0" err="1" smtClean="0"/>
              <a:t>Мещерякой</a:t>
            </a:r>
            <a:r>
              <a:rPr lang="ru-RU" sz="1250" dirty="0" smtClean="0"/>
              <a:t>.</a:t>
            </a:r>
          </a:p>
          <a:p>
            <a:pPr>
              <a:defRPr/>
            </a:pPr>
            <a:r>
              <a:rPr lang="ru-RU" sz="1250" dirty="0" smtClean="0"/>
              <a:t>3. «Программа </a:t>
            </a:r>
            <a:r>
              <a:rPr lang="ru-RU" sz="1250" dirty="0" err="1" smtClean="0"/>
              <a:t>психолого</a:t>
            </a:r>
            <a:r>
              <a:rPr lang="ru-RU" sz="1250" dirty="0" smtClean="0"/>
              <a:t> – педагогических занятий для дошкольников «Цветик – </a:t>
            </a:r>
            <a:r>
              <a:rPr lang="ru-RU" sz="1250" dirty="0" err="1" smtClean="0"/>
              <a:t>семицветик</a:t>
            </a:r>
            <a:r>
              <a:rPr lang="ru-RU" sz="1250" dirty="0" smtClean="0"/>
              <a:t>» Н.Ю. </a:t>
            </a:r>
            <a:r>
              <a:rPr lang="ru-RU" sz="1250" dirty="0" err="1" smtClean="0"/>
              <a:t>Куражевой</a:t>
            </a:r>
            <a:endParaRPr lang="ru-RU" sz="1250" dirty="0" smtClean="0"/>
          </a:p>
          <a:p>
            <a:pPr>
              <a:defRPr/>
            </a:pPr>
            <a:r>
              <a:rPr lang="ru-RU" sz="1250" dirty="0" smtClean="0"/>
              <a:t>4. «Программа логопедической работы по преодолению </a:t>
            </a:r>
            <a:r>
              <a:rPr lang="ru-RU" sz="1250" dirty="0" err="1" smtClean="0"/>
              <a:t>фонетико</a:t>
            </a:r>
            <a:r>
              <a:rPr lang="ru-RU" sz="1250" dirty="0" smtClean="0"/>
              <a:t> – фонематического недоразвития у детей» Т.Б.Филичевой, Г.В.Чиркиной, Т.В.Тумановой.</a:t>
            </a:r>
          </a:p>
          <a:p>
            <a:pPr>
              <a:defRPr/>
            </a:pPr>
            <a:r>
              <a:rPr lang="ru-RU" sz="1250" dirty="0" smtClean="0"/>
              <a:t>5. Программа обучения дошкольников грамоте Л.Е. </a:t>
            </a:r>
            <a:r>
              <a:rPr lang="ru-RU" sz="1250" dirty="0" err="1" smtClean="0"/>
              <a:t>Журовой</a:t>
            </a:r>
            <a:r>
              <a:rPr lang="ru-RU" sz="1250" dirty="0" smtClean="0"/>
              <a:t>, Д.Б. </a:t>
            </a:r>
            <a:r>
              <a:rPr lang="ru-RU" sz="1250" dirty="0" err="1" smtClean="0"/>
              <a:t>Элюконин</a:t>
            </a:r>
            <a:r>
              <a:rPr lang="ru-RU" sz="1250" dirty="0" smtClean="0"/>
              <a:t>, Н.В.Дуровой.</a:t>
            </a:r>
          </a:p>
          <a:p>
            <a:pPr>
              <a:defRPr/>
            </a:pPr>
            <a:r>
              <a:rPr lang="ru-RU" sz="1250" dirty="0" smtClean="0"/>
              <a:t>6. Программа  «Детство» Т.И. Бабаевой, А.Г.Гогоберидзе, З.А.Михайловой</a:t>
            </a:r>
          </a:p>
          <a:p>
            <a:pPr>
              <a:defRPr/>
            </a:pPr>
            <a:r>
              <a:rPr lang="ru-RU" sz="1250" dirty="0" smtClean="0"/>
              <a:t>7. Парциальная программа «Юный эколог» С.Н.Николаевой.</a:t>
            </a:r>
          </a:p>
          <a:p>
            <a:pPr>
              <a:defRPr/>
            </a:pPr>
            <a:r>
              <a:rPr lang="ru-RU" sz="1250" dirty="0" smtClean="0"/>
              <a:t>8. Парциальная программа «Цветные ладошки» И.А.Лыкова </a:t>
            </a:r>
          </a:p>
          <a:p>
            <a:pPr>
              <a:defRPr/>
            </a:pPr>
            <a:r>
              <a:rPr lang="ru-RU" sz="1250" dirty="0" smtClean="0"/>
              <a:t>9. Парциальная образовательная программа «Умные пальчики» И.А.Лыкова </a:t>
            </a:r>
          </a:p>
          <a:p>
            <a:pPr>
              <a:defRPr/>
            </a:pPr>
            <a:r>
              <a:rPr lang="ru-RU" sz="1250" dirty="0" smtClean="0"/>
              <a:t>10.Программа обучения детей рисованию песочных картин в технике «</a:t>
            </a:r>
            <a:r>
              <a:rPr lang="en-US" sz="1250" dirty="0" smtClean="0"/>
              <a:t>Sand</a:t>
            </a:r>
            <a:r>
              <a:rPr lang="ru-RU" sz="1250" dirty="0" smtClean="0"/>
              <a:t> - </a:t>
            </a:r>
            <a:r>
              <a:rPr lang="en-US" sz="1250" dirty="0" smtClean="0"/>
              <a:t>Art</a:t>
            </a:r>
            <a:r>
              <a:rPr lang="ru-RU" sz="1250" dirty="0" smtClean="0"/>
              <a:t>»  (для детей старшего дошкольного возраста) </a:t>
            </a:r>
            <a:r>
              <a:rPr lang="ru-RU" sz="1250" dirty="0" err="1" smtClean="0"/>
              <a:t>Е.А.Тупичкина</a:t>
            </a:r>
            <a:endParaRPr lang="ru-RU" sz="1250" dirty="0" smtClean="0"/>
          </a:p>
          <a:p>
            <a:pPr>
              <a:defRPr/>
            </a:pPr>
            <a:r>
              <a:rPr lang="ru-RU" sz="1250" dirty="0" smtClean="0"/>
              <a:t>11. Программа по музыкальному воспитанию детей дошкольного возраста «Ладушки» </a:t>
            </a:r>
            <a:r>
              <a:rPr lang="ru-RU" sz="1250" dirty="0" err="1" smtClean="0"/>
              <a:t>И.Каплунова</a:t>
            </a:r>
            <a:r>
              <a:rPr lang="ru-RU" sz="1250" dirty="0" smtClean="0"/>
              <a:t>, </a:t>
            </a:r>
            <a:r>
              <a:rPr lang="ru-RU" sz="1250" dirty="0" err="1" smtClean="0"/>
              <a:t>И.Новоскольцева</a:t>
            </a:r>
            <a:r>
              <a:rPr lang="ru-RU" sz="1250" dirty="0" smtClean="0"/>
              <a:t>.</a:t>
            </a:r>
          </a:p>
          <a:p>
            <a:pPr>
              <a:defRPr/>
            </a:pPr>
            <a:r>
              <a:rPr lang="ru-RU" sz="1250" dirty="0" smtClean="0"/>
              <a:t>12. Парциальная модульная программа развития интеллектуальных способностей в процессе познавательной деятельности и вовлечения в научно – техническое творчество «STEM – образование детей дошкольного и младшего школьного возраста» </a:t>
            </a:r>
            <a:r>
              <a:rPr lang="ru-RU" sz="1250" dirty="0" err="1" smtClean="0"/>
              <a:t>Т.В.Волосовец</a:t>
            </a:r>
            <a:r>
              <a:rPr lang="ru-RU" sz="1250" dirty="0" smtClean="0"/>
              <a:t>, </a:t>
            </a:r>
            <a:r>
              <a:rPr lang="ru-RU" sz="1250" dirty="0" err="1" smtClean="0"/>
              <a:t>В.А.Маркова,С.А.Аверин</a:t>
            </a:r>
            <a:endParaRPr lang="ru-RU" sz="1250" dirty="0" smtClean="0"/>
          </a:p>
          <a:p>
            <a:pPr>
              <a:defRPr/>
            </a:pPr>
            <a:r>
              <a:rPr lang="ru-RU" sz="1250" dirty="0" smtClean="0"/>
              <a:t>13. Примерная основная образовательная программа дошкольного образования ОТКРЫТИЯ. Е.Г.Юдина</a:t>
            </a:r>
          </a:p>
          <a:p>
            <a:pPr>
              <a:defRPr/>
            </a:pPr>
            <a:r>
              <a:rPr lang="ru-RU" sz="1250" dirty="0" smtClean="0"/>
              <a:t>14. Комплексная образовательная программа для детей раннего возраста «Первые шаги» Е.О.Смирнова, Л.Н. </a:t>
            </a:r>
            <a:r>
              <a:rPr lang="ru-RU" sz="1250" dirty="0" err="1" smtClean="0"/>
              <a:t>Галигузова</a:t>
            </a:r>
            <a:r>
              <a:rPr lang="ru-RU" sz="1250" dirty="0" smtClean="0"/>
              <a:t>, С.Ю. Мещерякова</a:t>
            </a:r>
          </a:p>
          <a:p>
            <a:pPr>
              <a:defRPr/>
            </a:pPr>
            <a:endParaRPr lang="ru-RU" dirty="0"/>
          </a:p>
        </p:txBody>
      </p:sp>
      <p:sp>
        <p:nvSpPr>
          <p:cNvPr id="19460" name="Номер слайда 3"/>
          <p:cNvSpPr>
            <a:spLocks noGrp="1"/>
          </p:cNvSpPr>
          <p:nvPr>
            <p:ph type="sldNum" sz="quarter" idx="12"/>
          </p:nvPr>
        </p:nvSpPr>
        <p:spPr>
          <a:noFill/>
        </p:spPr>
        <p:txBody>
          <a:bodyPr/>
          <a:lstStyle/>
          <a:p>
            <a:fld id="{39117F31-6A7E-4518-A305-4D4A3C6BDAB9}" type="slidenum">
              <a:rPr lang="ru-RU" altLang="ru-RU" smtClean="0"/>
              <a:pPr/>
              <a:t>7</a:t>
            </a:fld>
            <a:endParaRPr lang="ru-RU" altLang="ru-RU" smtClean="0"/>
          </a:p>
        </p:txBody>
      </p:sp>
      <p:pic>
        <p:nvPicPr>
          <p:cNvPr id="19461" name="Рисунок 4" descr="Изображение для плейкаста"/>
          <p:cNvPicPr>
            <a:picLocks noChangeAspect="1" noChangeArrowheads="1"/>
          </p:cNvPicPr>
          <p:nvPr/>
        </p:nvPicPr>
        <p:blipFill>
          <a:blip r:embed="rId2" cstate="email"/>
          <a:srcRect/>
          <a:stretch>
            <a:fillRect/>
          </a:stretch>
        </p:blipFill>
        <p:spPr bwMode="auto">
          <a:xfrm rot="10621306">
            <a:off x="330200" y="-193675"/>
            <a:ext cx="3260725" cy="1477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defRPr/>
            </a:pPr>
            <a:r>
              <a:rPr lang="ru-RU" sz="2400" b="1" dirty="0" smtClean="0">
                <a:solidFill>
                  <a:srgbClr val="FF0000"/>
                </a:solidFill>
                <a:latin typeface="+mn-lt"/>
              </a:rPr>
              <a:t>Дополнительная образовательная деятельность</a:t>
            </a:r>
            <a:endParaRPr lang="ru-RU" sz="2400" b="1" dirty="0">
              <a:solidFill>
                <a:srgbClr val="FF0000"/>
              </a:solidFill>
              <a:latin typeface="+mn-lt"/>
            </a:endParaRPr>
          </a:p>
        </p:txBody>
      </p:sp>
      <p:sp>
        <p:nvSpPr>
          <p:cNvPr id="20483" name="Содержимое 2"/>
          <p:cNvSpPr>
            <a:spLocks noGrp="1"/>
          </p:cNvSpPr>
          <p:nvPr>
            <p:ph idx="1"/>
          </p:nvPr>
        </p:nvSpPr>
        <p:spPr/>
        <p:txBody>
          <a:bodyPr/>
          <a:lstStyle/>
          <a:p>
            <a:r>
              <a:rPr lang="ru-RU" sz="2000" smtClean="0"/>
              <a:t>Научно – познавательное: интеллектуальный кружок «Всезнайка», «Сильные шашки», «Шахматы»</a:t>
            </a:r>
          </a:p>
          <a:p>
            <a:r>
              <a:rPr lang="ru-RU" sz="2000" smtClean="0"/>
              <a:t>- Художественно – прикладное творчество: бисероплетение «Раз Бусинка, два бусинка»</a:t>
            </a:r>
          </a:p>
          <a:p>
            <a:r>
              <a:rPr lang="ru-RU" sz="2000" smtClean="0"/>
              <a:t>- Техническое направление кружок по робототехнике  «Леговеды», кружок по лего – конструированию « Лего – мастер», «Мультстудия «Я творю мир»</a:t>
            </a:r>
          </a:p>
          <a:p>
            <a:r>
              <a:rPr lang="ru-RU" sz="2000" smtClean="0"/>
              <a:t>- Физическое: «Степ - акробатика»</a:t>
            </a:r>
          </a:p>
          <a:p>
            <a:r>
              <a:rPr lang="ru-RU" sz="2000" smtClean="0"/>
              <a:t>- Художественно – эстетическое: «Юный музыкант», «Радуга красок»</a:t>
            </a:r>
          </a:p>
          <a:p>
            <a:endParaRPr lang="ru-RU" sz="2000" smtClean="0"/>
          </a:p>
        </p:txBody>
      </p:sp>
      <p:sp>
        <p:nvSpPr>
          <p:cNvPr id="20484" name="Номер слайда 3"/>
          <p:cNvSpPr>
            <a:spLocks noGrp="1"/>
          </p:cNvSpPr>
          <p:nvPr>
            <p:ph type="sldNum" sz="quarter" idx="12"/>
          </p:nvPr>
        </p:nvSpPr>
        <p:spPr>
          <a:noFill/>
        </p:spPr>
        <p:txBody>
          <a:bodyPr/>
          <a:lstStyle/>
          <a:p>
            <a:fld id="{1DDD06E2-C3DD-447F-8F9D-ADA1EF90CBE3}" type="slidenum">
              <a:rPr lang="ru-RU" altLang="ru-RU" smtClean="0"/>
              <a:pPr/>
              <a:t>8</a:t>
            </a:fld>
            <a:endParaRPr lang="ru-RU" altLang="ru-RU" smtClean="0"/>
          </a:p>
        </p:txBody>
      </p:sp>
      <p:pic>
        <p:nvPicPr>
          <p:cNvPr id="20485" name="Рисунок 4" descr="Изображение для плейкаста"/>
          <p:cNvPicPr>
            <a:picLocks noChangeAspect="1" noChangeArrowheads="1"/>
          </p:cNvPicPr>
          <p:nvPr/>
        </p:nvPicPr>
        <p:blipFill>
          <a:blip r:embed="rId2" cstate="email"/>
          <a:srcRect/>
          <a:stretch>
            <a:fillRect/>
          </a:stretch>
        </p:blipFill>
        <p:spPr bwMode="auto">
          <a:xfrm rot="8002144">
            <a:off x="-474662" y="1171575"/>
            <a:ext cx="36290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endParaRPr lang="ru-RU" smtClean="0"/>
          </a:p>
        </p:txBody>
      </p:sp>
      <p:sp>
        <p:nvSpPr>
          <p:cNvPr id="21507" name="Содержимое 2"/>
          <p:cNvSpPr>
            <a:spLocks noGrp="1"/>
          </p:cNvSpPr>
          <p:nvPr>
            <p:ph idx="1"/>
          </p:nvPr>
        </p:nvSpPr>
        <p:spPr>
          <a:xfrm>
            <a:off x="1187450" y="1125538"/>
            <a:ext cx="7797800" cy="4953000"/>
          </a:xfrm>
        </p:spPr>
        <p:txBody>
          <a:bodyPr/>
          <a:lstStyle/>
          <a:p>
            <a:r>
              <a:rPr lang="ru-RU" smtClean="0"/>
              <a:t>К</a:t>
            </a:r>
            <a:r>
              <a:rPr lang="ru-RU" sz="1400" smtClean="0"/>
              <a:t>оличество и продолжительность непрерывной непосредственно образовательной деятельности устанавливаются в соответствии с санитарно-гигиеническими нормами и требованиями (СанПиН 2.4.1.3049-13): </a:t>
            </a:r>
          </a:p>
          <a:p>
            <a:r>
              <a:rPr lang="ru-RU" sz="1400" smtClean="0"/>
              <a:t>Продолжительность непрерывной непосредственно образовательной деятельности:</a:t>
            </a:r>
          </a:p>
          <a:p>
            <a:r>
              <a:rPr lang="ru-RU" sz="1400" smtClean="0"/>
              <a:t>- для детей от 2 до 3 лет – не более 10 минут;</a:t>
            </a:r>
          </a:p>
          <a:p>
            <a:r>
              <a:rPr lang="ru-RU" sz="1400" smtClean="0"/>
              <a:t>- для детей от 3 до 4 лет – не более 15 минут;</a:t>
            </a:r>
          </a:p>
          <a:p>
            <a:r>
              <a:rPr lang="ru-RU" sz="1400" smtClean="0"/>
              <a:t>- для детей от 4 до 5 лет – не более 20 минут;</a:t>
            </a:r>
          </a:p>
          <a:p>
            <a:r>
              <a:rPr lang="ru-RU" sz="1400" smtClean="0"/>
              <a:t>- для детей от 5 до 6 лет – не более 25 минут;</a:t>
            </a:r>
          </a:p>
          <a:p>
            <a:r>
              <a:rPr lang="ru-RU" sz="1400" smtClean="0"/>
              <a:t>- для детей от 6 до 7 лет – не более 30 минут.</a:t>
            </a:r>
          </a:p>
          <a:p>
            <a:r>
              <a:rPr lang="ru-RU" sz="1400" smtClean="0"/>
              <a:t>Максимально допустимый объём образовательной нагрузки в первой половине дня:</a:t>
            </a:r>
          </a:p>
          <a:p>
            <a:r>
              <a:rPr lang="ru-RU" sz="1400" smtClean="0"/>
              <a:t>-   в младшей и средней группах не превышает 30 и 40 минут соответственно;</a:t>
            </a:r>
          </a:p>
          <a:p>
            <a:r>
              <a:rPr lang="ru-RU" sz="1400" smtClean="0"/>
              <a:t>-   в старшей и подготовительной группах – 45 минут и 1,5 часа соответственно. </a:t>
            </a:r>
          </a:p>
          <a:p>
            <a:r>
              <a:rPr lang="ru-RU" sz="1400" smtClean="0"/>
              <a:t>В середине времени, отведённого на непрерывную образовательную деятельность, проводятся физкультурные минутки.</a:t>
            </a:r>
          </a:p>
          <a:p>
            <a:r>
              <a:rPr lang="ru-RU" sz="1400" smtClean="0"/>
              <a:t>Перерывы между периодами непрерывной образовательной деятельности – не менее 10 минут.</a:t>
            </a:r>
          </a:p>
          <a:p>
            <a:r>
              <a:rPr lang="ru-RU" sz="1400" smtClean="0"/>
              <a:t>Образовательная деятельность с детьми старшего дошкольного возраста может осуществляться во второй половине дня после дневного сна. Её продолжительность составляет не более 25 – 30 минут в день. </a:t>
            </a:r>
          </a:p>
          <a:p>
            <a:r>
              <a:rPr lang="ru-RU" sz="1400" smtClean="0"/>
              <a:t>Образовательную деятельность, требующую повышенной познавательной активности и умственного напряжения детей, организуется в первую половину дня. </a:t>
            </a:r>
          </a:p>
          <a:p>
            <a:r>
              <a:rPr lang="ru-RU" sz="1400" smtClean="0"/>
              <a:t>Форма организации занятий с 2 до 3 лет (подгрупповые) с 3 до 7 лет (фронтальные).</a:t>
            </a:r>
          </a:p>
          <a:p>
            <a:endParaRPr lang="ru-RU" smtClean="0"/>
          </a:p>
        </p:txBody>
      </p:sp>
      <p:sp>
        <p:nvSpPr>
          <p:cNvPr id="21508" name="Номер слайда 3"/>
          <p:cNvSpPr>
            <a:spLocks noGrp="1"/>
          </p:cNvSpPr>
          <p:nvPr>
            <p:ph type="sldNum" sz="quarter" idx="12"/>
          </p:nvPr>
        </p:nvSpPr>
        <p:spPr>
          <a:noFill/>
        </p:spPr>
        <p:txBody>
          <a:bodyPr/>
          <a:lstStyle/>
          <a:p>
            <a:fld id="{7EAF7392-2FAC-4272-B7F9-C905A89E0C28}" type="slidenum">
              <a:rPr lang="ru-RU" altLang="ru-RU" smtClean="0"/>
              <a:pPr/>
              <a:t>9</a:t>
            </a:fld>
            <a:endParaRPr lang="ru-RU" altLang="ru-RU" smtClean="0"/>
          </a:p>
        </p:txBody>
      </p:sp>
      <p:pic>
        <p:nvPicPr>
          <p:cNvPr id="21509" name="Рисунок 4" descr="Изображение для плейкаста"/>
          <p:cNvPicPr>
            <a:picLocks noChangeAspect="1" noChangeArrowheads="1"/>
          </p:cNvPicPr>
          <p:nvPr/>
        </p:nvPicPr>
        <p:blipFill>
          <a:blip r:embed="rId2" cstate="email"/>
          <a:srcRect/>
          <a:stretch>
            <a:fillRect/>
          </a:stretch>
        </p:blipFill>
        <p:spPr bwMode="auto">
          <a:xfrm rot="9464357">
            <a:off x="-368300" y="-352425"/>
            <a:ext cx="3268663" cy="193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mployee Orientation">
  <a:themeElements>
    <a:clrScheme name="Employee Orientation 1">
      <a:dk1>
        <a:srgbClr val="000000"/>
      </a:dk1>
      <a:lt1>
        <a:srgbClr val="0099CC"/>
      </a:lt1>
      <a:dk2>
        <a:srgbClr val="FFFFFF"/>
      </a:dk2>
      <a:lt2>
        <a:srgbClr val="868686"/>
      </a:lt2>
      <a:accent1>
        <a:srgbClr val="00FFCC"/>
      </a:accent1>
      <a:accent2>
        <a:srgbClr val="969696"/>
      </a:accent2>
      <a:accent3>
        <a:srgbClr val="AACAE2"/>
      </a:accent3>
      <a:accent4>
        <a:srgbClr val="000000"/>
      </a:accent4>
      <a:accent5>
        <a:srgbClr val="AAFFE2"/>
      </a:accent5>
      <a:accent6>
        <a:srgbClr val="878787"/>
      </a:accent6>
      <a:hlink>
        <a:srgbClr val="00FFCC"/>
      </a:hlink>
      <a:folHlink>
        <a:srgbClr val="99CCFF"/>
      </a:folHlink>
    </a:clrScheme>
    <a:fontScheme name="Employee Orientation">
      <a:majorFont>
        <a:latin typeface="Arial"/>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mployee Orientation 1">
        <a:dk1>
          <a:srgbClr val="000000"/>
        </a:dk1>
        <a:lt1>
          <a:srgbClr val="0099CC"/>
        </a:lt1>
        <a:dk2>
          <a:srgbClr val="FFFFFF"/>
        </a:dk2>
        <a:lt2>
          <a:srgbClr val="868686"/>
        </a:lt2>
        <a:accent1>
          <a:srgbClr val="00FFCC"/>
        </a:accent1>
        <a:accent2>
          <a:srgbClr val="969696"/>
        </a:accent2>
        <a:accent3>
          <a:srgbClr val="AACAE2"/>
        </a:accent3>
        <a:accent4>
          <a:srgbClr val="000000"/>
        </a:accent4>
        <a:accent5>
          <a:srgbClr val="AAFFE2"/>
        </a:accent5>
        <a:accent6>
          <a:srgbClr val="878787"/>
        </a:accent6>
        <a:hlink>
          <a:srgbClr val="00FFCC"/>
        </a:hlink>
        <a:folHlink>
          <a:srgbClr val="99CCFF"/>
        </a:folHlink>
      </a:clrScheme>
      <a:clrMap bg1="lt1" tx1="dk1" bg2="lt2" tx2="dk2" accent1="accent1" accent2="accent2" accent3="accent3" accent4="accent4" accent5="accent5" accent6="accent6" hlink="hlink" folHlink="folHlink"/>
    </a:extraClrScheme>
    <a:extraClrScheme>
      <a:clrScheme name="Employee Orientation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Employee Orientation 3">
        <a:dk1>
          <a:srgbClr val="5F5F5F"/>
        </a:dk1>
        <a:lt1>
          <a:srgbClr val="FFFFFF"/>
        </a:lt1>
        <a:dk2>
          <a:srgbClr val="5F5F5F"/>
        </a:dk2>
        <a:lt2>
          <a:srgbClr val="808080"/>
        </a:lt2>
        <a:accent1>
          <a:srgbClr val="969696"/>
        </a:accent1>
        <a:accent2>
          <a:srgbClr val="000000"/>
        </a:accent2>
        <a:accent3>
          <a:srgbClr val="FFFFFF"/>
        </a:accent3>
        <a:accent4>
          <a:srgbClr val="505050"/>
        </a:accent4>
        <a:accent5>
          <a:srgbClr val="C9C9C9"/>
        </a:accent5>
        <a:accent6>
          <a:srgbClr val="000000"/>
        </a:accent6>
        <a:hlink>
          <a:srgbClr val="777777"/>
        </a:hlink>
        <a:folHlink>
          <a:srgbClr val="CCCC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3464</TotalTime>
  <Words>2592</Words>
  <Application>Microsoft Office PowerPoint</Application>
  <PresentationFormat>Экран (4:3)</PresentationFormat>
  <Paragraphs>734</Paragraphs>
  <Slides>34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34</vt:i4>
      </vt:variant>
    </vt:vector>
  </HeadingPairs>
  <TitlesOfParts>
    <vt:vector size="41" baseType="lpstr">
      <vt:lpstr>Arial</vt:lpstr>
      <vt:lpstr>Times New Roman</vt:lpstr>
      <vt:lpstr>Wingdings</vt:lpstr>
      <vt:lpstr>Calibri</vt:lpstr>
      <vt:lpstr>Wingdings 2</vt:lpstr>
      <vt:lpstr>Tahoma</vt:lpstr>
      <vt:lpstr>Employee Orientation</vt:lpstr>
      <vt:lpstr>      МБДОУ «ЦРР – детский сад «Радуга» </vt:lpstr>
      <vt:lpstr>Повестка дня:</vt:lpstr>
      <vt:lpstr>Анализ летней оздоровительной работы</vt:lpstr>
      <vt:lpstr>Игра «Овощная закуска»</vt:lpstr>
      <vt:lpstr>  Цель и задачи педагогического коллектива ДОУ  на 2019–2020 учебный год </vt:lpstr>
      <vt:lpstr>Учебный план</vt:lpstr>
      <vt:lpstr> Парциальные программы</vt:lpstr>
      <vt:lpstr>Дополнительная образовательная деятельность</vt:lpstr>
      <vt:lpstr>Слайд 9</vt:lpstr>
      <vt:lpstr>Годовой календарный учебный график  на 2019 - 2020 учебный год </vt:lpstr>
      <vt:lpstr>Сетка непосредственно образовательной деятельности</vt:lpstr>
      <vt:lpstr>План работы по осуществлению преемственности</vt:lpstr>
      <vt:lpstr>Перечень образовательных программ</vt:lpstr>
      <vt:lpstr>Плановая аттестация педагогов</vt:lpstr>
      <vt:lpstr>План работы по самообразованию</vt:lpstr>
      <vt:lpstr>ПЕДАГОГИЧЕСКИЕ СОВЕТЫ </vt:lpstr>
      <vt:lpstr>Слайд 17</vt:lpstr>
      <vt:lpstr>Творческие конкурсы, выставки  для детей и родителей </vt:lpstr>
      <vt:lpstr>Слайд 19</vt:lpstr>
      <vt:lpstr>Слайд 20</vt:lpstr>
      <vt:lpstr>Игра «Овощи»</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Радостные моменты</vt:lpstr>
      <vt:lpstr>Слайд 33</vt:lpstr>
      <vt:lpstr>Слайд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Кабинет36</dc:creator>
  <cp:lastModifiedBy>RAD</cp:lastModifiedBy>
  <cp:revision>295</cp:revision>
  <dcterms:created xsi:type="dcterms:W3CDTF">2011-03-28T07:06:58Z</dcterms:created>
  <dcterms:modified xsi:type="dcterms:W3CDTF">2019-11-22T04:26:48Z</dcterms:modified>
</cp:coreProperties>
</file>