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78" r:id="rId4"/>
    <p:sldId id="325" r:id="rId5"/>
    <p:sldId id="277" r:id="rId6"/>
    <p:sldId id="279" r:id="rId7"/>
    <p:sldId id="282" r:id="rId8"/>
    <p:sldId id="314" r:id="rId9"/>
    <p:sldId id="315" r:id="rId10"/>
    <p:sldId id="313" r:id="rId11"/>
    <p:sldId id="283" r:id="rId12"/>
    <p:sldId id="292" r:id="rId13"/>
    <p:sldId id="297" r:id="rId14"/>
    <p:sldId id="284" r:id="rId15"/>
    <p:sldId id="319" r:id="rId16"/>
    <p:sldId id="296" r:id="rId17"/>
    <p:sldId id="301" r:id="rId18"/>
    <p:sldId id="318" r:id="rId19"/>
    <p:sldId id="311" r:id="rId20"/>
    <p:sldId id="321" r:id="rId21"/>
    <p:sldId id="320" r:id="rId22"/>
    <p:sldId id="293" r:id="rId23"/>
    <p:sldId id="323" r:id="rId24"/>
    <p:sldId id="324" r:id="rId25"/>
    <p:sldId id="300" r:id="rId26"/>
    <p:sldId id="322" r:id="rId27"/>
    <p:sldId id="31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3327-FE11-4FC9-8F78-66BEEEB92D41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6A3F0-0CC8-4E04-B9E8-71333FA928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150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3327-FE11-4FC9-8F78-66BEEEB92D41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6A3F0-0CC8-4E04-B9E8-71333FA928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459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3327-FE11-4FC9-8F78-66BEEEB92D41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6A3F0-0CC8-4E04-B9E8-71333FA928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274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3327-FE11-4FC9-8F78-66BEEEB92D41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6A3F0-0CC8-4E04-B9E8-71333FA928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17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3327-FE11-4FC9-8F78-66BEEEB92D41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6A3F0-0CC8-4E04-B9E8-71333FA928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383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3327-FE11-4FC9-8F78-66BEEEB92D41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6A3F0-0CC8-4E04-B9E8-71333FA928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18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3327-FE11-4FC9-8F78-66BEEEB92D41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6A3F0-0CC8-4E04-B9E8-71333FA928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766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3327-FE11-4FC9-8F78-66BEEEB92D41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6A3F0-0CC8-4E04-B9E8-71333FA928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076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3327-FE11-4FC9-8F78-66BEEEB92D41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6A3F0-0CC8-4E04-B9E8-71333FA928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085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3327-FE11-4FC9-8F78-66BEEEB92D41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6A3F0-0CC8-4E04-B9E8-71333FA928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781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3327-FE11-4FC9-8F78-66BEEEB92D41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6A3F0-0CC8-4E04-B9E8-71333FA928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545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A3327-FE11-4FC9-8F78-66BEEEB92D41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6A3F0-0CC8-4E04-B9E8-71333FA928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307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1qsm8gx115ipa.cloudfront.net/_111/1501/_900078_2_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792087"/>
          </a:xfrm>
        </p:spPr>
        <p:txBody>
          <a:bodyPr>
            <a:normAutofit/>
          </a:bodyPr>
          <a:lstStyle/>
          <a:p>
            <a:r>
              <a:rPr lang="ru-RU" sz="20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униципальное бюджетное дошкольное образовательное учреждение «Детский сад № 45 «Октябрёнок» города Смоленска</a:t>
            </a:r>
            <a:endParaRPr lang="ru-RU" sz="200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1772816"/>
            <a:ext cx="6408712" cy="3816424"/>
          </a:xfrm>
        </p:spPr>
        <p:txBody>
          <a:bodyPr>
            <a:normAutofit fontScale="25000" lnSpcReduction="20000"/>
          </a:bodyPr>
          <a:lstStyle/>
          <a:p>
            <a:endParaRPr lang="ru-RU" sz="8400" b="1" dirty="0" smtClean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8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12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sz="11200" b="1" dirty="0" err="1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112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12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 в образовательном процессе </a:t>
            </a:r>
            <a:r>
              <a:rPr lang="ru-RU" sz="112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2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 </a:t>
            </a:r>
          </a:p>
          <a:p>
            <a:r>
              <a:rPr lang="ru-RU" sz="112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(из опыта работы)</a:t>
            </a:r>
          </a:p>
          <a:p>
            <a:endParaRPr lang="ru-RU" sz="1120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840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7000" dirty="0" smtClean="0">
                <a:ln>
                  <a:solidFill>
                    <a:srgbClr val="00B0F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Составители:  Шестакова Н.Г.</a:t>
            </a:r>
          </a:p>
          <a:p>
            <a:pPr algn="r"/>
            <a:r>
              <a:rPr lang="ru-RU" sz="7000" dirty="0" smtClean="0">
                <a:ln>
                  <a:solidFill>
                    <a:srgbClr val="00B0F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Талюк В.В.</a:t>
            </a:r>
            <a:endParaRPr lang="ru-RU" sz="7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510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100" dirty="0">
              <a:ln>
                <a:solidFill>
                  <a:srgbClr val="00B0F0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797152"/>
            <a:ext cx="2335213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092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5725"/>
            <a:ext cx="9144000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Динамические паузы (физкультминутки</a:t>
            </a:r>
            <a:r>
              <a:rPr lang="ru-RU" b="1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</a:rPr>
              <a:t>)</a:t>
            </a:r>
            <a:endParaRPr lang="ru-RU" b="1" dirty="0">
              <a:ln>
                <a:solidFill>
                  <a:srgbClr val="00B0F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Р</a:t>
            </a: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азвлекают </a:t>
            </a:r>
            <a:r>
              <a:rPr lang="ru-RU" dirty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детей, создают благоприятную для обучения атмосферу, несут элементы релаксации, снимают нервное напряжение от перегрузок. Также они способны ненавязчиво корректировать эмоциональные проблемы в поведении ребенка, предупреждают психологические нарушения, способствуют общему оздоровлению.</a:t>
            </a:r>
            <a:br>
              <a:rPr lang="ru-RU" dirty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endParaRPr lang="ru-RU" dirty="0">
              <a:ln>
                <a:solidFill>
                  <a:srgbClr val="002060"/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9774" y="5064191"/>
            <a:ext cx="2304256" cy="178733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2286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133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www.wallpapersxl.com/wallpapers/1600x1200/powerpoint-templates/34095/powerpoint-templates-and-white-stripes-free-ppt-for-your-3409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216024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Динамические паузы в режиме дня</a:t>
            </a:r>
            <a:br>
              <a:rPr lang="ru-RU" sz="3100" b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проводятся во время ООД по мере утомляемости детей </a:t>
            </a:r>
            <a:r>
              <a:rPr lang="ru-RU" i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>
              <a:ln>
                <a:solidFill>
                  <a:srgbClr val="00B0F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916832"/>
            <a:ext cx="5184576" cy="388843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2286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797152"/>
            <a:ext cx="2304256" cy="178733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2286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444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www.wallpapersxl.com/wallpapers/1600x1200/powerpoint-templates/34095/powerpoint-templates-and-white-stripes-free-ppt-for-your-3409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Релаксация</a:t>
            </a:r>
            <a:r>
              <a:rPr lang="ru-RU" b="1" i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перед и после ООД в групповой комнате, музыкальном зале </a:t>
            </a:r>
            <a:endParaRPr lang="ru-RU" sz="4000" b="1" i="1" dirty="0">
              <a:ln>
                <a:solidFill>
                  <a:srgbClr val="00B0F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H:\КОНОВАЛЕНКОВА\оздоровительная работа группа 5\IMG_462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2924944"/>
            <a:ext cx="4464496" cy="334837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2286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922963"/>
            <a:ext cx="2664296" cy="206660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2286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865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www.wallpapersxl.com/wallpapers/1600x1200/powerpoint-templates/34095/powerpoint-templates-and-white-stripes-free-ppt-for-your-3409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99392"/>
            <a:ext cx="9144000" cy="6957392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Закаливающие процедуры</a:t>
            </a:r>
            <a:endParaRPr lang="ru-RU" b="1" dirty="0">
              <a:ln>
                <a:solidFill>
                  <a:srgbClr val="00B0F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4180" y="4509120"/>
            <a:ext cx="2335213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C:\Users\Надежда\Desktop\фотографии\Новая папка\20180608_1643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988839"/>
            <a:ext cx="5472608" cy="4104457"/>
          </a:xfrm>
          <a:prstGeom prst="rect">
            <a:avLst/>
          </a:prstGeom>
          <a:noFill/>
          <a:effectLst>
            <a:softEdge rad="304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55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www.wallpapersxl.com/wallpapers/1600x1200/powerpoint-templates/34095/powerpoint-templates-and-white-stripes-free-ppt-for-your-3409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71400"/>
            <a:ext cx="9395520" cy="7029400"/>
          </a:xfrm>
          <a:ln>
            <a:solidFill>
              <a:schemeClr val="accent1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340768"/>
            <a:ext cx="8064896" cy="331236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              </a:t>
            </a:r>
            <a:br>
              <a:rPr lang="ru-RU" b="1" i="1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b="1" i="1" dirty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обучения </a:t>
            </a:r>
            <a:r>
              <a:rPr lang="ru-RU" b="1" i="1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           здоровому образу жизни   </a:t>
            </a:r>
            <a:r>
              <a:rPr lang="ru-RU" b="1" i="1" dirty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ООД по физической культуре – 3 раза в неделю</a:t>
            </a:r>
            <a:br>
              <a:rPr lang="ru-RU" sz="27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(2 раза в спортивном зале, 1 раз на улице).</a:t>
            </a:r>
            <a:br>
              <a:rPr lang="ru-RU" sz="27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Коммуникативные игры-2 раза в неделю (игры разной</a:t>
            </a:r>
            <a:r>
              <a:rPr lang="ru-RU" sz="27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степени подвижности, беседы, этюды).</a:t>
            </a:r>
            <a:br>
              <a:rPr lang="ru-RU" sz="27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3.Активный отдых (Дни здоровья) - 1 раз в месяц</a:t>
            </a:r>
            <a:br>
              <a:rPr lang="ru-RU" sz="27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Беседы познавательного цикла – ежедневно</a:t>
            </a:r>
            <a:br>
              <a:rPr lang="ru-RU" sz="27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7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Утренняя </a:t>
            </a:r>
            <a:r>
              <a:rPr lang="ru-RU" sz="27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гимнастика </a:t>
            </a:r>
            <a:r>
              <a:rPr lang="ru-RU" sz="27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725144"/>
            <a:ext cx="2335213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606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 descr="http://www.wallpapersxl.com/wallpapers/1600x1200/powerpoint-templates/34095/powerpoint-templates-and-white-stripes-free-ppt-for-your-34095.jpg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6393" y="-4763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  <a:endParaRPr lang="ru-RU" sz="4000" b="1" dirty="0">
              <a:ln>
                <a:solidFill>
                  <a:srgbClr val="00B0F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79512" y="1340768"/>
            <a:ext cx="5832648" cy="5184576"/>
          </a:xfrm>
        </p:spPr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r>
              <a:rPr lang="ru-RU" sz="27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7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800" b="1" dirty="0">
                <a:ln>
                  <a:solidFill>
                    <a:srgbClr val="0070C0"/>
                  </a:solidFill>
                </a:ln>
                <a:latin typeface="Times New Roman"/>
                <a:ea typeface="Times New Roman"/>
              </a:rPr>
              <a:t>Регулярное (каждодневное) проведение утренней гимнастики (естественно, под руководством взрослых) постепенно приучает ребёнка к физическим упражнениям и связывает их с положительными эмоциями, приятными мышечными ощущениями, которые вызывают только жизнерадостность. Ежедневные физические упражнения способствуют вырабатыванию у детей привычки к систематической утренней зарядке и проявлению волевых усилий</a:t>
            </a:r>
            <a:r>
              <a:rPr lang="ru-RU" sz="3800" dirty="0">
                <a:ln>
                  <a:solidFill>
                    <a:srgbClr val="00B0F0"/>
                  </a:solidFill>
                </a:ln>
                <a:latin typeface="Times New Roman"/>
                <a:ea typeface="Times New Roman"/>
              </a:rPr>
              <a:t>.</a:t>
            </a:r>
            <a:br>
              <a:rPr lang="ru-RU" sz="3800" dirty="0">
                <a:ln>
                  <a:solidFill>
                    <a:srgbClr val="00B0F0"/>
                  </a:solidFill>
                </a:ln>
                <a:latin typeface="Times New Roman"/>
                <a:ea typeface="Times New Roman"/>
              </a:rPr>
            </a:br>
            <a:endParaRPr lang="ru-RU" sz="3800" dirty="0">
              <a:ln>
                <a:solidFill>
                  <a:srgbClr val="00B0F0"/>
                </a:solidFill>
              </a:ln>
            </a:endParaRPr>
          </a:p>
          <a:p>
            <a:pPr>
              <a:buNone/>
            </a:pPr>
            <a:r>
              <a:rPr lang="ru-RU" sz="3600" b="1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В музыкальном зале, групповой </a:t>
            </a:r>
          </a:p>
          <a:p>
            <a:pPr>
              <a:buNone/>
            </a:pPr>
            <a:r>
              <a:rPr lang="ru-RU" sz="3600" b="1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комнате   с музыкальным </a:t>
            </a:r>
          </a:p>
          <a:p>
            <a:pPr>
              <a:buNone/>
            </a:pPr>
            <a:r>
              <a:rPr lang="ru-RU" sz="3600" b="1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сопровождением (ежедневно)</a:t>
            </a:r>
            <a:endParaRPr lang="ru-RU" sz="3600" b="1" dirty="0">
              <a:ln>
                <a:solidFill>
                  <a:srgbClr val="00B0F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452508"/>
            <a:ext cx="2592288" cy="2023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25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3" descr="http://www.wallpapersxl.com/wallpapers/1600x1200/powerpoint-templates/34095/powerpoint-templates-and-white-stripes-free-ppt-for-your-34095.jpg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пробуждения </a:t>
            </a: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n>
                <a:solidFill>
                  <a:srgbClr val="00B0F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2880320"/>
          </a:xfrm>
        </p:spPr>
        <p:txBody>
          <a:bodyPr/>
          <a:lstStyle/>
          <a:p>
            <a:pPr>
              <a:buNone/>
            </a:pPr>
            <a:endParaRPr lang="ru-RU" dirty="0" smtClean="0">
              <a:ln>
                <a:solidFill>
                  <a:srgbClr val="00B0F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Проводится после дневного сна (ежедневно)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251993"/>
            <a:ext cx="2335213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 descr="F:\КОНОВАЛЕНКОВА\оздоровительная работа группа 5\IMG_463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996953"/>
            <a:ext cx="4536504" cy="3593578"/>
          </a:xfrm>
          <a:prstGeom prst="rect">
            <a:avLst/>
          </a:prstGeom>
          <a:noFill/>
          <a:effectLst>
            <a:softEdge rad="304800"/>
          </a:effectLst>
        </p:spPr>
      </p:pic>
    </p:spTree>
    <p:extLst>
      <p:ext uri="{BB962C8B-B14F-4D97-AF65-F5344CB8AC3E}">
        <p14:creationId xmlns:p14="http://schemas.microsoft.com/office/powerpoint/2010/main" val="79655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www.wallpapersxl.com/wallpapers/1600x1200/powerpoint-templates/34095/powerpoint-templates-and-white-stripes-free-ppt-for-your-3409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7334"/>
            <a:ext cx="9144000" cy="70294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Корригирующая гимнастика</a:t>
            </a:r>
            <a:br>
              <a:rPr lang="ru-RU" b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плоскостопия</a:t>
            </a:r>
            <a:endParaRPr lang="ru-RU" dirty="0">
              <a:ln>
                <a:solidFill>
                  <a:srgbClr val="00B0F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C:\Users\Надежда\Desktop\работа\3 средняя группа\фото\Работа фото\20180118_15353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48"/>
          <a:stretch/>
        </p:blipFill>
        <p:spPr bwMode="auto">
          <a:xfrm>
            <a:off x="467545" y="1844824"/>
            <a:ext cx="5839032" cy="4104456"/>
          </a:xfrm>
          <a:prstGeom prst="rect">
            <a:avLst/>
          </a:prstGeom>
          <a:noFill/>
          <a:effectLst>
            <a:softEdge rad="304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725144"/>
            <a:ext cx="2335213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53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ООД по физической культуре</a:t>
            </a:r>
            <a:endParaRPr lang="ru-RU" b="1" dirty="0">
              <a:ln>
                <a:solidFill>
                  <a:srgbClr val="00B0F0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n>
                  <a:solidFill>
                    <a:srgbClr val="0070C0"/>
                  </a:solidFill>
                </a:ln>
                <a:latin typeface="Times New Roman"/>
                <a:ea typeface="Times New Roman"/>
              </a:rPr>
              <a:t>Главной задачей занятий по физической культуре является формирование необходимых двигательных навыков и умений, развитие физических </a:t>
            </a:r>
            <a:r>
              <a:rPr lang="ru-RU" sz="2000" b="1" dirty="0" smtClean="0">
                <a:ln>
                  <a:solidFill>
                    <a:srgbClr val="0070C0"/>
                  </a:solidFill>
                </a:ln>
                <a:latin typeface="Times New Roman"/>
                <a:ea typeface="Times New Roman"/>
              </a:rPr>
              <a:t>качеств.</a:t>
            </a:r>
            <a:endParaRPr lang="ru-RU" sz="2000" b="1" dirty="0">
              <a:ln>
                <a:solidFill>
                  <a:srgbClr val="0070C0"/>
                </a:solidFill>
              </a:ln>
            </a:endParaRPr>
          </a:p>
        </p:txBody>
      </p:sp>
      <p:pic>
        <p:nvPicPr>
          <p:cNvPr id="7" name="Рисунок 6" descr="F:\КОНОВАЛЕНКОВА\фото 5\гимнастика\IMG_243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023026"/>
            <a:ext cx="2880320" cy="2495401"/>
          </a:xfrm>
          <a:prstGeom prst="ellipse">
            <a:avLst/>
          </a:prstGeom>
          <a:ln w="38100">
            <a:solidFill>
              <a:srgbClr val="FFFF00"/>
            </a:solidFill>
          </a:ln>
          <a:effectLst>
            <a:softEdge rad="112500"/>
          </a:effectLst>
        </p:spPr>
      </p:pic>
      <p:pic>
        <p:nvPicPr>
          <p:cNvPr id="8" name="Рисунок 7" descr="F:\КОНОВАЛЕНКОВА\фото 5\гимнастика\IMG_450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996951"/>
            <a:ext cx="2736304" cy="24954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111801"/>
            <a:ext cx="2335213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680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3" descr="http://www.wallpapersxl.com/wallpapers/1600x1200/powerpoint-templates/34095/powerpoint-templates-and-white-stripes-free-ppt-for-your-34095.jpg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47" y="29078"/>
            <a:ext cx="9144000" cy="685800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Беседы познавательного цикла</a:t>
            </a:r>
            <a:br>
              <a:rPr lang="ru-RU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«Изучаем правила дорожного движения»</a:t>
            </a:r>
            <a:endParaRPr lang="ru-RU" sz="3100" dirty="0">
              <a:ln>
                <a:solidFill>
                  <a:srgbClr val="00B0F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__plpcte_target" descr="https://i.mycdn.me/image?id=872617208026&amp;t=3&amp;plc=WEB&amp;tkn=*itFzSyED98DL8aXXUyrDpy6Qcus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530773"/>
            <a:ext cx="2952328" cy="3816424"/>
          </a:xfrm>
          <a:prstGeom prst="rect">
            <a:avLst/>
          </a:prstGeom>
          <a:noFill/>
          <a:effectLst>
            <a:softEdge rad="2032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__plpcte_target" descr="https://i.mycdn.me/image?id=872617204442&amp;t=3&amp;plc=WEB&amp;tkn=*bAldyIaL6ufEEKcDvSV375-KGiM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3789040"/>
            <a:ext cx="3960440" cy="3068960"/>
          </a:xfrm>
          <a:prstGeom prst="rect">
            <a:avLst/>
          </a:prstGeom>
          <a:noFill/>
          <a:effectLst>
            <a:softEdge rad="2032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648204"/>
            <a:ext cx="2335213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1450"/>
            <a:ext cx="9144000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>
                  <a:solidFill>
                    <a:srgbClr val="00B0F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В.А. Сухомлинский</a:t>
            </a:r>
            <a:r>
              <a:rPr lang="ru-RU" b="1" dirty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n>
                <a:solidFill>
                  <a:srgbClr val="00B0F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n>
                  <a:solidFill>
                    <a:srgbClr val="00B0F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 smtClean="0">
                <a:ln>
                  <a:solidFill>
                    <a:srgbClr val="00B0F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3600" dirty="0">
                <a:ln>
                  <a:solidFill>
                    <a:srgbClr val="00B0F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боюсь еще и еще раз повторить: забота о здоровье - это важнейший труд воспитателя. От жизнерадостности, бодрости детей зависит их духовная жизнь, </a:t>
            </a:r>
            <a:r>
              <a:rPr lang="ru-RU" sz="3600" dirty="0" smtClean="0">
                <a:ln>
                  <a:solidFill>
                    <a:srgbClr val="00B0F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мировоззрение, умственное </a:t>
            </a:r>
            <a:r>
              <a:rPr lang="ru-RU" sz="3600" dirty="0">
                <a:ln>
                  <a:solidFill>
                    <a:srgbClr val="00B0F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развитие, прочность знаний, вера в свои </a:t>
            </a:r>
            <a:r>
              <a:rPr lang="ru-RU" sz="3600" dirty="0" smtClean="0">
                <a:ln>
                  <a:solidFill>
                    <a:srgbClr val="00B0F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силы». </a:t>
            </a:r>
            <a:endParaRPr lang="ru-RU" sz="3600" dirty="0">
              <a:ln>
                <a:solidFill>
                  <a:srgbClr val="00B0F0"/>
                </a:solidFill>
              </a:ln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8787" y="245529"/>
            <a:ext cx="2335213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429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www.wallpapersxl.com/wallpapers/1600x1200/powerpoint-templates/34095/powerpoint-templates-and-white-stripes-free-ppt-for-your-3409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4255" y="-51225"/>
            <a:ext cx="9144000" cy="70294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641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ДНИ ЗДОРОВЬЯ, ЭСТАФЕТЫ, ФИЗКУЛЬТУРНЫЕ ПРАЗДНИКИ</a:t>
            </a:r>
            <a:endParaRPr lang="ru-RU" b="1" dirty="0">
              <a:ln>
                <a:solidFill>
                  <a:srgbClr val="00B0F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23893" y="1583695"/>
            <a:ext cx="3996579" cy="2997433"/>
          </a:xfrm>
          <a:prstGeom prst="rect">
            <a:avLst/>
          </a:prstGeom>
          <a:noFill/>
          <a:effectLst>
            <a:softEdge rad="2032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 descr="https://i.mycdn.me/i?r=AyH4iRPQ2q0otWIFepML2LxR7UOchSlNsO-cdgqYbWVMWA&amp;dpr=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4128459" cy="3096344"/>
          </a:xfrm>
          <a:prstGeom prst="rect">
            <a:avLst/>
          </a:prstGeom>
          <a:noFill/>
          <a:effectLst>
            <a:softEdge rad="2032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5059446"/>
            <a:ext cx="2335213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686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Коррекционные </a:t>
            </a:r>
            <a:r>
              <a:rPr lang="ru-RU" sz="3600" b="1" dirty="0" err="1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3600" b="1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технологии</a:t>
            </a:r>
            <a:endParaRPr lang="ru-RU" b="1" dirty="0">
              <a:ln>
                <a:solidFill>
                  <a:srgbClr val="00B0F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>Основная цель массажа – снятие нервного напряжения, общее расслабление, улучшение работы внутренних органов и систем жизнедеятельности. Это такие упражнения, как:</a:t>
            </a:r>
            <a:br>
              <a:rPr lang="ru-RU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>• катание одного грецкого ореха, шарика или шишки между ладонями, </a:t>
            </a:r>
            <a:br>
              <a:rPr lang="ru-RU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>• катание ребристого карандаша,</a:t>
            </a:r>
            <a:br>
              <a:rPr lang="ru-RU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>• имитация скатывания колобка, палочек, как в лепке,</a:t>
            </a:r>
            <a:br>
              <a:rPr lang="ru-RU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>• сжимание резиновых игрушек разной плотности и др</a:t>
            </a: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>.</a:t>
            </a:r>
          </a:p>
          <a:p>
            <a:r>
              <a:rPr lang="ru-RU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>Су-</a:t>
            </a:r>
            <a:r>
              <a:rPr lang="ru-RU" dirty="0" err="1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>джок</a:t>
            </a:r>
            <a:r>
              <a:rPr lang="ru-RU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>терапия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75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www.wallpapersxl.com/wallpapers/1600x1200/powerpoint-templates/34095/powerpoint-templates-and-white-stripes-free-ppt-for-your-3409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Самомассаж</a:t>
            </a:r>
            <a:br>
              <a:rPr lang="ru-RU" b="1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n>
                <a:solidFill>
                  <a:srgbClr val="00B0F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F:\КОНОВАЛЕНКОВА\фото 5\гимнастика\IMG_450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83568" y="1854808"/>
            <a:ext cx="4896544" cy="3806439"/>
          </a:xfrm>
          <a:prstGeom prst="rect">
            <a:avLst/>
          </a:prstGeom>
          <a:noFill/>
          <a:effectLst>
            <a:softEdge rad="2032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3517" y="4309180"/>
            <a:ext cx="2335213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865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5725"/>
            <a:ext cx="9144000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Песочная терапия </a:t>
            </a:r>
            <a:endParaRPr lang="ru-RU" dirty="0">
              <a:ln>
                <a:solidFill>
                  <a:srgbClr val="00B0F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развивает </a:t>
            </a:r>
            <a:r>
              <a:rPr lang="ru-RU" sz="2800" b="1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мелкую моторику рук, закрепляет речевые умения детей (наличие сенсорной комнаты)</a:t>
            </a:r>
            <a:r>
              <a:rPr lang="ru-RU" sz="2200" b="1" i="1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n>
                <a:solidFill>
                  <a:srgbClr val="00B0F0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7" name="Рисунок 6" descr="F:\КОНОВАЛЕНКОВА\Коноваленкова  фото, поделки, мониторинг\МАРИНА 2\IMG_466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807804" y="2744924"/>
            <a:ext cx="3816424" cy="3744416"/>
          </a:xfrm>
          <a:prstGeom prst="rect">
            <a:avLst/>
          </a:prstGeom>
          <a:noFill/>
          <a:effectLst>
            <a:softEdge rad="203200"/>
          </a:effectLst>
        </p:spPr>
      </p:pic>
    </p:spTree>
    <p:extLst>
      <p:ext uri="{BB962C8B-B14F-4D97-AF65-F5344CB8AC3E}">
        <p14:creationId xmlns:p14="http://schemas.microsoft.com/office/powerpoint/2010/main" val="171846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музыкального воздействия</a:t>
            </a:r>
            <a:endParaRPr lang="ru-RU" b="1" dirty="0">
              <a:ln>
                <a:solidFill>
                  <a:srgbClr val="00B0F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noFill/>
          <a:effectLst>
            <a:softEdge rad="203200"/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n>
                  <a:solidFill>
                    <a:srgbClr val="00B0F0"/>
                  </a:solidFill>
                </a:ln>
                <a:latin typeface="Times New Roman"/>
                <a:ea typeface="Times New Roman"/>
              </a:rPr>
              <a:t>    Музыкотерапия </a:t>
            </a:r>
            <a:r>
              <a:rPr lang="ru-RU" sz="2400" b="1" dirty="0">
                <a:ln>
                  <a:solidFill>
                    <a:srgbClr val="00B0F0"/>
                  </a:solidFill>
                </a:ln>
                <a:latin typeface="Times New Roman"/>
                <a:ea typeface="Times New Roman"/>
              </a:rPr>
              <a:t>как целостное использование музыки в качестве основного и ведущего фактора воздействия на развитие ребенка включает такие направления, как </a:t>
            </a:r>
            <a:r>
              <a:rPr lang="ru-RU" sz="2400" b="1" dirty="0" err="1">
                <a:ln>
                  <a:solidFill>
                    <a:srgbClr val="00B0F0"/>
                  </a:solidFill>
                </a:ln>
                <a:latin typeface="Times New Roman"/>
                <a:ea typeface="Times New Roman"/>
              </a:rPr>
              <a:t>вокалотерапия</a:t>
            </a:r>
            <a:r>
              <a:rPr lang="ru-RU" sz="2400" b="1" dirty="0">
                <a:ln>
                  <a:solidFill>
                    <a:srgbClr val="00B0F0"/>
                  </a:solidFill>
                </a:ln>
                <a:latin typeface="Times New Roman"/>
                <a:ea typeface="Times New Roman"/>
              </a:rPr>
              <a:t> (пение, музыкотерапия в движениях), танцы, музыкально-ритмические игры, </a:t>
            </a:r>
            <a:r>
              <a:rPr lang="ru-RU" sz="2400" b="1" dirty="0" err="1">
                <a:ln>
                  <a:solidFill>
                    <a:srgbClr val="00B0F0"/>
                  </a:solidFill>
                </a:ln>
                <a:latin typeface="Times New Roman"/>
                <a:ea typeface="Times New Roman"/>
              </a:rPr>
              <a:t>музицирование</a:t>
            </a:r>
            <a:r>
              <a:rPr lang="ru-RU" sz="2400" b="1" dirty="0">
                <a:ln>
                  <a:solidFill>
                    <a:srgbClr val="00B0F0"/>
                  </a:solidFill>
                </a:ln>
                <a:latin typeface="Times New Roman"/>
                <a:ea typeface="Times New Roman"/>
              </a:rPr>
              <a:t> на музыкальных инструментах.</a:t>
            </a:r>
            <a:r>
              <a:rPr lang="ru-RU" sz="2400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2400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</a:br>
            <a:endParaRPr lang="ru-RU" sz="2400" dirty="0">
              <a:ln>
                <a:solidFill>
                  <a:srgbClr val="00B0F0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9782" y="3905930"/>
            <a:ext cx="3924436" cy="2943327"/>
          </a:xfrm>
          <a:prstGeom prst="rect">
            <a:avLst/>
          </a:prstGeom>
          <a:noFill/>
          <a:effectLst>
            <a:softEdge rad="2032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829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www.wallpapersxl.com/wallpapers/1600x1200/powerpoint-templates/34095/powerpoint-templates-and-white-stripes-free-ppt-for-your-3409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7029400"/>
          </a:xfrm>
          <a:ln>
            <a:solidFill>
              <a:srgbClr val="00B05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ЦВЕТОТЕРАПИЯ</a:t>
            </a:r>
            <a:endParaRPr lang="ru-RU" b="1" dirty="0">
              <a:ln>
                <a:solidFill>
                  <a:srgbClr val="00B0F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G:\КОНОВАЛЕНКОВА\фото 5\IMG_406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5" y="4149080"/>
            <a:ext cx="3716566" cy="2787424"/>
          </a:xfrm>
          <a:prstGeom prst="rect">
            <a:avLst/>
          </a:prstGeom>
          <a:noFill/>
          <a:effectLst>
            <a:softEdge rad="203200"/>
          </a:effectLst>
          <a:extLst/>
        </p:spPr>
      </p:pic>
      <p:pic>
        <p:nvPicPr>
          <p:cNvPr id="9" name="Рисунок 8" descr="F:\КОНОВАЛЕНКОВА\Коноваленкова  фото, поделки, мониторинг\МАРИНА 2\IMG_467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456384" cy="2520280"/>
          </a:xfrm>
          <a:prstGeom prst="rect">
            <a:avLst/>
          </a:prstGeom>
          <a:noFill/>
          <a:effectLst>
            <a:softEdge rad="203200"/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628800"/>
            <a:ext cx="2752239" cy="214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53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Результативность</a:t>
            </a:r>
            <a:endParaRPr lang="ru-RU" b="1" dirty="0">
              <a:ln>
                <a:solidFill>
                  <a:srgbClr val="00B0F0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800" b="1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Таким образом, каждая из рассмотренных технологий, применяемых в комплексе в </a:t>
            </a:r>
            <a:r>
              <a:rPr lang="ru-RU" sz="3800" b="1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группе, </a:t>
            </a:r>
            <a:r>
              <a:rPr lang="ru-RU" sz="3800" b="1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имеет оздоровительную направленность, а используемая </a:t>
            </a:r>
            <a:r>
              <a:rPr lang="ru-RU" sz="3800" b="1" dirty="0" err="1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здоровьесберегающая</a:t>
            </a:r>
            <a:r>
              <a:rPr lang="ru-RU" sz="3800" b="1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деятельность в итоге формирует у ребёнка привычку к здоровому образу жизни. </a:t>
            </a:r>
            <a:endParaRPr lang="ru-RU" sz="3800" b="1" dirty="0" smtClean="0">
              <a:ln>
                <a:solidFill>
                  <a:srgbClr val="00B0F0"/>
                </a:solidFill>
              </a:ln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800" b="1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Улучшаются </a:t>
            </a:r>
            <a:r>
              <a:rPr lang="ru-RU" sz="3800" b="1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показатели физического развития, эмоционального состояния детей, </a:t>
            </a:r>
            <a:endParaRPr lang="ru-RU" sz="3800" b="1" dirty="0" smtClean="0">
              <a:ln>
                <a:solidFill>
                  <a:srgbClr val="00B0F0"/>
                </a:solidFill>
              </a:ln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800" b="1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наблюдается </a:t>
            </a:r>
            <a:r>
              <a:rPr lang="ru-RU" sz="3800" b="1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благоприятная динамика в состоянии здоровья дошкольников, </a:t>
            </a:r>
            <a:endParaRPr lang="ru-RU" sz="3800" b="1" dirty="0" smtClean="0">
              <a:ln>
                <a:solidFill>
                  <a:srgbClr val="00B0F0"/>
                </a:solidFill>
              </a:ln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800" b="1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повышается </a:t>
            </a:r>
            <a:r>
              <a:rPr lang="ru-RU" sz="3800" b="1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уровень общей физической подготовленности детей. </a:t>
            </a:r>
            <a:endParaRPr lang="ru-RU" sz="3800" b="1" dirty="0" smtClean="0">
              <a:ln>
                <a:solidFill>
                  <a:srgbClr val="00B0F0"/>
                </a:solidFill>
              </a:ln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800" b="1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     Это </a:t>
            </a:r>
            <a:r>
              <a:rPr lang="ru-RU" sz="3800" b="1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очень хорошо просматривается и анализируется в течение пятилетнего пребывания ребёнка в детском саду.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endParaRPr lang="ru-RU" sz="2400" b="1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008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сточники</a:t>
            </a:r>
            <a:endParaRPr lang="ru-RU" dirty="0">
              <a:ln>
                <a:solidFill>
                  <a:srgbClr val="00B0F0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Белая </a:t>
            </a:r>
            <a:r>
              <a:rPr lang="ru-RU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К.Ю. Инновационная деятельность в ДОУ: Метод. пособие.- М.: Т.Ц. Сфера, </a:t>
            </a:r>
            <a:r>
              <a:rPr lang="ru-RU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2005</a:t>
            </a:r>
          </a:p>
          <a:p>
            <a:pPr marL="514350" indent="-514350">
              <a:buAutoNum type="arabicPeriod"/>
            </a:pPr>
            <a:r>
              <a:rPr lang="ru-RU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Новикова </a:t>
            </a:r>
            <a:r>
              <a:rPr lang="ru-RU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И.М. Формирование представлений о здоровом образе жизни у дошкольников. Пособие для педагогов дошкольных учреждений. – М.: МОЗАИКА - СИНТЕЗ, 2010 </a:t>
            </a:r>
            <a:endParaRPr lang="ru-RU" dirty="0" smtClean="0">
              <a:ln>
                <a:solidFill>
                  <a:srgbClr val="00B0F0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</a:t>
            </a:r>
            <a:r>
              <a:rPr lang="ru-RU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 </a:t>
            </a:r>
            <a:endParaRPr lang="ru-RU" dirty="0" smtClean="0">
              <a:ln>
                <a:solidFill>
                  <a:srgbClr val="00B0F0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379791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www.wallpapersxl.com/wallpapers/1600x1200/powerpoint-templates/34095/powerpoint-templates-and-white-stripes-free-ppt-for-your-3409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801216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6237312"/>
          </a:xfrm>
        </p:spPr>
        <p:txBody>
          <a:bodyPr>
            <a:normAutofit/>
          </a:bodyPr>
          <a:lstStyle/>
          <a:p>
            <a:pPr algn="l"/>
            <a:r>
              <a:rPr lang="ru-RU" b="1" dirty="0" err="1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b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 в детском саду-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это система мер, включающая</a:t>
            </a:r>
            <a:br>
              <a:rPr lang="ru-RU" sz="2800" b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 взаимосвязь всех факторов </a:t>
            </a:r>
            <a:br>
              <a:rPr lang="ru-RU" sz="2800" b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среды, </a:t>
            </a:r>
            <a:br>
              <a:rPr lang="ru-RU" sz="2800" b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направленных на сохранение здоровья </a:t>
            </a:r>
            <a:br>
              <a:rPr lang="ru-RU" sz="2800" b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на всех этапах его обучения и развития.</a:t>
            </a:r>
            <a:br>
              <a:rPr lang="ru-RU" sz="2800" b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 В концепции дошкольного образования предусмотрено не только сохранение, но и активное формирование здорового образа жизни и здоровья.</a:t>
            </a:r>
            <a:endParaRPr lang="ru-RU" sz="2800" b="1" dirty="0">
              <a:ln>
                <a:solidFill>
                  <a:srgbClr val="00B0F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3040" y="3429000"/>
            <a:ext cx="864096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Tahoma"/>
            </a:endParaRPr>
          </a:p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8012" y="1772816"/>
            <a:ext cx="2335213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916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9376"/>
            <a:ext cx="9255126" cy="693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013" y="-243408"/>
            <a:ext cx="8229600" cy="1728192"/>
          </a:xfrm>
        </p:spPr>
        <p:txBody>
          <a:bodyPr>
            <a:normAutofit/>
          </a:bodyPr>
          <a:lstStyle/>
          <a:p>
            <a:r>
              <a:rPr lang="ru-RU" dirty="0" err="1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технологии направлены на:</a:t>
            </a:r>
            <a:endParaRPr lang="ru-RU" dirty="0">
              <a:ln>
                <a:solidFill>
                  <a:srgbClr val="00B0F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1520" y="4154938"/>
            <a:ext cx="4264917" cy="201048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C0000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Обучение здоровому и правильному образу жизни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716016" y="4149080"/>
            <a:ext cx="4176464" cy="2016224"/>
          </a:xfrm>
          <a:prstGeom prst="ellipse">
            <a:avLst/>
          </a:prstGeom>
          <a:solidFill>
            <a:srgbClr val="FFC000"/>
          </a:solidFill>
          <a:ln w="57150">
            <a:solidFill>
              <a:srgbClr val="00B05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Коррекция состояния детей</a:t>
            </a:r>
            <a:endParaRPr lang="ru-RU" sz="2800" b="1" dirty="0">
              <a:ln>
                <a:solidFill>
                  <a:srgbClr val="00B0F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>
            <a:off x="6984268" y="1484784"/>
            <a:ext cx="1620180" cy="257632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лево стрелка 7"/>
          <p:cNvSpPr/>
          <p:nvPr/>
        </p:nvSpPr>
        <p:spPr>
          <a:xfrm>
            <a:off x="395537" y="1484784"/>
            <a:ext cx="1523608" cy="250431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483768" y="1916832"/>
            <a:ext cx="4248472" cy="165618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1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rgbClr val="00B050"/>
                  </a:solidFill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Стимулирование и сохранение здоровья</a:t>
            </a:r>
            <a:endParaRPr lang="ru-RU" sz="2800" b="1" dirty="0">
              <a:ln>
                <a:solidFill>
                  <a:srgbClr val="00B050"/>
                </a:solidFill>
              </a:ln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 flipV="1">
            <a:off x="251520" y="6857999"/>
            <a:ext cx="8229600" cy="45719"/>
          </a:xfrm>
          <a:ln>
            <a:solidFill>
              <a:schemeClr val="accent1"/>
            </a:solidFill>
          </a:ln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961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www.wallpapersxl.com/wallpapers/1600x1200/powerpoint-templates/34095/powerpoint-templates-and-white-stripes-free-ppt-for-your-3409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1041" y="44386"/>
            <a:ext cx="9144000" cy="7029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err="1" smtClean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4000" dirty="0" smtClean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</a:t>
            </a:r>
            <a:endParaRPr lang="ru-RU" sz="4000" dirty="0">
              <a:ln>
                <a:solidFill>
                  <a:srgbClr val="00B0F0"/>
                </a:solidFill>
              </a:ln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7844" y="1481305"/>
            <a:ext cx="3096344" cy="5760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сохранения и стимулирования здоровья</a:t>
            </a:r>
            <a:endParaRPr lang="ru-RU" b="1" i="1" dirty="0">
              <a:ln>
                <a:solidFill>
                  <a:sysClr val="windowText" lastClr="00000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72200" y="2636912"/>
            <a:ext cx="2520280" cy="107336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музыкального воздействия</a:t>
            </a:r>
            <a:endParaRPr lang="ru-RU" b="1" i="1" dirty="0">
              <a:ln>
                <a:solidFill>
                  <a:sysClr val="windowText" lastClr="00000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65669" y="3638378"/>
            <a:ext cx="2664296" cy="5760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Релаксация</a:t>
            </a:r>
            <a:endParaRPr lang="ru-RU" b="1" i="1" dirty="0">
              <a:ln>
                <a:solidFill>
                  <a:sysClr val="windowText" lastClr="00000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65669" y="2909884"/>
            <a:ext cx="2664296" cy="5760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 спортивные игры</a:t>
            </a:r>
            <a:endParaRPr lang="ru-RU" b="1" i="1" dirty="0">
              <a:ln>
                <a:solidFill>
                  <a:sysClr val="windowText" lastClr="00000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37844" y="2204864"/>
            <a:ext cx="2664296" cy="5760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Динамические паузы</a:t>
            </a:r>
            <a:endParaRPr lang="ru-RU" b="1" i="1" dirty="0">
              <a:ln>
                <a:solidFill>
                  <a:sysClr val="windowText" lastClr="00000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65669" y="4360199"/>
            <a:ext cx="2664296" cy="5760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пробуждения</a:t>
            </a:r>
            <a:endParaRPr lang="ru-RU" b="1" i="1" dirty="0">
              <a:ln>
                <a:solidFill>
                  <a:sysClr val="windowText" lastClr="00000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334188" y="2106960"/>
            <a:ext cx="2664296" cy="5760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обучения ЗОЖ</a:t>
            </a:r>
            <a:endParaRPr lang="ru-RU" b="1" i="1" dirty="0">
              <a:ln>
                <a:solidFill>
                  <a:sysClr val="windowText" lastClr="00000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44124" y="1530896"/>
            <a:ext cx="2664296" cy="81798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Коррекционные</a:t>
            </a:r>
          </a:p>
          <a:p>
            <a:pPr algn="ctr"/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  <a:endParaRPr lang="ru-RU" b="1" i="1" dirty="0">
              <a:ln>
                <a:solidFill>
                  <a:sysClr val="windowText" lastClr="000000"/>
                </a:solidFill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00364" y="5877272"/>
            <a:ext cx="2664296" cy="5760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</a:t>
            </a:r>
            <a:endParaRPr lang="ru-RU" b="1" i="1" dirty="0">
              <a:ln>
                <a:solidFill>
                  <a:sysClr val="windowText" lastClr="00000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00364" y="5157192"/>
            <a:ext cx="2664296" cy="5760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Закаливающие процедуры</a:t>
            </a:r>
            <a:endParaRPr lang="ru-RU" b="1" i="1" dirty="0">
              <a:ln>
                <a:solidFill>
                  <a:sysClr val="windowText" lastClr="00000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353869" y="4348145"/>
            <a:ext cx="2664296" cy="5760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игры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378309" y="3559086"/>
            <a:ext cx="2664296" cy="5760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Активный отдых</a:t>
            </a:r>
            <a:endParaRPr lang="ru-RU" b="1" i="1" dirty="0">
              <a:ln>
                <a:solidFill>
                  <a:sysClr val="windowText" lastClr="00000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348043" y="2817094"/>
            <a:ext cx="2664296" cy="5760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ООД по физической культуре</a:t>
            </a:r>
            <a:endParaRPr lang="ru-RU" b="1" i="1" dirty="0">
              <a:ln>
                <a:solidFill>
                  <a:sysClr val="windowText" lastClr="00000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423233" y="5152140"/>
            <a:ext cx="2664296" cy="5760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Цикл познавательных занятий по ОБЖ</a:t>
            </a:r>
            <a:endParaRPr lang="ru-RU" b="1" i="1" dirty="0">
              <a:ln>
                <a:solidFill>
                  <a:sysClr val="windowText" lastClr="00000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388140" y="4274827"/>
            <a:ext cx="2520280" cy="5760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воздействия цветом</a:t>
            </a:r>
            <a:endParaRPr lang="ru-RU" b="1" i="1" dirty="0">
              <a:ln>
                <a:solidFill>
                  <a:sysClr val="windowText" lastClr="00000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372200" y="5157192"/>
            <a:ext cx="2500572" cy="5760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Песочная терапия</a:t>
            </a:r>
            <a:endParaRPr lang="ru-RU" b="1" i="1" dirty="0">
              <a:ln>
                <a:solidFill>
                  <a:sysClr val="windowText" lastClr="00000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3423234" y="1421160"/>
            <a:ext cx="1332147" cy="3977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818736" y="1421160"/>
            <a:ext cx="0" cy="6362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4971136" y="1421160"/>
            <a:ext cx="1272988" cy="3481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3347864" y="4365104"/>
            <a:ext cx="2664296" cy="5760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игры</a:t>
            </a:r>
            <a:endParaRPr lang="ru-RU" b="1" i="1" dirty="0">
              <a:ln>
                <a:solidFill>
                  <a:sysClr val="windowText" lastClr="00000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1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81390"/>
            <a:ext cx="9252520" cy="6939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2267744" y="1052736"/>
            <a:ext cx="2376264" cy="990778"/>
          </a:xfrm>
          <a:prstGeom prst="cloudCallout">
            <a:avLst>
              <a:gd name="adj1" fmla="val -28381"/>
              <a:gd name="adj2" fmla="val 9703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здоровье</a:t>
            </a:r>
            <a:endParaRPr lang="ru-RU" b="1" dirty="0">
              <a:ln>
                <a:solidFill>
                  <a:srgbClr val="00B0F0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1043608" y="2420889"/>
            <a:ext cx="2808312" cy="1008112"/>
          </a:xfrm>
          <a:prstGeom prst="cloudCallout">
            <a:avLst>
              <a:gd name="adj1" fmla="val -33406"/>
              <a:gd name="adj2" fmla="val 9175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Психическое здоровье</a:t>
            </a:r>
            <a:r>
              <a:rPr lang="ru-RU" b="1" dirty="0" smtClean="0">
                <a:ln>
                  <a:solidFill>
                    <a:srgbClr val="00B0F0"/>
                  </a:solidFill>
                </a:ln>
                <a:noFill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noFill/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</a:t>
            </a:r>
            <a:endParaRPr lang="ru-RU" b="1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243513"/>
            <a:ext cx="87849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>
                  <a:solidFill>
                    <a:srgbClr val="00B0F0"/>
                  </a:solidFill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здорового ребенка</a:t>
            </a:r>
            <a:endParaRPr lang="ru-RU" dirty="0">
              <a:ln>
                <a:solidFill>
                  <a:srgbClr val="00B0F0"/>
                </a:solidFill>
              </a:ln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467544" y="3789040"/>
            <a:ext cx="2808312" cy="1095895"/>
          </a:xfrm>
          <a:prstGeom prst="cloudCallout">
            <a:avLst>
              <a:gd name="adj1" fmla="val -29220"/>
              <a:gd name="adj2" fmla="val 10098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Нравственное здоровье</a:t>
            </a:r>
            <a:endParaRPr lang="ru-RU" b="1" dirty="0">
              <a:ln>
                <a:solidFill>
                  <a:srgbClr val="00B0F0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23486" y="5445224"/>
            <a:ext cx="2508296" cy="1008112"/>
          </a:xfrm>
          <a:prstGeom prst="cloudCallout">
            <a:avLst>
              <a:gd name="adj1" fmla="val -35746"/>
              <a:gd name="adj2" fmla="val 94266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</a:t>
            </a:r>
          </a:p>
          <a:p>
            <a:pPr algn="ctr"/>
            <a:r>
              <a:rPr lang="ru-RU" b="1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</a:t>
            </a:r>
            <a:endParaRPr lang="ru-RU" b="1" dirty="0">
              <a:ln>
                <a:solidFill>
                  <a:srgbClr val="00B0F0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 descr="http://ddu567.minsk.edu.by/ru/sm_full.aspx?guid=593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772816"/>
            <a:ext cx="4680520" cy="46706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761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www.wallpapersxl.com/wallpapers/1600x1200/powerpoint-templates/34095/powerpoint-templates-and-white-stripes-free-ppt-for-your-3409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1157" y="969705"/>
            <a:ext cx="8146371" cy="2736304"/>
          </a:xfrm>
        </p:spPr>
        <p:txBody>
          <a:bodyPr>
            <a:noAutofit/>
          </a:bodyPr>
          <a:lstStyle/>
          <a:p>
            <a:pPr algn="l"/>
            <a:r>
              <a:rPr lang="ru-RU" sz="3600" b="1" i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 спортивные игры применяются как часть ООД по физической культуре, на прогулке, </a:t>
            </a:r>
            <a:r>
              <a:rPr lang="ru-RU" sz="3200" b="1" i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спортивном, музыкальном зале </a:t>
            </a:r>
            <a:r>
              <a:rPr lang="ru-RU" sz="3200" b="1" i="1" dirty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(ежедневно</a:t>
            </a:r>
            <a:r>
              <a:rPr lang="ru-RU" sz="3200" b="1" i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3200" b="1" i="1" dirty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n>
                  <a:solidFill>
                    <a:srgbClr val="00B0F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31157" y="188640"/>
            <a:ext cx="858931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>
                  <a:solidFill>
                    <a:srgbClr val="00B0F0"/>
                  </a:solidFill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сохранения и          стимулирования здоровья</a:t>
            </a:r>
            <a:br>
              <a:rPr lang="ru-RU" sz="3600" b="1" dirty="0">
                <a:ln>
                  <a:solidFill>
                    <a:srgbClr val="00B0F0"/>
                  </a:solidFill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277551"/>
            <a:ext cx="4715258" cy="3600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2286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77072"/>
            <a:ext cx="3096344" cy="240172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2286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278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52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>
                <a:ln>
                  <a:solidFill>
                    <a:srgbClr val="00B0F0"/>
                  </a:solidFill>
                </a:ln>
                <a:solidFill>
                  <a:schemeClr val="tx2"/>
                </a:solidFill>
                <a:latin typeface="Times New Roman"/>
                <a:ea typeface="Times New Roman"/>
              </a:rPr>
              <a:t/>
            </a:r>
            <a:br>
              <a:rPr lang="ru-RU" b="1" dirty="0" smtClean="0">
                <a:ln>
                  <a:solidFill>
                    <a:srgbClr val="00B0F0"/>
                  </a:solidFill>
                </a:ln>
                <a:solidFill>
                  <a:schemeClr val="tx2"/>
                </a:solidFill>
                <a:latin typeface="Times New Roman"/>
                <a:ea typeface="Times New Roman"/>
              </a:rPr>
            </a:br>
            <a:r>
              <a:rPr lang="ru-RU" b="1" dirty="0" smtClean="0">
                <a:ln>
                  <a:solidFill>
                    <a:srgbClr val="00B0F0"/>
                  </a:solidFill>
                </a:ln>
                <a:solidFill>
                  <a:schemeClr val="tx2"/>
                </a:solidFill>
                <a:latin typeface="Times New Roman"/>
                <a:ea typeface="Times New Roman"/>
              </a:rPr>
              <a:t>Хороводные </a:t>
            </a:r>
            <a:r>
              <a:rPr lang="ru-RU" b="1" dirty="0">
                <a:ln>
                  <a:solidFill>
                    <a:srgbClr val="00B0F0"/>
                  </a:solidFill>
                </a:ln>
                <a:solidFill>
                  <a:schemeClr val="tx2"/>
                </a:solidFill>
                <a:latin typeface="Times New Roman"/>
                <a:ea typeface="Times New Roman"/>
              </a:rPr>
              <a:t>игры</a:t>
            </a:r>
            <a:r>
              <a:rPr lang="ru-RU" dirty="0">
                <a:ln>
                  <a:solidFill>
                    <a:srgbClr val="00B0F0"/>
                  </a:solidFill>
                </a:ln>
                <a:solidFill>
                  <a:schemeClr val="tx2"/>
                </a:solidFill>
                <a:latin typeface="Times New Roman"/>
                <a:ea typeface="Times New Roman"/>
              </a:rPr>
              <a:t/>
            </a:r>
            <a:br>
              <a:rPr lang="ru-RU" dirty="0">
                <a:ln>
                  <a:solidFill>
                    <a:srgbClr val="00B0F0"/>
                  </a:solidFill>
                </a:ln>
                <a:solidFill>
                  <a:schemeClr val="tx2"/>
                </a:solidFill>
                <a:latin typeface="Times New Roman"/>
                <a:ea typeface="Times New Roman"/>
              </a:rPr>
            </a:br>
            <a:endParaRPr lang="ru-RU" dirty="0">
              <a:ln>
                <a:solidFill>
                  <a:srgbClr val="00B0F0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4680520" cy="2664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>Хороводные </a:t>
            </a:r>
            <a:r>
              <a:rPr lang="ru-RU" sz="2400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>игры издревле любили на Руси. Без них не обходился ни один праздник. </a:t>
            </a:r>
            <a:endParaRPr lang="ru-RU" sz="2400" dirty="0" smtClean="0">
              <a:ln>
                <a:solidFill>
                  <a:srgbClr val="00B0F0"/>
                </a:solidFill>
              </a:ln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2400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>Они </a:t>
            </a:r>
            <a:r>
              <a:rPr lang="ru-RU" sz="2400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>развивают чувство ритма и музыкального слуха, способствуют совершенствованию двигательных навыков, располагают детей друг к другу, раскрепощают их.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32656"/>
            <a:ext cx="2304256" cy="178733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2286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7695" y="3068960"/>
            <a:ext cx="4572000" cy="3429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2286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259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>Пальчиковая гимнастика</a:t>
            </a:r>
            <a:r>
              <a:rPr lang="ru-RU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</a:br>
            <a:endParaRPr lang="ru-RU" dirty="0">
              <a:ln>
                <a:solidFill>
                  <a:srgbClr val="00B0F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12776"/>
            <a:ext cx="7920880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>Проводится </a:t>
            </a:r>
            <a:r>
              <a:rPr lang="ru-RU" sz="24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>для развития мелкой </a:t>
            </a:r>
            <a:endParaRPr lang="ru-RU" sz="2400" b="1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>моторики </a:t>
            </a:r>
            <a:r>
              <a:rPr lang="ru-RU" sz="24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>и для </a:t>
            </a: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>развлечения детей</a:t>
            </a:r>
            <a:r>
              <a:rPr lang="ru-RU" sz="24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>,</a:t>
            </a:r>
            <a:br>
              <a:rPr lang="ru-RU" sz="24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24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>стимулирует развитие пальцев рук. Регулярное их использование в саду и дома также способствует развитию у ребёнка памяти, мышления, внимания, речи.</a:t>
            </a:r>
            <a:r>
              <a:rPr lang="ru-RU" sz="2400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2400" dirty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Times New Roman"/>
                <a:ea typeface="Times New Roman"/>
              </a:rPr>
            </a:br>
            <a:endParaRPr lang="ru-RU" sz="2400" dirty="0">
              <a:ln>
                <a:solidFill>
                  <a:srgbClr val="00B0F0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7" name="Рисунок 6" descr="https://im0-tub-ru.yandex.net/i?id=713f5ecb3f8b5fca33309f6b671e63fa-l&amp;n=1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861048"/>
            <a:ext cx="4055399" cy="257859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228600"/>
          </a:effectLst>
        </p:spPr>
      </p:pic>
    </p:spTree>
    <p:extLst>
      <p:ext uri="{BB962C8B-B14F-4D97-AF65-F5344CB8AC3E}">
        <p14:creationId xmlns:p14="http://schemas.microsoft.com/office/powerpoint/2010/main" val="313211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1341</TotalTime>
  <Words>528</Words>
  <Application>Microsoft Office PowerPoint</Application>
  <PresentationFormat>Экран (4:3)</PresentationFormat>
  <Paragraphs>94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муниципальное бюджетное дошкольное образовательное учреждение «Детский сад № 45 «Октябрёнок» города Смоленска</vt:lpstr>
      <vt:lpstr>В.А. Сухомлинский </vt:lpstr>
      <vt:lpstr>Здоровьесберегающие технологии в детском саду-   это система мер, включающая  взаимосвязь всех факторов  образовательной среды,  направленных на сохранение здоровья  ребенка на всех этапах его обучения и развития.  В концепции дошкольного образования предусмотрено не только сохранение, но и активное формирование здорового образа жизни и здоровья.</vt:lpstr>
      <vt:lpstr>Здоровьесберегающие технологии направлены на:</vt:lpstr>
      <vt:lpstr>Здоровьесберегающие технологии</vt:lpstr>
      <vt:lpstr>Презентация PowerPoint</vt:lpstr>
      <vt:lpstr>         Подвижные и спортивные игры применяются как часть ООД по физической культуре, на прогулке, спортивном, музыкальном зале (ежедневно)           </vt:lpstr>
      <vt:lpstr> Хороводные игры </vt:lpstr>
      <vt:lpstr>Пальчиковая гимнастика </vt:lpstr>
      <vt:lpstr>Динамические паузы (физкультминутки)</vt:lpstr>
      <vt:lpstr>Динамические паузы в режиме дня проводятся во время ООД по мере утомляемости детей  </vt:lpstr>
      <vt:lpstr>Релаксация  используется перед и после ООД в групповой комнате, музыкальном зале </vt:lpstr>
      <vt:lpstr>Закаливающие процедуры</vt:lpstr>
      <vt:lpstr>                 Технологии обучения              здоровому образу жизни     1. ООД по физической культуре – 3 раза в неделю   (2 раза в спортивном зале, 1 раз на улице). 2. Коммуникативные игры-2 раза в неделю (игры разной степени подвижности, беседы, этюды). 3.Активный отдых (Дни здоровья) - 1 раз в месяц 4. Беседы познавательного цикла – ежедневно 5. Утренняя гимнастика       </vt:lpstr>
      <vt:lpstr>Утренняя гимнастика</vt:lpstr>
      <vt:lpstr>    Гимнастика пробуждения     </vt:lpstr>
      <vt:lpstr>Корригирующая гимнастика профилактика плоскостопия</vt:lpstr>
      <vt:lpstr>ООД по физической культуре</vt:lpstr>
      <vt:lpstr>Беседы познавательного цикла «Изучаем правила дорожного движения»</vt:lpstr>
      <vt:lpstr>ДНИ ЗДОРОВЬЯ, ЭСТАФЕТЫ, ФИЗКУЛЬТУРНЫЕ ПРАЗДНИКИ</vt:lpstr>
      <vt:lpstr>Коррекционные здоровьесберегающие технологии</vt:lpstr>
      <vt:lpstr>Самомассаж </vt:lpstr>
      <vt:lpstr>Песочная терапия </vt:lpstr>
      <vt:lpstr>Технология музыкального воздействия</vt:lpstr>
      <vt:lpstr>ЦВЕТОТЕРАПИЯ</vt:lpstr>
      <vt:lpstr>Результативность</vt:lpstr>
      <vt:lpstr>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Надежда</cp:lastModifiedBy>
  <cp:revision>135</cp:revision>
  <dcterms:created xsi:type="dcterms:W3CDTF">2017-03-22T09:42:49Z</dcterms:created>
  <dcterms:modified xsi:type="dcterms:W3CDTF">2019-11-26T08:36:20Z</dcterms:modified>
</cp:coreProperties>
</file>