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9" r:id="rId4"/>
    <p:sldId id="258" r:id="rId5"/>
    <p:sldId id="278" r:id="rId6"/>
    <p:sldId id="277" r:id="rId7"/>
    <p:sldId id="266" r:id="rId8"/>
    <p:sldId id="267" r:id="rId9"/>
    <p:sldId id="261" r:id="rId10"/>
    <p:sldId id="265" r:id="rId11"/>
    <p:sldId id="264" r:id="rId12"/>
    <p:sldId id="263" r:id="rId13"/>
    <p:sldId id="268" r:id="rId14"/>
    <p:sldId id="269" r:id="rId15"/>
    <p:sldId id="271" r:id="rId16"/>
    <p:sldId id="270" r:id="rId17"/>
    <p:sldId id="283" r:id="rId18"/>
    <p:sldId id="272" r:id="rId19"/>
    <p:sldId id="281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7</a:t>
                    </a:r>
                    <a:r>
                      <a:rPr lang="en-US" smtClean="0"/>
                      <a:t>0</a:t>
                    </a:r>
                    <a:r>
                      <a:rPr lang="en-US"/>
                      <a:t>%</a:t>
                    </a:r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25%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delete val="1"/>
            </c:dLbl>
            <c:showPercent val="1"/>
          </c:dLbls>
          <c:cat>
            <c:strRef>
              <c:f>Лист1!$A$2:$A$5</c:f>
              <c:strCache>
                <c:ptCount val="4"/>
                <c:pt idx="0">
                  <c:v>Вконтакте </c:v>
                </c:pt>
                <c:pt idx="1">
                  <c:v>Одноклассники</c:v>
                </c:pt>
                <c:pt idx="2">
                  <c:v>Twitter</c:v>
                </c:pt>
                <c:pt idx="3">
                  <c:v>Instagram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0.70000000000000018</c:v>
                </c:pt>
                <c:pt idx="1">
                  <c:v>0.25</c:v>
                </c:pt>
                <c:pt idx="2">
                  <c:v>5.0000000000000017E-2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70974111850820076"/>
          <c:y val="0.24073929643391181"/>
          <c:w val="0.27838787143308891"/>
          <c:h val="0.3353810444748565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Да,конечно</c:v>
                </c:pt>
                <c:pt idx="1">
                  <c:v>Иногда</c:v>
                </c:pt>
                <c:pt idx="2">
                  <c:v>Нет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0.72000000000000053</c:v>
                </c:pt>
                <c:pt idx="1">
                  <c:v>0.2</c:v>
                </c:pt>
                <c:pt idx="2">
                  <c:v>8.0000000000000043E-2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8094489501166542"/>
          <c:y val="0.28661132293359726"/>
          <c:w val="0.20141817575824922"/>
          <c:h val="0.2446267490391649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autoTitleDeleted val="1"/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Pos val="bestFit"/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мне все равно </c:v>
                </c:pt>
                <c:pt idx="1">
                  <c:v>это модно</c:v>
                </c:pt>
                <c:pt idx="2">
                  <c:v>отрицательно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0.30000000000000027</c:v>
                </c:pt>
                <c:pt idx="1">
                  <c:v>0.60000000000000053</c:v>
                </c:pt>
                <c:pt idx="2">
                  <c:v>0.1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2189129758837045"/>
          <c:y val="0.33873737941560778"/>
          <c:w val="0.26128111116869168"/>
          <c:h val="0.22517170979001311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162424260552246E-2"/>
          <c:y val="0.40188344262068931"/>
          <c:w val="0.83769111124405016"/>
          <c:h val="0.5240994272628004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explosion val="0"/>
          </c:dPt>
          <c:cat>
            <c:strRef>
              <c:f>Лист1!$A$2:$A$4</c:f>
              <c:strCache>
                <c:ptCount val="3"/>
                <c:pt idx="0">
                  <c:v>он останется и будет использоваться чаще</c:v>
                </c:pt>
                <c:pt idx="1">
                  <c:v>он постепенно выйдет из "моды"</c:v>
                </c:pt>
                <c:pt idx="2">
                  <c:v>он совсем исчезнет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0.59</c:v>
                </c:pt>
                <c:pt idx="1">
                  <c:v>0.30000000000000027</c:v>
                </c:pt>
                <c:pt idx="2">
                  <c:v>0.11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5898353708562307"/>
          <c:y val="0.12668772822733743"/>
          <c:w val="0.68203279229658265"/>
          <c:h val="0.22175849528343441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0598516633436263E-4"/>
          <c:y val="0.11723798756154349"/>
          <c:w val="0.64648898666624499"/>
          <c:h val="0.882762012438456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сленг</c:v>
                </c:pt>
                <c:pt idx="1">
                  <c:v>литературный язык</c:v>
                </c:pt>
                <c:pt idx="2">
                  <c:v>разные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0.68</c:v>
                </c:pt>
                <c:pt idx="1">
                  <c:v>7.0000000000000021E-2</c:v>
                </c:pt>
                <c:pt idx="2">
                  <c:v>0.25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3973678979512072"/>
          <c:y val="0.20143870693769714"/>
          <c:w val="0.35159578041140305"/>
          <c:h val="0.45595567779062252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800735408432008E-3"/>
          <c:y val="9.5260641501150961E-2"/>
          <c:w val="0.69989558943386265"/>
          <c:h val="0.904739358498849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мне нравится</c:v>
                </c:pt>
                <c:pt idx="1">
                  <c:v>так проще</c:v>
                </c:pt>
                <c:pt idx="2">
                  <c:v>по привычке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0.30000000000000027</c:v>
                </c:pt>
                <c:pt idx="1">
                  <c:v>0.55000000000000004</c:v>
                </c:pt>
                <c:pt idx="2">
                  <c:v>0.15000000000000013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3337145428077544"/>
          <c:y val="0.2092249325086159"/>
          <c:w val="0.2666285457192259"/>
          <c:h val="0.39987660192371594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9826760518111402E-2"/>
          <c:y val="9.5260641501150961E-2"/>
          <c:w val="0.73694617945815255"/>
          <c:h val="0.860108980528336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иногда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0.73000000000000054</c:v>
                </c:pt>
                <c:pt idx="1">
                  <c:v>0.2</c:v>
                </c:pt>
                <c:pt idx="2">
                  <c:v>7.0000000000000021E-2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82683595995957471"/>
          <c:y val="0.25985519603925505"/>
          <c:w val="0.17316404004042626"/>
          <c:h val="0.30159432565835775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9.6875000000000044E-2"/>
          <c:w val="0.69463771431388477"/>
          <c:h val="0.828125000000000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 </c:v>
                </c:pt>
                <c:pt idx="1">
                  <c:v>нет</c:v>
                </c:pt>
                <c:pt idx="2">
                  <c:v>иногда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0.6500000000000008</c:v>
                </c:pt>
                <c:pt idx="1">
                  <c:v>0.1</c:v>
                </c:pt>
                <c:pt idx="2">
                  <c:v>0.25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5982620988478833"/>
          <c:y val="0.26989739173228372"/>
          <c:w val="0.15756774934383216"/>
          <c:h val="0.3414549704724415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B0CE85-263D-4505-8D95-5F401C8A8687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03248-4F74-4269-8451-A360180AD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2185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7CD9-FCE7-4B2D-BFE5-A3B83FAC226E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51E-1347-40E0-A784-4982B7B38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0796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7CD9-FCE7-4B2D-BFE5-A3B83FAC226E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51E-1347-40E0-A784-4982B7B38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0404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7CD9-FCE7-4B2D-BFE5-A3B83FAC226E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51E-1347-40E0-A784-4982B7B38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4445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7CD9-FCE7-4B2D-BFE5-A3B83FAC226E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51E-1347-40E0-A784-4982B7B38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69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7CD9-FCE7-4B2D-BFE5-A3B83FAC226E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51E-1347-40E0-A784-4982B7B38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111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7CD9-FCE7-4B2D-BFE5-A3B83FAC226E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51E-1347-40E0-A784-4982B7B38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6618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7CD9-FCE7-4B2D-BFE5-A3B83FAC226E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51E-1347-40E0-A784-4982B7B38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1857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7CD9-FCE7-4B2D-BFE5-A3B83FAC226E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51E-1347-40E0-A784-4982B7B38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0071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7CD9-FCE7-4B2D-BFE5-A3B83FAC226E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51E-1347-40E0-A784-4982B7B38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7184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7CD9-FCE7-4B2D-BFE5-A3B83FAC226E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51E-1347-40E0-A784-4982B7B38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5610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7CD9-FCE7-4B2D-BFE5-A3B83FAC226E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51E-1347-40E0-A784-4982B7B38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704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F7CD9-FCE7-4B2D-BFE5-A3B83FAC226E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5B51E-1347-40E0-A784-4982B7B38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2159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43241" y="1124744"/>
            <a:ext cx="6000759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«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Влияние социальных сетей на речь учащихся!»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5043805"/>
            <a:ext cx="6111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Шебалинская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 имени братьев Кравченко»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Сидоренко Августа Николаевна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483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65176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1115616" y="836712"/>
            <a:ext cx="7128792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Используете </a:t>
            </a:r>
            <a:r>
              <a:rPr lang="ru-RU" sz="25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ли Вы в устной речи сленг, заимствованный из Интернета? </a:t>
            </a:r>
            <a:endParaRPr lang="ru-RU" sz="2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xmlns="" val="2204076832"/>
              </p:ext>
            </p:extLst>
          </p:nvPr>
        </p:nvGraphicFramePr>
        <p:xfrm>
          <a:off x="1115616" y="1698486"/>
          <a:ext cx="7200800" cy="4322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50537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1176" y="0"/>
            <a:ext cx="9165176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2286000" y="116684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668324"/>
            <a:ext cx="7776864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  <a:ea typeface="Calibri"/>
              </a:rPr>
              <a:t>Как </a:t>
            </a:r>
            <a:r>
              <a:rPr lang="ru-RU" sz="25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  <a:ea typeface="Calibri"/>
              </a:rPr>
              <a:t>Вы относитесь к употреблению таких слов, которые искажают русский </a:t>
            </a:r>
            <a:r>
              <a:rPr lang="ru-RU" sz="2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  <a:ea typeface="Calibri"/>
              </a:rPr>
              <a:t>язык</a:t>
            </a:r>
            <a:r>
              <a:rPr lang="ru-RU" sz="25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Calibri"/>
              </a:rPr>
              <a:t>?</a:t>
            </a:r>
            <a:endParaRPr lang="ru-RU" sz="2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xmlns="" val="3672283742"/>
              </p:ext>
            </p:extLst>
          </p:nvPr>
        </p:nvGraphicFramePr>
        <p:xfrm>
          <a:off x="971600" y="1412776"/>
          <a:ext cx="6792416" cy="469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221408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10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588" y="0"/>
            <a:ext cx="9165176" cy="6858000"/>
          </a:xfrm>
        </p:spPr>
      </p:pic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1909612795"/>
              </p:ext>
            </p:extLst>
          </p:nvPr>
        </p:nvGraphicFramePr>
        <p:xfrm>
          <a:off x="899592" y="1021671"/>
          <a:ext cx="7488832" cy="4711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67544" y="548680"/>
            <a:ext cx="8352928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  <a:ea typeface="Calibri"/>
              </a:rPr>
              <a:t>Как </a:t>
            </a:r>
            <a:r>
              <a:rPr lang="ru-RU" sz="25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  <a:ea typeface="Calibri"/>
              </a:rPr>
              <a:t>Вы думаете, что ждёт язык сленга социальных сетей в </a:t>
            </a:r>
            <a:r>
              <a:rPr lang="ru-RU" sz="2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/>
                <a:ea typeface="Calibri"/>
              </a:rPr>
              <a:t>будущем?</a:t>
            </a:r>
            <a:endParaRPr lang="ru-RU" sz="2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52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65176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805840" y="764704"/>
            <a:ext cx="7532318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5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общении в социальных сетях </a:t>
            </a:r>
            <a:endParaRPr lang="ru-RU" sz="25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5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речи Вам нравится больше? </a:t>
            </a:r>
            <a:endParaRPr lang="ru-RU" sz="2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1695426304"/>
              </p:ext>
            </p:extLst>
          </p:nvPr>
        </p:nvGraphicFramePr>
        <p:xfrm>
          <a:off x="1043608" y="1397000"/>
          <a:ext cx="7294550" cy="4408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809163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0"/>
            <a:ext cx="9165176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810214" y="764704"/>
            <a:ext cx="5642106" cy="4770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</a:t>
            </a:r>
            <a:r>
              <a:rPr lang="ru-RU" sz="25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Вы пользуетесь </a:t>
            </a:r>
            <a:r>
              <a:rPr lang="ru-RU" sz="2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сленгом?</a:t>
            </a:r>
            <a:endParaRPr lang="ru-RU" sz="2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707619976"/>
              </p:ext>
            </p:extLst>
          </p:nvPr>
        </p:nvGraphicFramePr>
        <p:xfrm>
          <a:off x="899592" y="1412776"/>
          <a:ext cx="6792416" cy="4264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755365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6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65176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51786" y="723761"/>
            <a:ext cx="8732327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5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Применяете ли Вы при переписке </a:t>
            </a:r>
            <a:endParaRPr lang="ru-RU" sz="25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орфографические </a:t>
            </a:r>
            <a:r>
              <a:rPr lang="ru-RU" sz="25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правила, когда общаетесь в Интернете? </a:t>
            </a:r>
            <a:endParaRPr lang="ru-RU" sz="2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140656040"/>
              </p:ext>
            </p:extLst>
          </p:nvPr>
        </p:nvGraphicFramePr>
        <p:xfrm>
          <a:off x="899592" y="1397000"/>
          <a:ext cx="6720408" cy="4264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68871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6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65176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742814" y="620688"/>
            <a:ext cx="7696851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5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влияет ли написание </a:t>
            </a:r>
            <a:r>
              <a:rPr lang="ru-RU" sz="2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</a:t>
            </a:r>
          </a:p>
          <a:p>
            <a:pPr algn="ctr"/>
            <a:r>
              <a:rPr lang="ru-RU" sz="2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 Интернете на Вашу практическую грамотность? </a:t>
            </a:r>
            <a:endParaRPr lang="ru-RU" sz="2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xmlns="" val="3342878941"/>
              </p:ext>
            </p:extLst>
          </p:nvPr>
        </p:nvGraphicFramePr>
        <p:xfrm>
          <a:off x="765554" y="1482462"/>
          <a:ext cx="778962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48500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8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65176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683568" y="620688"/>
            <a:ext cx="784887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«В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адной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из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аддаленных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улиц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Масквы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серам доме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белыми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калоннами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антресолью и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пакривифшымся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балконам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жыла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некагда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барыня,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вдава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акружонная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многачисленнай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дворней...»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82883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— 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836712"/>
            <a:ext cx="4867327" cy="53285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base"/>
            <a:r>
              <a:rPr lang="ru-RU" sz="2400" dirty="0" err="1" smtClean="0"/>
              <a:t>Норм=</a:t>
            </a:r>
            <a:r>
              <a:rPr lang="ru-RU" sz="2400" dirty="0" smtClean="0"/>
              <a:t> нормально</a:t>
            </a:r>
          </a:p>
          <a:p>
            <a:pPr fontAlgn="base"/>
            <a:r>
              <a:rPr lang="ru-RU" sz="2400" dirty="0" err="1" smtClean="0"/>
              <a:t>Прив=</a:t>
            </a:r>
            <a:r>
              <a:rPr lang="ru-RU" sz="2400" dirty="0" smtClean="0"/>
              <a:t> </a:t>
            </a:r>
            <a:r>
              <a:rPr lang="ru-RU" sz="2400" dirty="0" err="1" smtClean="0"/>
              <a:t>привки=ку=привет</a:t>
            </a:r>
            <a:endParaRPr lang="ru-RU" sz="2400" dirty="0" smtClean="0"/>
          </a:p>
          <a:p>
            <a:pPr fontAlgn="base"/>
            <a:r>
              <a:rPr lang="ru-RU" sz="2400" dirty="0" err="1" smtClean="0"/>
              <a:t>Чё=чо=что</a:t>
            </a:r>
            <a:endParaRPr lang="ru-RU" sz="2400" dirty="0" smtClean="0"/>
          </a:p>
          <a:p>
            <a:pPr fontAlgn="base"/>
            <a:r>
              <a:rPr lang="ru-RU" sz="2400" dirty="0" err="1" smtClean="0"/>
              <a:t>Ха=хах=хех=пхах=</a:t>
            </a:r>
            <a:r>
              <a:rPr lang="ru-RU" sz="2400" dirty="0" smtClean="0"/>
              <a:t> смешно</a:t>
            </a:r>
          </a:p>
          <a:p>
            <a:pPr fontAlgn="base"/>
            <a:r>
              <a:rPr lang="ru-RU" sz="2400" dirty="0" err="1" smtClean="0"/>
              <a:t>Спс=сяпки=спасибо</a:t>
            </a:r>
            <a:endParaRPr lang="ru-RU" sz="2400" dirty="0" smtClean="0"/>
          </a:p>
          <a:p>
            <a:pPr fontAlgn="base"/>
            <a:r>
              <a:rPr lang="ru-RU" sz="2400" dirty="0" err="1" smtClean="0"/>
              <a:t>Нзч=не</a:t>
            </a:r>
            <a:r>
              <a:rPr lang="ru-RU" sz="2400" dirty="0" smtClean="0"/>
              <a:t> за что</a:t>
            </a:r>
          </a:p>
          <a:p>
            <a:pPr fontAlgn="base"/>
            <a:r>
              <a:rPr lang="ru-RU" sz="2400" dirty="0" err="1" smtClean="0"/>
              <a:t>Пож=плиз=плз=пожалуйста</a:t>
            </a:r>
            <a:endParaRPr lang="ru-RU" sz="2400" dirty="0" smtClean="0"/>
          </a:p>
          <a:p>
            <a:pPr fontAlgn="base"/>
            <a:r>
              <a:rPr lang="ru-RU" sz="2400" dirty="0" err="1" smtClean="0"/>
              <a:t>Ок=окей=океюшки=хорошо</a:t>
            </a:r>
            <a:endParaRPr lang="ru-RU" sz="2400" dirty="0" smtClean="0"/>
          </a:p>
          <a:p>
            <a:pPr fontAlgn="base"/>
            <a:r>
              <a:rPr lang="ru-RU" sz="2400" dirty="0" err="1" smtClean="0"/>
              <a:t>Щас=ща=сейчас</a:t>
            </a:r>
            <a:endParaRPr lang="ru-RU" sz="2400" dirty="0" smtClean="0"/>
          </a:p>
          <a:p>
            <a:pPr fontAlgn="base"/>
            <a:r>
              <a:rPr lang="ru-RU" sz="2400" dirty="0" err="1" smtClean="0"/>
              <a:t>Други=френды=друзья</a:t>
            </a:r>
            <a:endParaRPr lang="ru-RU" sz="2400" dirty="0" smtClean="0"/>
          </a:p>
          <a:p>
            <a:pPr fontAlgn="base"/>
            <a:r>
              <a:rPr lang="ru-RU" sz="2400" dirty="0" err="1" smtClean="0"/>
              <a:t>Мдя=да</a:t>
            </a:r>
            <a:r>
              <a:rPr lang="ru-RU" sz="2400" dirty="0" smtClean="0"/>
              <a:t> уж</a:t>
            </a:r>
          </a:p>
          <a:p>
            <a:pPr fontAlgn="base"/>
            <a:r>
              <a:rPr lang="ru-RU" sz="2400" dirty="0" err="1" smtClean="0"/>
              <a:t>Седня=сегодня</a:t>
            </a:r>
            <a:endParaRPr lang="ru-RU" sz="2400" dirty="0" smtClean="0"/>
          </a:p>
          <a:p>
            <a:pPr fontAlgn="base"/>
            <a:r>
              <a:rPr lang="ru-RU" sz="2400" dirty="0" err="1" smtClean="0"/>
              <a:t>Мож=может</a:t>
            </a:r>
            <a:endParaRPr lang="ru-RU" sz="2400" dirty="0" smtClean="0"/>
          </a:p>
          <a:p>
            <a:pPr fontAlgn="base"/>
            <a:r>
              <a:rPr lang="ru-RU" sz="2400" dirty="0" err="1" smtClean="0"/>
              <a:t>Мб=может</a:t>
            </a:r>
            <a:r>
              <a:rPr lang="ru-RU" sz="2400" dirty="0" smtClean="0"/>
              <a:t> быть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95330" y="2967335"/>
            <a:ext cx="49533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АФФТАР ЖЖОТ!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500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1176" y="0"/>
            <a:ext cx="9165176" cy="6858000"/>
          </a:xfrm>
        </p:spPr>
      </p:pic>
      <p:sp>
        <p:nvSpPr>
          <p:cNvPr id="8" name="Прямоугольник 7"/>
          <p:cNvSpPr/>
          <p:nvPr/>
        </p:nvSpPr>
        <p:spPr>
          <a:xfrm>
            <a:off x="642910" y="928670"/>
            <a:ext cx="2088232" cy="11521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щас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сейчас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!=),хай, при,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привки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привет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236296" y="2564904"/>
            <a:ext cx="1656184" cy="8640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здаров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даров,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дарофф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здравствуй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72066" y="1357298"/>
            <a:ext cx="1584176" cy="10441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пасибки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спс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пасиб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спасибо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2285875"/>
            <a:ext cx="2016224" cy="10801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ЛОЛ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очень громко смеяться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86116" y="1571612"/>
            <a:ext cx="1440160" cy="83740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Канеш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конечно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164288" y="3717032"/>
            <a:ext cx="1296144" cy="8640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Скока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сколько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724128" y="2996952"/>
            <a:ext cx="1368152" cy="97210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пеши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исчо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пиши еще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286116" y="2786058"/>
            <a:ext cx="1728192" cy="9361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пазитиффчик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позитив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372200" y="5085184"/>
            <a:ext cx="2268252" cy="7200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компьютер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27584" y="3645024"/>
            <a:ext cx="1512168" cy="9361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ахах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смех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214678" y="4071942"/>
            <a:ext cx="2520280" cy="10801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что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делаешь,что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говоришь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72868" y="5079732"/>
            <a:ext cx="2016224" cy="6480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плз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пожалуйста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635896" y="5302108"/>
            <a:ext cx="2160240" cy="6471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>
                <a:solidFill>
                  <a:schemeClr val="tx1"/>
                </a:solidFill>
                <a:latin typeface="Times New Roman"/>
                <a:ea typeface="Times New Roman"/>
              </a:rPr>
              <a:t>сёня</a:t>
            </a:r>
            <a:r>
              <a:rPr lang="ru-RU" b="1" i="1" dirty="0">
                <a:solidFill>
                  <a:schemeClr val="tx1"/>
                </a:solidFill>
                <a:latin typeface="Times New Roman"/>
                <a:ea typeface="Times New Roman"/>
              </a:rPr>
              <a:t>, </a:t>
            </a:r>
            <a:r>
              <a:rPr lang="ru-RU" b="1" i="1" dirty="0" err="1">
                <a:solidFill>
                  <a:schemeClr val="tx1"/>
                </a:solidFill>
                <a:latin typeface="Times New Roman"/>
                <a:ea typeface="Times New Roman"/>
              </a:rPr>
              <a:t>седня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 – сегодня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0034" y="428604"/>
            <a:ext cx="8358246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Напиши какие слова ты используешь при общении в интернете?</a:t>
            </a:r>
            <a:endParaRPr lang="ru-RU" sz="2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678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94" y="0"/>
            <a:ext cx="9165176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483768" y="859215"/>
            <a:ext cx="367240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учащихся:</a:t>
            </a:r>
            <a:endParaRPr lang="ru-RU" sz="3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572562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35596" y="2060848"/>
            <a:ext cx="7524836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Начните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возвращать словам их 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смысл;  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Устройте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себе «День Чистой Речи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Читайте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– это обогатит словарный запас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2323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4605" y="-2063"/>
            <a:ext cx="9165176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2641" b="96630" l="1750" r="98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1496" y="3645024"/>
            <a:ext cx="2520280" cy="230605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71600" y="1844825"/>
            <a:ext cx="144016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9792" y="980728"/>
            <a:ext cx="49685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общения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практическую грамотность учащихся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нашей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 и определить, действительно ли употребление интернет-сленга ведёт к снижению устной и письменной языковой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1416048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1176" y="-4250"/>
            <a:ext cx="9165176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835788" y="2705437"/>
            <a:ext cx="75608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</a:t>
            </a:r>
            <a:r>
              <a:rPr lang="ru-RU" sz="54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</a:t>
            </a:r>
            <a:r>
              <a:rPr lang="ru-RU" sz="54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80983" y="1412776"/>
            <a:ext cx="7200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/>
            </a:endParaRPr>
          </a:p>
          <a:p>
            <a:endParaRPr lang="ru-RU" dirty="0" smtClean="0">
              <a:latin typeface="Times New Roman"/>
            </a:endParaRPr>
          </a:p>
          <a:p>
            <a:endParaRPr lang="ru-RU" dirty="0">
              <a:latin typeface="Times New Roman"/>
            </a:endParaRPr>
          </a:p>
          <a:p>
            <a:endParaRPr lang="ru-RU" dirty="0" smtClean="0">
              <a:latin typeface="Times New Roman"/>
            </a:endParaRPr>
          </a:p>
          <a:p>
            <a:endParaRPr lang="ru-RU" dirty="0">
              <a:latin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578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7704" y="4592"/>
            <a:ext cx="9165176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3203848" y="575317"/>
            <a:ext cx="2517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Задачи: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1343216"/>
            <a:ext cx="6192687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Посетить различные </a:t>
            </a: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сайты, на которых часто общаются ученики школы;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учащихся </a:t>
            </a: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5-6х классов;</a:t>
            </a:r>
            <a:endParaRPr lang="ru-RU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употребляемые учащимися сленговые выражения и сокращения слов;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влияния языка Интернет-общения на грамотность учащихся, классифицировать типы ошибок;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учащихся по поднятой </a:t>
            </a: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проблеме.</a:t>
            </a:r>
            <a:endParaRPr lang="ru-RU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23000" r="83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2780928"/>
            <a:ext cx="2304256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983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1176" y="0"/>
            <a:ext cx="9165176" cy="6858000"/>
          </a:xfrm>
        </p:spPr>
      </p:pic>
      <p:sp>
        <p:nvSpPr>
          <p:cNvPr id="6" name="TextBox 5"/>
          <p:cNvSpPr txBox="1"/>
          <p:nvPr/>
        </p:nvSpPr>
        <p:spPr>
          <a:xfrm>
            <a:off x="683568" y="2100716"/>
            <a:ext cx="784887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4-конечная звезда 12"/>
          <p:cNvSpPr/>
          <p:nvPr/>
        </p:nvSpPr>
        <p:spPr>
          <a:xfrm>
            <a:off x="1475656" y="5157192"/>
            <a:ext cx="360040" cy="60438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99592" y="1052736"/>
            <a:ext cx="79928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«Берегите наш язык, наш прекрасный русский язык – это клад, это достояние, переданное нам нашими предшественниками! Обращайтесь почтительно с этим могущественным орудием; в руках умелых оно в состоянии совершать чудеса».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08104" y="3717033"/>
            <a:ext cx="26642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И. С. Тургенев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3645024"/>
            <a:ext cx="2043102" cy="2623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0497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1176" y="0"/>
            <a:ext cx="9165176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686025" y="575317"/>
            <a:ext cx="75697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Предмет  исследования: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4357694"/>
            <a:ext cx="5534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речь учащихся  5,6</a:t>
            </a:r>
            <a:r>
              <a:rPr kumimoji="0" lang="ru-RU" altLang="ru-RU" sz="24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классов </a:t>
            </a:r>
            <a:r>
              <a:rPr lang="ru-RU" altLang="ru-RU" sz="2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наше</a:t>
            </a:r>
            <a:r>
              <a:rPr kumimoji="0" lang="ru-RU" altLang="ru-RU" sz="24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школы.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1757942"/>
            <a:ext cx="66967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слова </a:t>
            </a:r>
            <a:r>
              <a:rPr lang="ru-RU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выражения, используемые </a:t>
            </a:r>
            <a:endParaRPr lang="ru-RU" sz="28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подростками для общения в социальных сетях,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допускаемые </a:t>
            </a:r>
            <a:r>
              <a:rPr lang="ru-RU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ими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ошибки.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00100" y="3286124"/>
            <a:ext cx="69383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Объект исследования: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884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1" grpId="0" build="allAtOnce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4720"/>
            <a:ext cx="9165176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2641" b="96630" l="1750" r="98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4149080"/>
            <a:ext cx="2520280" cy="23060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47017" y="575317"/>
            <a:ext cx="70307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Методы 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сследования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5966" y="1987302"/>
            <a:ext cx="676875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	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и анализ 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информации;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1200"/>
              </a:spcAft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Классификация ошибок в 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правописании;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1200"/>
              </a:spcAft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Анализ причин допущенных 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ошибок;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1200"/>
              </a:spcAft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Анкетирование.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23000" r="83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1124744"/>
            <a:ext cx="2592288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849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1176" y="14364"/>
            <a:ext cx="9165176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3" y="857232"/>
            <a:ext cx="77048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часть нашей работы посвящена анализу анкет и опросов среди учащихся выбранных классов, который показал, что наиболее распространенной является: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2899" b="97101" l="429" r="995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5581" y="2529971"/>
            <a:ext cx="3167845" cy="123301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20015" y="3320988"/>
            <a:ext cx="330391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 так же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0" b="100000" l="0" r="100000">
                        <a14:foregroundMark x1="31250" y1="49412" x2="31250" y2="49412"/>
                        <a14:foregroundMark x1="41429" y1="50588" x2="41429" y2="50588"/>
                        <a14:foregroundMark x1="15000" y1="36471" x2="15000" y2="36471"/>
                        <a14:foregroundMark x1="26250" y1="48824" x2="26250" y2="48824"/>
                        <a14:foregroundMark x1="57321" y1="53529" x2="57321" y2="535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0679" y="3450107"/>
            <a:ext cx="3407512" cy="103442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03489" y="4113850"/>
            <a:ext cx="3960440" cy="73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9500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1970" y="27727"/>
            <a:ext cx="9165176" cy="6858000"/>
          </a:xfrm>
        </p:spPr>
      </p:pic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1111429511"/>
              </p:ext>
            </p:extLst>
          </p:nvPr>
        </p:nvGraphicFramePr>
        <p:xfrm>
          <a:off x="899592" y="1313766"/>
          <a:ext cx="7488832" cy="4995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39994" y="836712"/>
            <a:ext cx="7864011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5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Какую социальную сеть вы чаще всего используете?</a:t>
            </a:r>
            <a:endParaRPr lang="ru-RU" sz="2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3369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1176" y="0"/>
            <a:ext cx="9165176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575353" y="548680"/>
            <a:ext cx="698477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</a:rPr>
              <a:t>    Что такое сленг?</a:t>
            </a:r>
            <a:r>
              <a:rPr kumimoji="0" lang="ru-RU" sz="5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itchFamily="18" charset="0"/>
              </a:rPr>
              <a:t>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99041"/>
            <a:ext cx="6984776" cy="4290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  <a:buClr>
                <a:srgbClr val="FEB80A"/>
              </a:buClr>
              <a:buSzPct val="95000"/>
              <a:buFont typeface="Arial" panose="020B0604020202020204" pitchFamily="34" charset="0"/>
              <a:buChar char="•"/>
              <a:defRPr/>
            </a:pPr>
            <a:r>
              <a:rPr lang="ru-RU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Сленг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речь какой-либо объединенной общими  интересами группы, содержащая много отличающихся от общего языка слов и выражений, не вполне понятных окружающим.</a:t>
            </a:r>
          </a:p>
          <a:p>
            <a:pPr marL="342900" lvl="0" indent="-342900" algn="just">
              <a:spcBef>
                <a:spcPct val="20000"/>
              </a:spcBef>
              <a:buClr>
                <a:srgbClr val="FEB80A"/>
              </a:buClr>
              <a:buSzPct val="95000"/>
              <a:buFont typeface="Arial" panose="020B0604020202020204" pitchFamily="34" charset="0"/>
              <a:buChar char="•"/>
              <a:defRPr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Сленг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вариант разговорной речи,  не совпадающий  с нормой литературного языка.</a:t>
            </a:r>
            <a:r>
              <a:rPr lang="ru-RU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just">
              <a:spcBef>
                <a:spcPct val="20000"/>
              </a:spcBef>
              <a:buClr>
                <a:srgbClr val="FEB80A"/>
              </a:buClr>
              <a:buSzPct val="95000"/>
              <a:buFont typeface="Arial" panose="020B0604020202020204" pitchFamily="34" charset="0"/>
              <a:buChar char="•"/>
              <a:defRPr/>
            </a:pPr>
            <a:r>
              <a:rPr lang="ru-RU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Молодёжный </a:t>
            </a:r>
            <a:r>
              <a:rPr lang="ru-RU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сленг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—это  социальный диалект людей в возрасте 13 — 30 лет, возникший из противопоставления себя старшему поколению и официальной системе,  отличающийся разговорной, а иногда и грубо-фамильярной окраской.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4557278"/>
            <a:ext cx="1997770" cy="230072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2100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541</Words>
  <Application>Microsoft Office PowerPoint</Application>
  <PresentationFormat>Экран (4:3)</PresentationFormat>
  <Paragraphs>86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Августа</cp:lastModifiedBy>
  <cp:revision>58</cp:revision>
  <dcterms:created xsi:type="dcterms:W3CDTF">2016-03-15T09:16:23Z</dcterms:created>
  <dcterms:modified xsi:type="dcterms:W3CDTF">2016-11-18T00:06:38Z</dcterms:modified>
</cp:coreProperties>
</file>