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</p:sldMasterIdLst>
  <p:sldIdLst>
    <p:sldId id="256" r:id="rId3"/>
    <p:sldId id="257" r:id="rId4"/>
    <p:sldId id="258" r:id="rId5"/>
    <p:sldId id="259" r:id="rId6"/>
    <p:sldId id="260" r:id="rId7"/>
    <p:sldId id="261" r:id="rId8"/>
  </p:sldIdLst>
  <p:sldSz cx="10691813" cy="7559675"/>
  <p:notesSz cx="7559675" cy="106918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1254" y="-72"/>
      </p:cViewPr>
      <p:guideLst>
        <p:guide orient="horz" pos="2381"/>
        <p:guide pos="3367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857520" y="583560"/>
            <a:ext cx="8974440" cy="12409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857520" y="1959480"/>
            <a:ext cx="8974440" cy="18921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857520" y="4031640"/>
            <a:ext cx="8974440" cy="18921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857520" y="583560"/>
            <a:ext cx="8974440" cy="12409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857520" y="1959480"/>
            <a:ext cx="4379400" cy="18921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456160" y="1959480"/>
            <a:ext cx="4379400" cy="18921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5456160" y="4031640"/>
            <a:ext cx="4379400" cy="18921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857520" y="4031640"/>
            <a:ext cx="4379400" cy="18921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857520" y="583560"/>
            <a:ext cx="8974440" cy="12409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857520" y="1959480"/>
            <a:ext cx="8974440" cy="396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857520" y="1959480"/>
            <a:ext cx="8974440" cy="396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pic>
        <p:nvPicPr>
          <p:cNvPr id="34" name="Рисунок 33"/>
          <p:cNvPicPr/>
          <p:nvPr/>
        </p:nvPicPr>
        <p:blipFill>
          <a:blip r:embed="rId2"/>
          <a:stretch/>
        </p:blipFill>
        <p:spPr>
          <a:xfrm>
            <a:off x="2858760" y="1959120"/>
            <a:ext cx="4971600" cy="3966840"/>
          </a:xfrm>
          <a:prstGeom prst="rect">
            <a:avLst/>
          </a:prstGeom>
          <a:ln>
            <a:noFill/>
          </a:ln>
        </p:spPr>
      </p:pic>
      <p:pic>
        <p:nvPicPr>
          <p:cNvPr id="35" name="Рисунок 34"/>
          <p:cNvPicPr/>
          <p:nvPr/>
        </p:nvPicPr>
        <p:blipFill>
          <a:blip r:embed="rId2"/>
          <a:stretch/>
        </p:blipFill>
        <p:spPr>
          <a:xfrm>
            <a:off x="2858760" y="1959120"/>
            <a:ext cx="4971600" cy="39668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title"/>
          </p:nvPr>
        </p:nvSpPr>
        <p:spPr>
          <a:xfrm>
            <a:off x="857520" y="583560"/>
            <a:ext cx="8974440" cy="12409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42" name="PlaceHolder 2"/>
          <p:cNvSpPr>
            <a:spLocks noGrp="1"/>
          </p:cNvSpPr>
          <p:nvPr>
            <p:ph type="subTitle"/>
          </p:nvPr>
        </p:nvSpPr>
        <p:spPr>
          <a:xfrm>
            <a:off x="857520" y="1959480"/>
            <a:ext cx="8974440" cy="3966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PlaceHolder 1"/>
          <p:cNvSpPr>
            <a:spLocks noGrp="1"/>
          </p:cNvSpPr>
          <p:nvPr>
            <p:ph type="title"/>
          </p:nvPr>
        </p:nvSpPr>
        <p:spPr>
          <a:xfrm>
            <a:off x="857520" y="583560"/>
            <a:ext cx="8974440" cy="12409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44" name="PlaceHolder 2"/>
          <p:cNvSpPr>
            <a:spLocks noGrp="1"/>
          </p:cNvSpPr>
          <p:nvPr>
            <p:ph type="body"/>
          </p:nvPr>
        </p:nvSpPr>
        <p:spPr>
          <a:xfrm>
            <a:off x="857520" y="1959480"/>
            <a:ext cx="8974440" cy="396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laceHolder 1"/>
          <p:cNvSpPr>
            <a:spLocks noGrp="1"/>
          </p:cNvSpPr>
          <p:nvPr>
            <p:ph type="title"/>
          </p:nvPr>
        </p:nvSpPr>
        <p:spPr>
          <a:xfrm>
            <a:off x="857520" y="583560"/>
            <a:ext cx="8974440" cy="12409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46" name="PlaceHolder 2"/>
          <p:cNvSpPr>
            <a:spLocks noGrp="1"/>
          </p:cNvSpPr>
          <p:nvPr>
            <p:ph type="body"/>
          </p:nvPr>
        </p:nvSpPr>
        <p:spPr>
          <a:xfrm>
            <a:off x="857520" y="1959480"/>
            <a:ext cx="4379400" cy="396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47" name="PlaceHolder 3"/>
          <p:cNvSpPr>
            <a:spLocks noGrp="1"/>
          </p:cNvSpPr>
          <p:nvPr>
            <p:ph type="body"/>
          </p:nvPr>
        </p:nvSpPr>
        <p:spPr>
          <a:xfrm>
            <a:off x="5456160" y="1959480"/>
            <a:ext cx="4379400" cy="396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857520" y="583560"/>
            <a:ext cx="8974440" cy="12409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subTitle"/>
          </p:nvPr>
        </p:nvSpPr>
        <p:spPr>
          <a:xfrm>
            <a:off x="857520" y="632880"/>
            <a:ext cx="8974440" cy="52945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857520" y="583560"/>
            <a:ext cx="8974440" cy="12409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51" name="PlaceHolder 2"/>
          <p:cNvSpPr>
            <a:spLocks noGrp="1"/>
          </p:cNvSpPr>
          <p:nvPr>
            <p:ph type="body"/>
          </p:nvPr>
        </p:nvSpPr>
        <p:spPr>
          <a:xfrm>
            <a:off x="857520" y="1959480"/>
            <a:ext cx="4379400" cy="18921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52" name="PlaceHolder 3"/>
          <p:cNvSpPr>
            <a:spLocks noGrp="1"/>
          </p:cNvSpPr>
          <p:nvPr>
            <p:ph type="body"/>
          </p:nvPr>
        </p:nvSpPr>
        <p:spPr>
          <a:xfrm>
            <a:off x="857520" y="4031640"/>
            <a:ext cx="4379400" cy="18921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53" name="PlaceHolder 4"/>
          <p:cNvSpPr>
            <a:spLocks noGrp="1"/>
          </p:cNvSpPr>
          <p:nvPr>
            <p:ph type="body"/>
          </p:nvPr>
        </p:nvSpPr>
        <p:spPr>
          <a:xfrm>
            <a:off x="5456160" y="1959480"/>
            <a:ext cx="4379400" cy="396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857520" y="583560"/>
            <a:ext cx="8974440" cy="12409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857520" y="1959480"/>
            <a:ext cx="8974440" cy="3966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857520" y="583560"/>
            <a:ext cx="8974440" cy="12409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55" name="PlaceHolder 2"/>
          <p:cNvSpPr>
            <a:spLocks noGrp="1"/>
          </p:cNvSpPr>
          <p:nvPr>
            <p:ph type="body"/>
          </p:nvPr>
        </p:nvSpPr>
        <p:spPr>
          <a:xfrm>
            <a:off x="857520" y="1959480"/>
            <a:ext cx="4379400" cy="396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56" name="PlaceHolder 3"/>
          <p:cNvSpPr>
            <a:spLocks noGrp="1"/>
          </p:cNvSpPr>
          <p:nvPr>
            <p:ph type="body"/>
          </p:nvPr>
        </p:nvSpPr>
        <p:spPr>
          <a:xfrm>
            <a:off x="5456160" y="1959480"/>
            <a:ext cx="4379400" cy="18921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57" name="PlaceHolder 4"/>
          <p:cNvSpPr>
            <a:spLocks noGrp="1"/>
          </p:cNvSpPr>
          <p:nvPr>
            <p:ph type="body"/>
          </p:nvPr>
        </p:nvSpPr>
        <p:spPr>
          <a:xfrm>
            <a:off x="5456160" y="4031640"/>
            <a:ext cx="4379400" cy="18921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title"/>
          </p:nvPr>
        </p:nvSpPr>
        <p:spPr>
          <a:xfrm>
            <a:off x="857520" y="583560"/>
            <a:ext cx="8974440" cy="12409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59" name="PlaceHolder 2"/>
          <p:cNvSpPr>
            <a:spLocks noGrp="1"/>
          </p:cNvSpPr>
          <p:nvPr>
            <p:ph type="body"/>
          </p:nvPr>
        </p:nvSpPr>
        <p:spPr>
          <a:xfrm>
            <a:off x="857520" y="1959480"/>
            <a:ext cx="4379400" cy="18921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60" name="PlaceHolder 3"/>
          <p:cNvSpPr>
            <a:spLocks noGrp="1"/>
          </p:cNvSpPr>
          <p:nvPr>
            <p:ph type="body"/>
          </p:nvPr>
        </p:nvSpPr>
        <p:spPr>
          <a:xfrm>
            <a:off x="5456160" y="1959480"/>
            <a:ext cx="4379400" cy="18921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61" name="PlaceHolder 4"/>
          <p:cNvSpPr>
            <a:spLocks noGrp="1"/>
          </p:cNvSpPr>
          <p:nvPr>
            <p:ph type="body"/>
          </p:nvPr>
        </p:nvSpPr>
        <p:spPr>
          <a:xfrm>
            <a:off x="857520" y="4031640"/>
            <a:ext cx="8974440" cy="18921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PlaceHolder 1"/>
          <p:cNvSpPr>
            <a:spLocks noGrp="1"/>
          </p:cNvSpPr>
          <p:nvPr>
            <p:ph type="title"/>
          </p:nvPr>
        </p:nvSpPr>
        <p:spPr>
          <a:xfrm>
            <a:off x="857520" y="583560"/>
            <a:ext cx="8974440" cy="12409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63" name="PlaceHolder 2"/>
          <p:cNvSpPr>
            <a:spLocks noGrp="1"/>
          </p:cNvSpPr>
          <p:nvPr>
            <p:ph type="body"/>
          </p:nvPr>
        </p:nvSpPr>
        <p:spPr>
          <a:xfrm>
            <a:off x="857520" y="1959480"/>
            <a:ext cx="8974440" cy="18921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64" name="PlaceHolder 3"/>
          <p:cNvSpPr>
            <a:spLocks noGrp="1"/>
          </p:cNvSpPr>
          <p:nvPr>
            <p:ph type="body"/>
          </p:nvPr>
        </p:nvSpPr>
        <p:spPr>
          <a:xfrm>
            <a:off x="857520" y="4031640"/>
            <a:ext cx="8974440" cy="18921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PlaceHolder 1"/>
          <p:cNvSpPr>
            <a:spLocks noGrp="1"/>
          </p:cNvSpPr>
          <p:nvPr>
            <p:ph type="title"/>
          </p:nvPr>
        </p:nvSpPr>
        <p:spPr>
          <a:xfrm>
            <a:off x="857520" y="583560"/>
            <a:ext cx="8974440" cy="12409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66" name="PlaceHolder 2"/>
          <p:cNvSpPr>
            <a:spLocks noGrp="1"/>
          </p:cNvSpPr>
          <p:nvPr>
            <p:ph type="body"/>
          </p:nvPr>
        </p:nvSpPr>
        <p:spPr>
          <a:xfrm>
            <a:off x="857520" y="1959480"/>
            <a:ext cx="4379400" cy="18921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67" name="PlaceHolder 3"/>
          <p:cNvSpPr>
            <a:spLocks noGrp="1"/>
          </p:cNvSpPr>
          <p:nvPr>
            <p:ph type="body"/>
          </p:nvPr>
        </p:nvSpPr>
        <p:spPr>
          <a:xfrm>
            <a:off x="5456160" y="1959480"/>
            <a:ext cx="4379400" cy="18921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68" name="PlaceHolder 4"/>
          <p:cNvSpPr>
            <a:spLocks noGrp="1"/>
          </p:cNvSpPr>
          <p:nvPr>
            <p:ph type="body"/>
          </p:nvPr>
        </p:nvSpPr>
        <p:spPr>
          <a:xfrm>
            <a:off x="5456160" y="4031640"/>
            <a:ext cx="4379400" cy="18921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69" name="PlaceHolder 5"/>
          <p:cNvSpPr>
            <a:spLocks noGrp="1"/>
          </p:cNvSpPr>
          <p:nvPr>
            <p:ph type="body"/>
          </p:nvPr>
        </p:nvSpPr>
        <p:spPr>
          <a:xfrm>
            <a:off x="857520" y="4031640"/>
            <a:ext cx="4379400" cy="18921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857520" y="583560"/>
            <a:ext cx="8974440" cy="12409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71" name="PlaceHolder 2"/>
          <p:cNvSpPr>
            <a:spLocks noGrp="1"/>
          </p:cNvSpPr>
          <p:nvPr>
            <p:ph type="body"/>
          </p:nvPr>
        </p:nvSpPr>
        <p:spPr>
          <a:xfrm>
            <a:off x="857520" y="1959480"/>
            <a:ext cx="8974440" cy="396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72" name="PlaceHolder 3"/>
          <p:cNvSpPr>
            <a:spLocks noGrp="1"/>
          </p:cNvSpPr>
          <p:nvPr>
            <p:ph type="body"/>
          </p:nvPr>
        </p:nvSpPr>
        <p:spPr>
          <a:xfrm>
            <a:off x="857520" y="1959480"/>
            <a:ext cx="8974440" cy="396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pic>
        <p:nvPicPr>
          <p:cNvPr id="73" name="Рисунок 72"/>
          <p:cNvPicPr/>
          <p:nvPr/>
        </p:nvPicPr>
        <p:blipFill>
          <a:blip r:embed="rId2"/>
          <a:stretch/>
        </p:blipFill>
        <p:spPr>
          <a:xfrm>
            <a:off x="2858760" y="1959120"/>
            <a:ext cx="4971600" cy="3966840"/>
          </a:xfrm>
          <a:prstGeom prst="rect">
            <a:avLst/>
          </a:prstGeom>
          <a:ln>
            <a:noFill/>
          </a:ln>
        </p:spPr>
      </p:pic>
      <p:pic>
        <p:nvPicPr>
          <p:cNvPr id="74" name="Рисунок 73"/>
          <p:cNvPicPr/>
          <p:nvPr/>
        </p:nvPicPr>
        <p:blipFill>
          <a:blip r:embed="rId2"/>
          <a:stretch/>
        </p:blipFill>
        <p:spPr>
          <a:xfrm>
            <a:off x="2858760" y="1959120"/>
            <a:ext cx="4971600" cy="39668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857520" y="583560"/>
            <a:ext cx="8974440" cy="12409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857520" y="1959480"/>
            <a:ext cx="8974440" cy="396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857520" y="583560"/>
            <a:ext cx="8974440" cy="12409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857520" y="1959480"/>
            <a:ext cx="4379400" cy="396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5456160" y="1959480"/>
            <a:ext cx="4379400" cy="396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857520" y="583560"/>
            <a:ext cx="8974440" cy="12409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857520" y="632880"/>
            <a:ext cx="8974440" cy="52945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857520" y="583560"/>
            <a:ext cx="8974440" cy="12409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857520" y="1959480"/>
            <a:ext cx="4379400" cy="18921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857520" y="4031640"/>
            <a:ext cx="4379400" cy="18921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5456160" y="1959480"/>
            <a:ext cx="4379400" cy="396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857520" y="583560"/>
            <a:ext cx="8974440" cy="12409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857520" y="1959480"/>
            <a:ext cx="4379400" cy="396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5456160" y="1959480"/>
            <a:ext cx="4379400" cy="18921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5456160" y="4031640"/>
            <a:ext cx="4379400" cy="18921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857520" y="583560"/>
            <a:ext cx="8974440" cy="12409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857520" y="1959480"/>
            <a:ext cx="4379400" cy="18921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5456160" y="1959480"/>
            <a:ext cx="4379400" cy="18921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857520" y="4031640"/>
            <a:ext cx="8974440" cy="18921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857520" y="632880"/>
            <a:ext cx="8974440" cy="11419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ru-RU" sz="4379">
                <a:latin typeface="Arial"/>
              </a:rPr>
              <a:t>Для правки текста заголовка щёлкните мышью</a:t>
            </a:r>
            <a:endParaRPr/>
          </a:p>
        </p:txBody>
      </p:sp>
      <p:sp>
        <p:nvSpPr>
          <p:cNvPr id="3" name="PlaceHolder 2"/>
          <p:cNvSpPr>
            <a:spLocks noGrp="1"/>
          </p:cNvSpPr>
          <p:nvPr>
            <p:ph type="body"/>
          </p:nvPr>
        </p:nvSpPr>
        <p:spPr>
          <a:xfrm>
            <a:off x="857520" y="1959480"/>
            <a:ext cx="8974440" cy="3966840"/>
          </a:xfrm>
          <a:prstGeom prst="rect">
            <a:avLst/>
          </a:prstGeom>
        </p:spPr>
        <p:txBody>
          <a:bodyPr lIns="0" tIns="0" rIns="0" bIns="0"/>
          <a:lstStyle/>
          <a:p>
            <a:pPr>
              <a:buSzPct val="45000"/>
              <a:buFont typeface="StarSymbol"/>
              <a:buChar char=""/>
            </a:pPr>
            <a:r>
              <a:rPr lang="ru-RU" sz="3189">
                <a:latin typeface="Arial"/>
              </a:rPr>
              <a:t>Для правки структуры щёлкните мышью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ru-RU" sz="2789">
                <a:latin typeface="Arial"/>
              </a:rPr>
              <a:t>Второй уровень структуры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ru-RU" sz="2389">
                <a:latin typeface="Arial"/>
              </a:rPr>
              <a:t>Третий уровень структуры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ru-RU" sz="2000">
                <a:latin typeface="Arial"/>
              </a:rPr>
              <a:t>Четвёртый уровень структуры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ru-RU" sz="2000">
                <a:latin typeface="Arial"/>
              </a:rPr>
              <a:t>Пятый уровень структуры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ru-RU" sz="2000">
                <a:latin typeface="Arial"/>
              </a:rPr>
              <a:t>Шестой уровень структуры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ru-RU" sz="2000">
                <a:latin typeface="Arial"/>
              </a:rPr>
              <a:t>Седьмой уровень структуры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/>
    <p:bodyStyle/>
    <p:otherStyle/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857520" y="632880"/>
            <a:ext cx="8974440" cy="11419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ru-RU" sz="4379">
                <a:latin typeface="Arial"/>
              </a:rPr>
              <a:t>Для правки текста заголовка щёлкните мышью</a:t>
            </a:r>
            <a:endParaRPr/>
          </a:p>
        </p:txBody>
      </p:sp>
      <p:sp>
        <p:nvSpPr>
          <p:cNvPr id="37" name="PlaceHolder 2"/>
          <p:cNvSpPr>
            <a:spLocks noGrp="1"/>
          </p:cNvSpPr>
          <p:nvPr>
            <p:ph type="body"/>
          </p:nvPr>
        </p:nvSpPr>
        <p:spPr>
          <a:xfrm>
            <a:off x="857520" y="1959480"/>
            <a:ext cx="8974440" cy="3966840"/>
          </a:xfrm>
          <a:prstGeom prst="rect">
            <a:avLst/>
          </a:prstGeom>
        </p:spPr>
        <p:txBody>
          <a:bodyPr lIns="0" tIns="0" rIns="0" bIns="0"/>
          <a:lstStyle/>
          <a:p>
            <a:pPr>
              <a:buSzPct val="45000"/>
              <a:buFont typeface="StarSymbol"/>
              <a:buChar char=""/>
            </a:pPr>
            <a:r>
              <a:rPr lang="ru-RU" sz="3189">
                <a:latin typeface="Arial"/>
              </a:rPr>
              <a:t>Для правки структуры щёлкните мышью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ru-RU" sz="2789">
                <a:latin typeface="Arial"/>
              </a:rPr>
              <a:t>Второй уровень структуры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ru-RU" sz="2389">
                <a:latin typeface="Arial"/>
              </a:rPr>
              <a:t>Третий уровень структуры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ru-RU" sz="2000">
                <a:latin typeface="Arial"/>
              </a:rPr>
              <a:t>Четвёртый уровень структуры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ru-RU" sz="2000">
                <a:latin typeface="Arial"/>
              </a:rPr>
              <a:t>Пятый уровень структуры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ru-RU" sz="2000">
                <a:latin typeface="Arial"/>
              </a:rPr>
              <a:t>Шестой уровень структуры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ru-RU" sz="2000">
                <a:latin typeface="Arial"/>
              </a:rPr>
              <a:t>Седьмой уровень структуры</a:t>
            </a:r>
            <a:endParaRPr/>
          </a:p>
        </p:txBody>
      </p:sp>
      <p:sp>
        <p:nvSpPr>
          <p:cNvPr id="38" name="PlaceHolder 3"/>
          <p:cNvSpPr>
            <a:spLocks noGrp="1"/>
          </p:cNvSpPr>
          <p:nvPr>
            <p:ph type="dt"/>
          </p:nvPr>
        </p:nvSpPr>
        <p:spPr>
          <a:xfrm>
            <a:off x="858600" y="6591240"/>
            <a:ext cx="2323080" cy="47160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ru-RU" sz="1400">
                <a:latin typeface="Times New Roman"/>
              </a:rPr>
              <a:t>&lt;дата/время&gt;</a:t>
            </a:r>
            <a:endParaRPr/>
          </a:p>
        </p:txBody>
      </p:sp>
      <p:sp>
        <p:nvSpPr>
          <p:cNvPr id="39" name="PlaceHolder 4"/>
          <p:cNvSpPr>
            <a:spLocks noGrp="1"/>
          </p:cNvSpPr>
          <p:nvPr>
            <p:ph type="ftr"/>
          </p:nvPr>
        </p:nvSpPr>
        <p:spPr>
          <a:xfrm>
            <a:off x="3770280" y="6591240"/>
            <a:ext cx="3160440" cy="471600"/>
          </a:xfrm>
          <a:prstGeom prst="rect">
            <a:avLst/>
          </a:prstGeom>
        </p:spPr>
        <p:txBody>
          <a:bodyPr lIns="0" tIns="0" rIns="0" bIns="0"/>
          <a:lstStyle/>
          <a:p>
            <a:pPr algn="ctr"/>
            <a:r>
              <a:rPr lang="ru-RU" sz="1400">
                <a:latin typeface="Times New Roman"/>
              </a:rPr>
              <a:t>&lt;нижний колонтитул&gt;</a:t>
            </a:r>
            <a:endParaRPr/>
          </a:p>
        </p:txBody>
      </p:sp>
      <p:sp>
        <p:nvSpPr>
          <p:cNvPr id="40" name="PlaceHolder 5"/>
          <p:cNvSpPr>
            <a:spLocks noGrp="1"/>
          </p:cNvSpPr>
          <p:nvPr>
            <p:ph type="sldNum"/>
          </p:nvPr>
        </p:nvSpPr>
        <p:spPr>
          <a:xfrm>
            <a:off x="7509600" y="6591240"/>
            <a:ext cx="2323080" cy="471600"/>
          </a:xfrm>
          <a:prstGeom prst="rect">
            <a:avLst/>
          </a:prstGeom>
        </p:spPr>
        <p:txBody>
          <a:bodyPr lIns="0" tIns="0" rIns="0" bIns="0"/>
          <a:lstStyle/>
          <a:p>
            <a:pPr algn="r"/>
            <a:fld id="{B004909D-9E1D-4C61-B632-A14BD1D42B12}" type="slidenum">
              <a:rPr lang="ru-RU" sz="1400">
                <a:latin typeface="Times New Roman"/>
              </a:rPr>
              <a:pPr algn="r"/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TextShape 1"/>
          <p:cNvSpPr txBox="1"/>
          <p:nvPr/>
        </p:nvSpPr>
        <p:spPr>
          <a:xfrm>
            <a:off x="1944000" y="936000"/>
            <a:ext cx="6165360" cy="296244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r>
              <a:rPr lang="ru-RU">
                <a:latin typeface="Arial"/>
              </a:rPr>
              <a:t>МОБУСОШ с.Буриказганово Стерлитамакский район РБ</a:t>
            </a:r>
            <a:endParaRPr/>
          </a:p>
          <a:p>
            <a:endParaRPr/>
          </a:p>
          <a:p>
            <a:endParaRPr/>
          </a:p>
          <a:p>
            <a:endParaRPr/>
          </a:p>
          <a:p>
            <a:endParaRPr/>
          </a:p>
          <a:p>
            <a:endParaRPr/>
          </a:p>
          <a:p>
            <a:endParaRPr/>
          </a:p>
          <a:p>
            <a:endParaRPr/>
          </a:p>
          <a:p>
            <a:endParaRPr/>
          </a:p>
          <a:p>
            <a:endParaRPr/>
          </a:p>
          <a:p>
            <a:endParaRPr/>
          </a:p>
        </p:txBody>
      </p:sp>
      <p:sp>
        <p:nvSpPr>
          <p:cNvPr id="76" name="TextShape 2"/>
          <p:cNvSpPr txBox="1"/>
          <p:nvPr/>
        </p:nvSpPr>
        <p:spPr>
          <a:xfrm>
            <a:off x="4312080" y="3300120"/>
            <a:ext cx="1224720" cy="34632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r>
              <a:rPr lang="ru-RU">
                <a:latin typeface="Arial"/>
              </a:rPr>
              <a:t>  </a:t>
            </a:r>
            <a:r>
              <a:rPr lang="ru-RU">
                <a:solidFill>
                  <a:srgbClr val="000080"/>
                </a:solidFill>
                <a:latin typeface="Arial"/>
              </a:rPr>
              <a:t>ПРОЕКТ</a:t>
            </a:r>
            <a:endParaRPr/>
          </a:p>
        </p:txBody>
      </p:sp>
      <p:sp>
        <p:nvSpPr>
          <p:cNvPr id="77" name="TextShape 3"/>
          <p:cNvSpPr txBox="1"/>
          <p:nvPr/>
        </p:nvSpPr>
        <p:spPr>
          <a:xfrm>
            <a:off x="2232000" y="4176000"/>
            <a:ext cx="5057280" cy="4107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r>
              <a:rPr lang="ru-RU">
                <a:latin typeface="Arial"/>
              </a:rPr>
              <a:t>    </a:t>
            </a:r>
            <a:r>
              <a:rPr lang="ru-RU" smtClean="0">
                <a:latin typeface="Arial"/>
              </a:rPr>
              <a:t>на </a:t>
            </a:r>
            <a:r>
              <a:rPr lang="ru-RU">
                <a:latin typeface="Arial"/>
              </a:rPr>
              <a:t>тему: </a:t>
            </a:r>
            <a:r>
              <a:rPr lang="ru-RU">
                <a:solidFill>
                  <a:srgbClr val="FF0000"/>
                </a:solidFill>
                <a:latin typeface="Arial"/>
              </a:rPr>
              <a:t>«</a:t>
            </a:r>
            <a:r>
              <a:rPr lang="ru-RU" i="1">
                <a:solidFill>
                  <a:srgbClr val="FF0000"/>
                </a:solidFill>
                <a:latin typeface="Comic Sans MS"/>
              </a:rPr>
              <a:t>НАМ НА МЕСТЕ НЕ СИДИТСЯ»</a:t>
            </a:r>
            <a:endParaRPr/>
          </a:p>
        </p:txBody>
      </p:sp>
      <p:sp>
        <p:nvSpPr>
          <p:cNvPr id="78" name="TextShape 4"/>
          <p:cNvSpPr txBox="1"/>
          <p:nvPr/>
        </p:nvSpPr>
        <p:spPr>
          <a:xfrm>
            <a:off x="2880000" y="6624000"/>
            <a:ext cx="7387560" cy="60228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r>
              <a:rPr lang="ru-RU">
                <a:latin typeface="Arial"/>
              </a:rPr>
              <a:t>                                        Подготовила воспитатель: Газизуллина Л.Т.</a:t>
            </a:r>
            <a:endParaRPr/>
          </a:p>
          <a:p>
            <a:r>
              <a:rPr lang="ru-RU">
                <a:latin typeface="Arial"/>
              </a:rPr>
              <a:t>                           2017</a:t>
            </a:r>
            <a:endParaRPr/>
          </a:p>
        </p:txBody>
      </p:sp>
      <p:pic>
        <p:nvPicPr>
          <p:cNvPr id="79" name="Picture 5"/>
          <p:cNvPicPr/>
          <p:nvPr/>
        </p:nvPicPr>
        <p:blipFill>
          <a:blip r:embed="rId2"/>
          <a:stretch/>
        </p:blipFill>
        <p:spPr>
          <a:xfrm>
            <a:off x="4032000" y="4896000"/>
            <a:ext cx="1962720" cy="12668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ransition spd="med">
    <p:diamond/>
  </p:transition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TextShape 1"/>
          <p:cNvSpPr txBox="1"/>
          <p:nvPr/>
        </p:nvSpPr>
        <p:spPr>
          <a:xfrm>
            <a:off x="2304000" y="2304000"/>
            <a:ext cx="308880" cy="60228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endParaRPr/>
          </a:p>
          <a:p>
            <a:r>
              <a:rPr lang="ru-RU">
                <a:latin typeface="Arial"/>
              </a:rPr>
              <a:t>  </a:t>
            </a:r>
            <a:endParaRPr/>
          </a:p>
        </p:txBody>
      </p:sp>
      <p:sp>
        <p:nvSpPr>
          <p:cNvPr id="81" name="TextShape 2"/>
          <p:cNvSpPr txBox="1"/>
          <p:nvPr/>
        </p:nvSpPr>
        <p:spPr>
          <a:xfrm>
            <a:off x="54720" y="1811520"/>
            <a:ext cx="10716120" cy="399672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trike="noStrike">
                <a:solidFill>
                  <a:srgbClr val="000099"/>
                </a:solidFill>
                <a:latin typeface="Calibri"/>
                <a:ea typeface="DejaVu Sans"/>
              </a:rPr>
              <a:t>                                           Здоровье – важный фактор в жизни современного человека.                                                                                        Вырастить ребенка сильным, крепким, здоровым – это желание </a:t>
            </a:r>
            <a:endParaRPr/>
          </a:p>
          <a:p>
            <a:pPr>
              <a:lnSpc>
                <a:spcPct val="100000"/>
              </a:lnSpc>
            </a:pPr>
            <a:r>
              <a:rPr lang="ru-RU" strike="noStrike">
                <a:solidFill>
                  <a:srgbClr val="000099"/>
                </a:solidFill>
                <a:latin typeface="Calibri"/>
                <a:ea typeface="DejaVu Sans"/>
              </a:rPr>
              <a:t>                                          родителей и одна из ведущих задач, стоящих перед дошкольным учреждением.</a:t>
            </a:r>
            <a:endParaRPr/>
          </a:p>
          <a:p>
            <a:pPr>
              <a:lnSpc>
                <a:spcPct val="100000"/>
              </a:lnSpc>
            </a:pPr>
            <a:r>
              <a:rPr lang="ru-RU" b="1" i="1" strike="noStrike">
                <a:solidFill>
                  <a:srgbClr val="000000"/>
                </a:solidFill>
                <a:latin typeface="Calibri"/>
                <a:ea typeface="DejaVu Sans"/>
              </a:rPr>
              <a:t>                                          Цель: </a:t>
            </a:r>
            <a:endParaRPr/>
          </a:p>
          <a:p>
            <a:pPr>
              <a:lnSpc>
                <a:spcPct val="100000"/>
              </a:lnSpc>
            </a:pPr>
            <a:r>
              <a:rPr lang="ru-RU" strike="noStrike">
                <a:solidFill>
                  <a:srgbClr val="000099"/>
                </a:solidFill>
                <a:latin typeface="Calibri"/>
                <a:ea typeface="DejaVu Sans"/>
              </a:rPr>
              <a:t>                                         Физическое развитие дошкольников и их семей, сохранение их здоровья, </a:t>
            </a:r>
            <a:endParaRPr/>
          </a:p>
          <a:p>
            <a:pPr>
              <a:lnSpc>
                <a:spcPct val="100000"/>
              </a:lnSpc>
            </a:pPr>
            <a:r>
              <a:rPr lang="ru-RU" strike="noStrike">
                <a:solidFill>
                  <a:srgbClr val="000099"/>
                </a:solidFill>
                <a:latin typeface="Calibri"/>
                <a:ea typeface="DejaVu Sans"/>
              </a:rPr>
              <a:t>                                         воспитание физической культуры и нравственной сплоченности семей.</a:t>
            </a:r>
            <a:r>
              <a:rPr lang="ru-RU" b="1" i="1" strike="noStrike">
                <a:solidFill>
                  <a:srgbClr val="000099"/>
                </a:solidFill>
                <a:latin typeface="Calibri"/>
                <a:ea typeface="DejaVu Sans"/>
              </a:rPr>
              <a:t> </a:t>
            </a:r>
            <a:endParaRPr/>
          </a:p>
          <a:p>
            <a:pPr>
              <a:lnSpc>
                <a:spcPct val="100000"/>
              </a:lnSpc>
            </a:pPr>
            <a:r>
              <a:rPr lang="ru-RU" b="1" i="1" strike="noStrike">
                <a:solidFill>
                  <a:srgbClr val="000000"/>
                </a:solidFill>
                <a:latin typeface="Calibri"/>
                <a:ea typeface="DejaVu Sans"/>
              </a:rPr>
              <a:t>                                         Задачи</a:t>
            </a:r>
            <a:r>
              <a:rPr lang="ru-RU" strike="noStrike">
                <a:solidFill>
                  <a:srgbClr val="000000"/>
                </a:solidFill>
                <a:latin typeface="Calibri"/>
                <a:ea typeface="DejaVu Sans"/>
              </a:rPr>
              <a:t>:</a:t>
            </a:r>
            <a:endParaRPr/>
          </a:p>
          <a:p>
            <a:pPr>
              <a:lnSpc>
                <a:spcPct val="100000"/>
              </a:lnSpc>
            </a:pPr>
            <a:r>
              <a:rPr lang="ru-RU" strike="noStrike">
                <a:solidFill>
                  <a:srgbClr val="000099"/>
                </a:solidFill>
                <a:latin typeface="Calibri"/>
                <a:ea typeface="DejaVu Sans"/>
              </a:rPr>
              <a:t>                                          - развивать спортивные  и двигательные навыки у детей и        взрослых;</a:t>
            </a:r>
            <a:endParaRPr/>
          </a:p>
          <a:p>
            <a:pPr>
              <a:lnSpc>
                <a:spcPct val="100000"/>
              </a:lnSpc>
            </a:pPr>
            <a:r>
              <a:rPr lang="ru-RU" strike="noStrike">
                <a:solidFill>
                  <a:srgbClr val="000099"/>
                </a:solidFill>
                <a:latin typeface="Calibri"/>
                <a:ea typeface="DejaVu Sans"/>
              </a:rPr>
              <a:t>                                          - воспитывать чувство  коллективизма, доброжелательности;        </a:t>
            </a:r>
            <a:endParaRPr/>
          </a:p>
          <a:p>
            <a:pPr>
              <a:lnSpc>
                <a:spcPct val="100000"/>
              </a:lnSpc>
            </a:pPr>
            <a:r>
              <a:rPr lang="ru-RU" strike="noStrike">
                <a:solidFill>
                  <a:srgbClr val="000099"/>
                </a:solidFill>
                <a:latin typeface="Calibri"/>
                <a:ea typeface="DejaVu Sans"/>
              </a:rPr>
              <a:t>                                          -пропаганда физической культуры и спорта.</a:t>
            </a:r>
            <a:endParaRPr/>
          </a:p>
          <a:p>
            <a:pPr>
              <a:lnSpc>
                <a:spcPct val="100000"/>
              </a:lnSpc>
            </a:pPr>
            <a:r>
              <a:rPr lang="ru-RU" b="1" i="1" strike="noStrike">
                <a:solidFill>
                  <a:srgbClr val="000000"/>
                </a:solidFill>
                <a:latin typeface="Calibri"/>
                <a:ea typeface="DejaVu Sans"/>
              </a:rPr>
              <a:t>                                          Тип проекта:</a:t>
            </a:r>
            <a:endParaRPr/>
          </a:p>
          <a:p>
            <a:pPr>
              <a:lnSpc>
                <a:spcPct val="100000"/>
              </a:lnSpc>
            </a:pPr>
            <a:r>
              <a:rPr lang="ru-RU" strike="noStrike">
                <a:solidFill>
                  <a:srgbClr val="000099"/>
                </a:solidFill>
                <a:latin typeface="Calibri"/>
                <a:ea typeface="DejaVu Sans"/>
              </a:rPr>
              <a:t>                                          Информационный. Краткосрочный.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sp>
        <p:nvSpPr>
          <p:cNvPr id="82" name="TextShape 3"/>
          <p:cNvSpPr txBox="1"/>
          <p:nvPr/>
        </p:nvSpPr>
        <p:spPr>
          <a:xfrm>
            <a:off x="2448000" y="1512000"/>
            <a:ext cx="1690920" cy="34632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r>
              <a:rPr lang="ru-RU">
                <a:latin typeface="Arial"/>
              </a:rPr>
              <a:t>Актуальность.</a:t>
            </a:r>
            <a:endParaRPr/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TextShape 1"/>
          <p:cNvSpPr txBox="1"/>
          <p:nvPr/>
        </p:nvSpPr>
        <p:spPr>
          <a:xfrm>
            <a:off x="338400" y="440640"/>
            <a:ext cx="10461600" cy="9273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trike="noStrike">
                <a:solidFill>
                  <a:srgbClr val="000000"/>
                </a:solidFill>
                <a:latin typeface="Calibri"/>
                <a:ea typeface="DejaVu Sans"/>
              </a:rPr>
              <a:t>     В зависимости от физических способностей</a:t>
            </a:r>
            <a:endParaRPr/>
          </a:p>
          <a:p>
            <a:pPr>
              <a:lnSpc>
                <a:spcPct val="100000"/>
              </a:lnSpc>
            </a:pPr>
            <a:r>
              <a:rPr lang="ru-RU" strike="noStrike">
                <a:solidFill>
                  <a:srgbClr val="000000"/>
                </a:solidFill>
                <a:latin typeface="Calibri"/>
                <a:ea typeface="DejaVu Sans"/>
              </a:rPr>
              <a:t>  ребенка, родители могут выбрать </a:t>
            </a:r>
            <a:endParaRPr/>
          </a:p>
          <a:p>
            <a:pPr>
              <a:lnSpc>
                <a:spcPct val="100000"/>
              </a:lnSpc>
            </a:pPr>
            <a:r>
              <a:rPr lang="ru-RU" strike="noStrike">
                <a:solidFill>
                  <a:srgbClr val="000000"/>
                </a:solidFill>
                <a:latin typeface="Calibri"/>
                <a:ea typeface="DejaVu Sans"/>
              </a:rPr>
              <a:t>  наиболее подходящий вид спорта. </a:t>
            </a:r>
            <a:endParaRPr/>
          </a:p>
        </p:txBody>
      </p:sp>
      <p:pic>
        <p:nvPicPr>
          <p:cNvPr id="84" name="Picture 8"/>
          <p:cNvPicPr/>
          <p:nvPr/>
        </p:nvPicPr>
        <p:blipFill>
          <a:blip r:embed="rId2"/>
          <a:stretch/>
        </p:blipFill>
        <p:spPr>
          <a:xfrm>
            <a:off x="5616000" y="558000"/>
            <a:ext cx="3454560" cy="2106000"/>
          </a:xfrm>
          <a:prstGeom prst="rect">
            <a:avLst/>
          </a:prstGeom>
          <a:ln>
            <a:noFill/>
          </a:ln>
        </p:spPr>
      </p:pic>
      <p:pic>
        <p:nvPicPr>
          <p:cNvPr id="85" name="Picture 2"/>
          <p:cNvPicPr/>
          <p:nvPr/>
        </p:nvPicPr>
        <p:blipFill>
          <a:blip r:embed="rId3"/>
          <a:stretch/>
        </p:blipFill>
        <p:spPr>
          <a:xfrm>
            <a:off x="720000" y="1872000"/>
            <a:ext cx="4154760" cy="2584800"/>
          </a:xfrm>
          <a:prstGeom prst="rect">
            <a:avLst/>
          </a:prstGeom>
          <a:ln>
            <a:noFill/>
          </a:ln>
        </p:spPr>
      </p:pic>
      <p:sp>
        <p:nvSpPr>
          <p:cNvPr id="86" name="TextShape 2"/>
          <p:cNvSpPr txBox="1"/>
          <p:nvPr/>
        </p:nvSpPr>
        <p:spPr>
          <a:xfrm>
            <a:off x="5112360" y="2897640"/>
            <a:ext cx="10583640" cy="12063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trike="noStrike">
                <a:solidFill>
                  <a:srgbClr val="000000"/>
                </a:solidFill>
                <a:latin typeface="Calibri"/>
                <a:ea typeface="DejaVu Sans"/>
              </a:rPr>
              <a:t>  Главное — показать детям хороший пример: </a:t>
            </a:r>
            <a:endParaRPr/>
          </a:p>
          <a:p>
            <a:pPr>
              <a:lnSpc>
                <a:spcPct val="100000"/>
              </a:lnSpc>
            </a:pPr>
            <a:r>
              <a:rPr lang="ru-RU" strike="noStrike">
                <a:solidFill>
                  <a:srgbClr val="000000"/>
                </a:solidFill>
                <a:latin typeface="Calibri"/>
                <a:ea typeface="DejaVu Sans"/>
              </a:rPr>
              <a:t>неважно каким спортом занимаются родители, </a:t>
            </a:r>
            <a:endParaRPr/>
          </a:p>
          <a:p>
            <a:pPr>
              <a:lnSpc>
                <a:spcPct val="100000"/>
              </a:lnSpc>
            </a:pPr>
            <a:r>
              <a:rPr lang="ru-RU" strike="noStrike">
                <a:solidFill>
                  <a:srgbClr val="000000"/>
                </a:solidFill>
                <a:latin typeface="Calibri"/>
                <a:ea typeface="DejaVu Sans"/>
              </a:rPr>
              <a:t>важно, чтобы это было регулярно. Совместные </a:t>
            </a:r>
            <a:endParaRPr/>
          </a:p>
          <a:p>
            <a:pPr>
              <a:lnSpc>
                <a:spcPct val="100000"/>
              </a:lnSpc>
            </a:pPr>
            <a:r>
              <a:rPr lang="ru-RU" strike="noStrike">
                <a:solidFill>
                  <a:srgbClr val="000000"/>
                </a:solidFill>
                <a:latin typeface="Calibri"/>
                <a:ea typeface="DejaVu Sans"/>
              </a:rPr>
              <a:t>занятия спортом укрепляют семейные узы.</a:t>
            </a:r>
            <a:endParaRPr/>
          </a:p>
        </p:txBody>
      </p:sp>
      <p:sp>
        <p:nvSpPr>
          <p:cNvPr id="87" name="TextShape 3"/>
          <p:cNvSpPr txBox="1"/>
          <p:nvPr/>
        </p:nvSpPr>
        <p:spPr>
          <a:xfrm>
            <a:off x="360000" y="4536000"/>
            <a:ext cx="10792440" cy="14853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trike="noStrike">
                <a:solidFill>
                  <a:srgbClr val="000000"/>
                </a:solidFill>
                <a:latin typeface="Calibri"/>
                <a:ea typeface="DejaVu Sans"/>
              </a:rPr>
              <a:t>        Идея, которая наверняка понравится очень занятым родителям: домашний спортзал.</a:t>
            </a:r>
            <a:endParaRPr/>
          </a:p>
          <a:p>
            <a:pPr>
              <a:lnSpc>
                <a:spcPct val="100000"/>
              </a:lnSpc>
            </a:pPr>
            <a:r>
              <a:rPr lang="ru-RU" strike="noStrike">
                <a:solidFill>
                  <a:srgbClr val="000000"/>
                </a:solidFill>
                <a:latin typeface="Calibri"/>
                <a:ea typeface="DejaVu Sans"/>
              </a:rPr>
              <a:t>      Кстати, для него совершенно не нужно покупать дорогие тренажеры, громоздить </a:t>
            </a:r>
            <a:endParaRPr/>
          </a:p>
          <a:p>
            <a:pPr>
              <a:lnSpc>
                <a:spcPct val="100000"/>
              </a:lnSpc>
            </a:pPr>
            <a:r>
              <a:rPr lang="ru-RU" strike="noStrike">
                <a:solidFill>
                  <a:srgbClr val="000000"/>
                </a:solidFill>
                <a:latin typeface="Calibri"/>
                <a:ea typeface="DejaVu Sans"/>
              </a:rPr>
              <a:t>     «шведскую стенку»: достаточно купить в ближайшем спортивном магазине </a:t>
            </a:r>
            <a:endParaRPr/>
          </a:p>
          <a:p>
            <a:pPr>
              <a:lnSpc>
                <a:spcPct val="100000"/>
              </a:lnSpc>
            </a:pPr>
            <a:r>
              <a:rPr lang="ru-RU" strike="noStrike">
                <a:solidFill>
                  <a:srgbClr val="000000"/>
                </a:solidFill>
                <a:latin typeface="Calibri"/>
                <a:ea typeface="DejaVu Sans"/>
              </a:rPr>
              <a:t>     самые простые предметы: обруч, эспандер, гантели, большой резиновый мяч,скакалку. </a:t>
            </a:r>
            <a:endParaRPr/>
          </a:p>
          <a:p>
            <a:pPr>
              <a:lnSpc>
                <a:spcPct val="100000"/>
              </a:lnSpc>
            </a:pPr>
            <a:r>
              <a:rPr lang="ru-RU" strike="noStrike">
                <a:solidFill>
                  <a:srgbClr val="000000"/>
                </a:solidFill>
                <a:latin typeface="Calibri"/>
                <a:ea typeface="DejaVu Sans"/>
              </a:rPr>
              <a:t>    Детям старше 3 лет наверняка понравится домашний батут.</a:t>
            </a:r>
            <a:endParaRPr/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TextShape 1"/>
          <p:cNvSpPr txBox="1"/>
          <p:nvPr/>
        </p:nvSpPr>
        <p:spPr>
          <a:xfrm>
            <a:off x="504000" y="360000"/>
            <a:ext cx="10681200" cy="17643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trike="noStrike">
                <a:solidFill>
                  <a:srgbClr val="000000"/>
                </a:solidFill>
                <a:latin typeface="Calibri"/>
                <a:ea typeface="DejaVu Sans"/>
              </a:rPr>
              <a:t>   Хорошо, если во дворе вашего дома есть место</a:t>
            </a:r>
            <a:endParaRPr/>
          </a:p>
          <a:p>
            <a:pPr>
              <a:lnSpc>
                <a:spcPct val="100000"/>
              </a:lnSpc>
            </a:pPr>
            <a:r>
              <a:rPr lang="ru-RU" strike="noStrike">
                <a:solidFill>
                  <a:srgbClr val="000000"/>
                </a:solidFill>
                <a:latin typeface="Calibri"/>
                <a:ea typeface="DejaVu Sans"/>
              </a:rPr>
              <a:t> для активного отдыха – уличный спорткомплекс,</a:t>
            </a:r>
            <a:endParaRPr/>
          </a:p>
          <a:p>
            <a:pPr>
              <a:lnSpc>
                <a:spcPct val="100000"/>
              </a:lnSpc>
            </a:pPr>
            <a:r>
              <a:rPr lang="ru-RU" strike="noStrike">
                <a:solidFill>
                  <a:srgbClr val="000000"/>
                </a:solidFill>
                <a:latin typeface="Calibri"/>
                <a:ea typeface="DejaVu Sans"/>
              </a:rPr>
              <a:t> несколько турников, футбольная площадка или </a:t>
            </a:r>
            <a:endParaRPr/>
          </a:p>
          <a:p>
            <a:pPr>
              <a:lnSpc>
                <a:spcPct val="100000"/>
              </a:lnSpc>
            </a:pPr>
            <a:r>
              <a:rPr lang="ru-RU" strike="noStrike">
                <a:solidFill>
                  <a:srgbClr val="000000"/>
                </a:solidFill>
                <a:latin typeface="Calibri"/>
                <a:ea typeface="DejaVu Sans"/>
              </a:rPr>
              <a:t>хоккейная «коробка». Не стесняйтесь, выходите </a:t>
            </a:r>
            <a:endParaRPr/>
          </a:p>
          <a:p>
            <a:pPr>
              <a:lnSpc>
                <a:spcPct val="100000"/>
              </a:lnSpc>
            </a:pPr>
            <a:r>
              <a:rPr lang="ru-RU" strike="noStrike">
                <a:solidFill>
                  <a:srgbClr val="000000"/>
                </a:solidFill>
                <a:latin typeface="Calibri"/>
                <a:ea typeface="DejaVu Sans"/>
              </a:rPr>
              <a:t>туда всей семьей с футбольным мячом или ракетками</a:t>
            </a:r>
            <a:endParaRPr/>
          </a:p>
          <a:p>
            <a:pPr>
              <a:lnSpc>
                <a:spcPct val="100000"/>
              </a:lnSpc>
            </a:pPr>
            <a:r>
              <a:rPr lang="ru-RU" strike="noStrike">
                <a:solidFill>
                  <a:srgbClr val="000000"/>
                </a:solidFill>
                <a:latin typeface="Calibri"/>
                <a:ea typeface="DejaVu Sans"/>
              </a:rPr>
              <a:t> для бадминтона </a:t>
            </a:r>
            <a:endParaRPr/>
          </a:p>
        </p:txBody>
      </p:sp>
      <p:pic>
        <p:nvPicPr>
          <p:cNvPr id="89" name="Рисунок 88"/>
          <p:cNvPicPr/>
          <p:nvPr/>
        </p:nvPicPr>
        <p:blipFill>
          <a:blip r:embed="rId2" cstate="print"/>
          <a:stretch/>
        </p:blipFill>
        <p:spPr>
          <a:xfrm>
            <a:off x="6264000" y="432000"/>
            <a:ext cx="3690360" cy="1902960"/>
          </a:xfrm>
          <a:prstGeom prst="rect">
            <a:avLst/>
          </a:prstGeom>
          <a:ln>
            <a:noFill/>
          </a:ln>
        </p:spPr>
      </p:pic>
      <p:sp>
        <p:nvSpPr>
          <p:cNvPr id="90" name="TextShape 2"/>
          <p:cNvSpPr txBox="1"/>
          <p:nvPr/>
        </p:nvSpPr>
        <p:spPr>
          <a:xfrm>
            <a:off x="4445640" y="2736000"/>
            <a:ext cx="10818360" cy="14853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trike="noStrike">
                <a:solidFill>
                  <a:srgbClr val="000000"/>
                </a:solidFill>
                <a:latin typeface="Calibri"/>
                <a:ea typeface="DejaVu Sans"/>
              </a:rPr>
              <a:t>  Ну и, конечно, ни в коем случае нельзя игнорировать</a:t>
            </a:r>
            <a:endParaRPr/>
          </a:p>
          <a:p>
            <a:pPr>
              <a:lnSpc>
                <a:spcPct val="100000"/>
              </a:lnSpc>
            </a:pPr>
            <a:r>
              <a:rPr lang="ru-RU" strike="noStrike">
                <a:solidFill>
                  <a:srgbClr val="000000"/>
                </a:solidFill>
                <a:latin typeface="Calibri"/>
                <a:ea typeface="DejaVu Sans"/>
              </a:rPr>
              <a:t>возможности, которые дают нам выходные дни, каникулы </a:t>
            </a:r>
            <a:endParaRPr/>
          </a:p>
          <a:p>
            <a:pPr>
              <a:lnSpc>
                <a:spcPct val="100000"/>
              </a:lnSpc>
            </a:pPr>
            <a:r>
              <a:rPr lang="ru-RU" strike="noStrike">
                <a:solidFill>
                  <a:srgbClr val="000000"/>
                </a:solidFill>
                <a:latin typeface="Calibri"/>
                <a:ea typeface="DejaVu Sans"/>
              </a:rPr>
              <a:t>и отпуска – собирайте грибы или букеты из веток,</a:t>
            </a:r>
            <a:endParaRPr/>
          </a:p>
          <a:p>
            <a:pPr>
              <a:lnSpc>
                <a:spcPct val="100000"/>
              </a:lnSpc>
            </a:pPr>
            <a:r>
              <a:rPr lang="ru-RU" strike="noStrike">
                <a:solidFill>
                  <a:srgbClr val="000000"/>
                </a:solidFill>
                <a:latin typeface="Calibri"/>
                <a:ea typeface="DejaVu Sans"/>
              </a:rPr>
              <a:t> гуляйте по лесу, только не сидите! Зимой можно </a:t>
            </a:r>
            <a:endParaRPr/>
          </a:p>
          <a:p>
            <a:pPr>
              <a:lnSpc>
                <a:spcPct val="100000"/>
              </a:lnSpc>
            </a:pPr>
            <a:r>
              <a:rPr lang="ru-RU" strike="noStrike">
                <a:solidFill>
                  <a:srgbClr val="000000"/>
                </a:solidFill>
                <a:latin typeface="Calibri"/>
                <a:ea typeface="DejaVu Sans"/>
              </a:rPr>
              <a:t>отправиться на лыжную прогулку.</a:t>
            </a:r>
            <a:endParaRPr/>
          </a:p>
        </p:txBody>
      </p:sp>
      <p:pic>
        <p:nvPicPr>
          <p:cNvPr id="91" name="Рисунок 90"/>
          <p:cNvPicPr/>
          <p:nvPr/>
        </p:nvPicPr>
        <p:blipFill>
          <a:blip r:embed="rId3" cstate="print"/>
          <a:stretch/>
        </p:blipFill>
        <p:spPr>
          <a:xfrm>
            <a:off x="747000" y="3600000"/>
            <a:ext cx="3141000" cy="2369880"/>
          </a:xfrm>
          <a:prstGeom prst="rect">
            <a:avLst/>
          </a:prstGeom>
          <a:ln>
            <a:noFill/>
          </a:ln>
        </p:spPr>
      </p:pic>
      <p:sp>
        <p:nvSpPr>
          <p:cNvPr id="92" name="TextShape 3"/>
          <p:cNvSpPr txBox="1"/>
          <p:nvPr/>
        </p:nvSpPr>
        <p:spPr>
          <a:xfrm>
            <a:off x="4320000" y="4436640"/>
            <a:ext cx="10719360" cy="20433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trike="noStrike">
                <a:solidFill>
                  <a:srgbClr val="000000"/>
                </a:solidFill>
                <a:latin typeface="Calibri"/>
                <a:ea typeface="DejaVu Sans"/>
              </a:rPr>
              <a:t>     Чтобы спорт в жизни детей и его польза приносила</a:t>
            </a:r>
            <a:endParaRPr/>
          </a:p>
          <a:p>
            <a:pPr>
              <a:lnSpc>
                <a:spcPct val="100000"/>
              </a:lnSpc>
            </a:pPr>
            <a:r>
              <a:rPr lang="ru-RU" strike="noStrike">
                <a:solidFill>
                  <a:srgbClr val="000000"/>
                </a:solidFill>
                <a:latin typeface="Calibri"/>
                <a:ea typeface="DejaVu Sans"/>
              </a:rPr>
              <a:t> как можно больше пользы, им в первую очередь</a:t>
            </a:r>
            <a:endParaRPr/>
          </a:p>
          <a:p>
            <a:pPr>
              <a:lnSpc>
                <a:spcPct val="100000"/>
              </a:lnSpc>
            </a:pPr>
            <a:r>
              <a:rPr lang="ru-RU" strike="noStrike">
                <a:solidFill>
                  <a:srgbClr val="000000"/>
                </a:solidFill>
                <a:latin typeface="Calibri"/>
                <a:ea typeface="DejaVu Sans"/>
              </a:rPr>
              <a:t> нужно заниматься. Но для некоторых детей это</a:t>
            </a:r>
            <a:endParaRPr/>
          </a:p>
          <a:p>
            <a:pPr>
              <a:lnSpc>
                <a:spcPct val="100000"/>
              </a:lnSpc>
            </a:pPr>
            <a:r>
              <a:rPr lang="ru-RU" strike="noStrike">
                <a:solidFill>
                  <a:srgbClr val="000000"/>
                </a:solidFill>
                <a:latin typeface="Calibri"/>
                <a:ea typeface="DejaVu Sans"/>
              </a:rPr>
              <a:t> не так уже и просто. Родители в этом могут, </a:t>
            </a:r>
            <a:endParaRPr/>
          </a:p>
          <a:p>
            <a:pPr>
              <a:lnSpc>
                <a:spcPct val="100000"/>
              </a:lnSpc>
            </a:pPr>
            <a:r>
              <a:rPr lang="ru-RU" strike="noStrike">
                <a:solidFill>
                  <a:srgbClr val="000000"/>
                </a:solidFill>
                <a:latin typeface="Calibri"/>
                <a:ea typeface="DejaVu Sans"/>
              </a:rPr>
              <a:t> несомненно, помочь ребенку. Для этого достаточно </a:t>
            </a:r>
            <a:endParaRPr/>
          </a:p>
          <a:p>
            <a:pPr>
              <a:lnSpc>
                <a:spcPct val="100000"/>
              </a:lnSpc>
            </a:pPr>
            <a:r>
              <a:rPr lang="ru-RU" strike="noStrike">
                <a:solidFill>
                  <a:srgbClr val="000000"/>
                </a:solidFill>
                <a:latin typeface="Calibri"/>
                <a:ea typeface="DejaVu Sans"/>
              </a:rPr>
              <a:t>узнать, какие есть интересы у ребенка, чем он увлекается, </a:t>
            </a:r>
            <a:endParaRPr/>
          </a:p>
          <a:p>
            <a:pPr>
              <a:lnSpc>
                <a:spcPct val="100000"/>
              </a:lnSpc>
            </a:pPr>
            <a:r>
              <a:rPr lang="ru-RU" strike="noStrike">
                <a:solidFill>
                  <a:srgbClr val="000000"/>
                </a:solidFill>
                <a:latin typeface="Calibri"/>
                <a:ea typeface="DejaVu Sans"/>
              </a:rPr>
              <a:t>что любит и какие у него мечты. </a:t>
            </a:r>
            <a:endParaRPr/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TextShape 1"/>
          <p:cNvSpPr txBox="1"/>
          <p:nvPr/>
        </p:nvSpPr>
        <p:spPr>
          <a:xfrm>
            <a:off x="446040" y="504000"/>
            <a:ext cx="10569960" cy="16455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2000" strike="noStrike">
                <a:solidFill>
                  <a:srgbClr val="000000"/>
                </a:solidFill>
                <a:latin typeface="Calibri"/>
                <a:ea typeface="DejaVu Sans"/>
              </a:rPr>
              <a:t>  Регулярные утренние зарядки в жизни ребенка,</a:t>
            </a:r>
            <a:endParaRPr/>
          </a:p>
          <a:p>
            <a:pPr>
              <a:lnSpc>
                <a:spcPct val="100000"/>
              </a:lnSpc>
            </a:pPr>
            <a:r>
              <a:rPr lang="ru-RU" sz="2000" strike="noStrike">
                <a:solidFill>
                  <a:srgbClr val="000000"/>
                </a:solidFill>
                <a:latin typeface="Calibri"/>
                <a:ea typeface="DejaVu Sans"/>
              </a:rPr>
              <a:t> помогают оставаться бодрым на протяжении всего дня. </a:t>
            </a:r>
            <a:endParaRPr/>
          </a:p>
          <a:p>
            <a:pPr>
              <a:lnSpc>
                <a:spcPct val="100000"/>
              </a:lnSpc>
            </a:pPr>
            <a:r>
              <a:rPr lang="ru-RU" sz="2000" strike="noStrike">
                <a:solidFill>
                  <a:srgbClr val="000000"/>
                </a:solidFill>
                <a:latin typeface="Calibri"/>
                <a:ea typeface="DejaVu Sans"/>
              </a:rPr>
              <a:t> Поддерживайте такой тонус как для себя так и для ребенка,</a:t>
            </a:r>
            <a:endParaRPr/>
          </a:p>
          <a:p>
            <a:pPr>
              <a:lnSpc>
                <a:spcPct val="100000"/>
              </a:lnSpc>
            </a:pPr>
            <a:r>
              <a:rPr lang="ru-RU" sz="2000" strike="noStrike">
                <a:solidFill>
                  <a:srgbClr val="000000"/>
                </a:solidFill>
                <a:latin typeface="Calibri"/>
                <a:ea typeface="DejaVu Sans"/>
              </a:rPr>
              <a:t> ведь утренняя зарядка в среднем длиться 10 минут, что </a:t>
            </a:r>
            <a:endParaRPr/>
          </a:p>
          <a:p>
            <a:pPr>
              <a:lnSpc>
                <a:spcPct val="100000"/>
              </a:lnSpc>
            </a:pPr>
            <a:r>
              <a:rPr lang="ru-RU" sz="2000" strike="noStrike">
                <a:solidFill>
                  <a:srgbClr val="000000"/>
                </a:solidFill>
                <a:latin typeface="Calibri"/>
                <a:ea typeface="DejaVu Sans"/>
              </a:rPr>
              <a:t> не очень много, но эффект дает значительный.</a:t>
            </a:r>
            <a:endParaRPr/>
          </a:p>
        </p:txBody>
      </p:sp>
      <p:pic>
        <p:nvPicPr>
          <p:cNvPr id="94" name="Рисунок 93"/>
          <p:cNvPicPr/>
          <p:nvPr/>
        </p:nvPicPr>
        <p:blipFill>
          <a:blip r:embed="rId2" cstate="print"/>
          <a:stretch/>
        </p:blipFill>
        <p:spPr>
          <a:xfrm>
            <a:off x="5702400" y="1842480"/>
            <a:ext cx="4161600" cy="2405520"/>
          </a:xfrm>
          <a:prstGeom prst="rect">
            <a:avLst/>
          </a:prstGeom>
          <a:ln>
            <a:noFill/>
          </a:ln>
        </p:spPr>
      </p:pic>
      <p:pic>
        <p:nvPicPr>
          <p:cNvPr id="95" name="Рисунок 94"/>
          <p:cNvPicPr/>
          <p:nvPr/>
        </p:nvPicPr>
        <p:blipFill>
          <a:blip r:embed="rId3" cstate="print"/>
          <a:stretch/>
        </p:blipFill>
        <p:spPr>
          <a:xfrm>
            <a:off x="1296000" y="2376000"/>
            <a:ext cx="3420000" cy="2664000"/>
          </a:xfrm>
          <a:prstGeom prst="rect">
            <a:avLst/>
          </a:prstGeom>
          <a:ln>
            <a:noFill/>
          </a:ln>
        </p:spPr>
      </p:pic>
      <p:sp>
        <p:nvSpPr>
          <p:cNvPr id="96" name="TextShape 2"/>
          <p:cNvSpPr txBox="1"/>
          <p:nvPr/>
        </p:nvSpPr>
        <p:spPr>
          <a:xfrm>
            <a:off x="403560" y="5184000"/>
            <a:ext cx="10612440" cy="17643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trike="noStrike">
                <a:solidFill>
                  <a:srgbClr val="000000"/>
                </a:solidFill>
                <a:latin typeface="Calibri"/>
                <a:ea typeface="DejaVu Sans"/>
              </a:rPr>
              <a:t>А для того, чтобы никто из членов семьи не выбивался из графика, заведите «журнал </a:t>
            </a:r>
            <a:endParaRPr/>
          </a:p>
          <a:p>
            <a:pPr>
              <a:lnSpc>
                <a:spcPct val="100000"/>
              </a:lnSpc>
            </a:pPr>
            <a:r>
              <a:rPr lang="ru-RU" strike="noStrike">
                <a:solidFill>
                  <a:srgbClr val="000000"/>
                </a:solidFill>
                <a:latin typeface="Calibri"/>
                <a:ea typeface="DejaVu Sans"/>
              </a:rPr>
              <a:t>достижений». В нем укажите  цели, например – «мамина цель – похудеть на 12 кг», «папина</a:t>
            </a:r>
            <a:endParaRPr/>
          </a:p>
          <a:p>
            <a:pPr>
              <a:lnSpc>
                <a:spcPct val="100000"/>
              </a:lnSpc>
            </a:pPr>
            <a:r>
              <a:rPr lang="ru-RU" strike="noStrike">
                <a:solidFill>
                  <a:srgbClr val="000000"/>
                </a:solidFill>
                <a:latin typeface="Calibri"/>
                <a:ea typeface="DejaVu Sans"/>
              </a:rPr>
              <a:t> цель – минус три дырочки на ремне», «бабушкина цель – 800 шагов с шагомером в день» - то есть указывайте то, к чему в итоге занятия спортом должны вас привести. И раз в неделю проверяйте, насколько каждый член семьи продвинулся к своей личной цели – это очень стимулирует </a:t>
            </a:r>
            <a:endParaRPr/>
          </a:p>
          <a:p>
            <a:pPr>
              <a:lnSpc>
                <a:spcPct val="100000"/>
              </a:lnSpc>
            </a:pPr>
            <a:r>
              <a:rPr lang="ru-RU" strike="noStrike">
                <a:solidFill>
                  <a:srgbClr val="000000"/>
                </a:solidFill>
                <a:latin typeface="Calibri"/>
                <a:ea typeface="DejaVu Sans"/>
              </a:rPr>
              <a:t>продолжать занятия!</a:t>
            </a:r>
            <a:endParaRPr/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TextShape 1"/>
          <p:cNvSpPr txBox="1"/>
          <p:nvPr/>
        </p:nvSpPr>
        <p:spPr>
          <a:xfrm>
            <a:off x="432000" y="504000"/>
            <a:ext cx="10152360" cy="102384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2000" strike="noStrike">
                <a:solidFill>
                  <a:srgbClr val="000000"/>
                </a:solidFill>
                <a:latin typeface="Calibri"/>
                <a:ea typeface="DejaVu Sans"/>
              </a:rPr>
              <a:t>   Но нужно не забывать главное правило - умеренность должна быть во всем. </a:t>
            </a:r>
            <a:endParaRPr/>
          </a:p>
          <a:p>
            <a:pPr>
              <a:lnSpc>
                <a:spcPct val="100000"/>
              </a:lnSpc>
            </a:pPr>
            <a:r>
              <a:rPr lang="ru-RU" sz="2000" strike="noStrike">
                <a:solidFill>
                  <a:srgbClr val="000000"/>
                </a:solidFill>
                <a:latin typeface="Calibri"/>
                <a:ea typeface="DejaVu Sans"/>
              </a:rPr>
              <a:t> И в занятиях спортом – тем более. И тогда время, проводимое вами с семьей,</a:t>
            </a:r>
            <a:endParaRPr/>
          </a:p>
          <a:p>
            <a:pPr>
              <a:lnSpc>
                <a:spcPct val="100000"/>
              </a:lnSpc>
            </a:pPr>
            <a:r>
              <a:rPr lang="ru-RU" sz="2000" strike="noStrike">
                <a:solidFill>
                  <a:srgbClr val="000000"/>
                </a:solidFill>
                <a:latin typeface="Calibri"/>
                <a:ea typeface="DejaVu Sans"/>
              </a:rPr>
              <a:t> превратится из домашней каторги в веселую интересную игру.</a:t>
            </a:r>
            <a:endParaRPr/>
          </a:p>
        </p:txBody>
      </p:sp>
      <p:pic>
        <p:nvPicPr>
          <p:cNvPr id="98" name="Рисунок 97"/>
          <p:cNvPicPr/>
          <p:nvPr/>
        </p:nvPicPr>
        <p:blipFill>
          <a:blip r:embed="rId2" cstate="print"/>
          <a:stretch/>
        </p:blipFill>
        <p:spPr>
          <a:xfrm rot="10800000">
            <a:off x="7538760" y="4997160"/>
            <a:ext cx="4514760" cy="2621160"/>
          </a:xfrm>
          <a:prstGeom prst="rect">
            <a:avLst/>
          </a:prstGeom>
          <a:ln>
            <a:noFill/>
          </a:ln>
        </p:spPr>
      </p:pic>
      <p:sp>
        <p:nvSpPr>
          <p:cNvPr id="99" name="TextShape 2"/>
          <p:cNvSpPr txBox="1"/>
          <p:nvPr/>
        </p:nvSpPr>
        <p:spPr>
          <a:xfrm>
            <a:off x="2880000" y="6048000"/>
            <a:ext cx="3228480" cy="60552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r>
              <a:rPr lang="ru-RU">
                <a:latin typeface="Arial"/>
              </a:rPr>
              <a:t>                         </a:t>
            </a:r>
            <a:r>
              <a:rPr lang="ru-RU" sz="3200" i="1">
                <a:solidFill>
                  <a:srgbClr val="FF3300"/>
                </a:solidFill>
                <a:latin typeface="AR BERKLEY"/>
              </a:rPr>
              <a:t>УДАЧИ</a:t>
            </a:r>
            <a:r>
              <a:rPr lang="ru-RU" sz="3200" i="1">
                <a:solidFill>
                  <a:srgbClr val="FF3300"/>
                </a:solidFill>
                <a:latin typeface="Arial"/>
              </a:rPr>
              <a:t>!</a:t>
            </a:r>
            <a:endParaRPr/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484</Words>
  <PresentationFormat>Произвольный</PresentationFormat>
  <Paragraphs>70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6</vt:i4>
      </vt:variant>
    </vt:vector>
  </HeadingPairs>
  <TitlesOfParts>
    <vt:vector size="8" baseType="lpstr">
      <vt:lpstr>Office Theme</vt:lpstr>
      <vt:lpstr>Office Theme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hp1</dc:creator>
  <cp:lastModifiedBy>HP</cp:lastModifiedBy>
  <cp:revision>1</cp:revision>
  <dcterms:modified xsi:type="dcterms:W3CDTF">2019-11-19T09:40:47Z</dcterms:modified>
</cp:coreProperties>
</file>