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3" r:id="rId6"/>
    <p:sldId id="263" r:id="rId7"/>
    <p:sldId id="269" r:id="rId8"/>
    <p:sldId id="271" r:id="rId9"/>
    <p:sldId id="268" r:id="rId10"/>
    <p:sldId id="264" r:id="rId11"/>
    <p:sldId id="265" r:id="rId12"/>
    <p:sldId id="266" r:id="rId13"/>
    <p:sldId id="267" r:id="rId14"/>
    <p:sldId id="261" r:id="rId15"/>
    <p:sldId id="262" r:id="rId16"/>
    <p:sldId id="26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B0AD9-DCA1-4899-8E38-3DF632721B8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87962D-83B7-4CC7-80B3-0A216B73883C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1уровень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34B3A19E-3DD2-4F2C-87CC-FB4ED4EA321C}" type="parTrans" cxnId="{247D03EC-5BF6-4C9A-9C5B-3AA4CEB2305A}">
      <dgm:prSet/>
      <dgm:spPr/>
      <dgm:t>
        <a:bodyPr/>
        <a:lstStyle/>
        <a:p>
          <a:endParaRPr lang="ru-RU"/>
        </a:p>
      </dgm:t>
    </dgm:pt>
    <dgm:pt modelId="{464A0B3A-3DAC-43BC-A544-D739F8629A8F}" type="sibTrans" cxnId="{247D03EC-5BF6-4C9A-9C5B-3AA4CEB2305A}">
      <dgm:prSet/>
      <dgm:spPr/>
      <dgm:t>
        <a:bodyPr/>
        <a:lstStyle/>
        <a:p>
          <a:endParaRPr lang="ru-RU"/>
        </a:p>
      </dgm:t>
    </dgm:pt>
    <dgm:pt modelId="{1E78CAD8-31C9-482A-A29A-44FA502B0DA7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школьник знает и понимает общественную жизнь</a:t>
          </a:r>
          <a:endParaRPr lang="ru-RU" sz="24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07E05F-9893-4B0E-9416-30EFE2953507}" type="parTrans" cxnId="{3E91C334-B895-4DD2-8C1D-6C4E38521FFA}">
      <dgm:prSet/>
      <dgm:spPr/>
      <dgm:t>
        <a:bodyPr/>
        <a:lstStyle/>
        <a:p>
          <a:endParaRPr lang="ru-RU"/>
        </a:p>
      </dgm:t>
    </dgm:pt>
    <dgm:pt modelId="{EA51BEA3-7912-402E-92CC-9F9384B20DE5}" type="sibTrans" cxnId="{3E91C334-B895-4DD2-8C1D-6C4E38521FFA}">
      <dgm:prSet/>
      <dgm:spPr/>
      <dgm:t>
        <a:bodyPr/>
        <a:lstStyle/>
        <a:p>
          <a:endParaRPr lang="ru-RU"/>
        </a:p>
      </dgm:t>
    </dgm:pt>
    <dgm:pt modelId="{2C36C2F2-4DE3-4F1F-8804-E1452B8C850F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2уровень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37F0DD93-9776-4A3A-8546-C6931AC006CD}" type="parTrans" cxnId="{89D81DFF-2A28-4084-A191-F0A63F3B356E}">
      <dgm:prSet/>
      <dgm:spPr/>
      <dgm:t>
        <a:bodyPr/>
        <a:lstStyle/>
        <a:p>
          <a:endParaRPr lang="ru-RU"/>
        </a:p>
      </dgm:t>
    </dgm:pt>
    <dgm:pt modelId="{2F35E716-CA78-4664-BB67-436353CF202A}" type="sibTrans" cxnId="{89D81DFF-2A28-4084-A191-F0A63F3B356E}">
      <dgm:prSet/>
      <dgm:spPr/>
      <dgm:t>
        <a:bodyPr/>
        <a:lstStyle/>
        <a:p>
          <a:endParaRPr lang="ru-RU"/>
        </a:p>
      </dgm:t>
    </dgm:pt>
    <dgm:pt modelId="{8912768E-1C90-4814-9F71-1DAE03212D85}">
      <dgm:prSet phldrT="[Текст]" custT="1"/>
      <dgm:spPr/>
      <dgm:t>
        <a:bodyPr/>
        <a:lstStyle/>
        <a:p>
          <a:pPr algn="ctr"/>
          <a:r>
            <a: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школьник ценит общественную жизнь </a:t>
          </a:r>
          <a:endParaRPr lang="ru-RU" sz="24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32889A-AE46-443E-AE9C-DB8EBCF31A43}" type="parTrans" cxnId="{A19E583F-22C2-4A82-B13E-51069486A3C1}">
      <dgm:prSet/>
      <dgm:spPr/>
      <dgm:t>
        <a:bodyPr/>
        <a:lstStyle/>
        <a:p>
          <a:endParaRPr lang="ru-RU"/>
        </a:p>
      </dgm:t>
    </dgm:pt>
    <dgm:pt modelId="{7FDC5554-7A9F-4FEA-8E51-8C9DDB0ADB86}" type="sibTrans" cxnId="{A19E583F-22C2-4A82-B13E-51069486A3C1}">
      <dgm:prSet/>
      <dgm:spPr/>
      <dgm:t>
        <a:bodyPr/>
        <a:lstStyle/>
        <a:p>
          <a:endParaRPr lang="ru-RU"/>
        </a:p>
      </dgm:t>
    </dgm:pt>
    <dgm:pt modelId="{3B8DB564-344E-41C1-A36D-353013D6AD8E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3уровень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6428FFA0-82AC-442D-8C5E-55CF6393EE8C}" type="parTrans" cxnId="{4CD1DA5F-CC35-46C0-B555-24E2BD5FD591}">
      <dgm:prSet/>
      <dgm:spPr/>
      <dgm:t>
        <a:bodyPr/>
        <a:lstStyle/>
        <a:p>
          <a:endParaRPr lang="ru-RU"/>
        </a:p>
      </dgm:t>
    </dgm:pt>
    <dgm:pt modelId="{29FBFE96-D1A6-4FFB-A82C-DBB7470488DF}" type="sibTrans" cxnId="{4CD1DA5F-CC35-46C0-B555-24E2BD5FD591}">
      <dgm:prSet/>
      <dgm:spPr/>
      <dgm:t>
        <a:bodyPr/>
        <a:lstStyle/>
        <a:p>
          <a:endParaRPr lang="ru-RU"/>
        </a:p>
      </dgm:t>
    </dgm:pt>
    <dgm:pt modelId="{24DF2A55-ACBF-4186-BCBF-E9CCCA8E4E20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школьник </a:t>
          </a:r>
          <a:r>
            <a:rPr lang="ru-RU" sz="2400" dirty="0" err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самостоятель-но</a:t>
          </a:r>
          <a:r>
            <a: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 действует в </a:t>
          </a:r>
          <a:r>
            <a:rPr lang="ru-RU" sz="2400" dirty="0" err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обществен-ной</a:t>
          </a:r>
          <a:r>
            <a: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 жизни </a:t>
          </a:r>
          <a:endParaRPr lang="ru-RU" sz="24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0434CB-07AE-4AF2-8328-2A6F4ACBAD59}" type="parTrans" cxnId="{21C8C6B6-F767-4523-A691-1100546D675A}">
      <dgm:prSet/>
      <dgm:spPr/>
      <dgm:t>
        <a:bodyPr/>
        <a:lstStyle/>
        <a:p>
          <a:endParaRPr lang="ru-RU"/>
        </a:p>
      </dgm:t>
    </dgm:pt>
    <dgm:pt modelId="{B61531A2-885F-4BA7-A607-6436E0853300}" type="sibTrans" cxnId="{21C8C6B6-F767-4523-A691-1100546D675A}">
      <dgm:prSet/>
      <dgm:spPr/>
      <dgm:t>
        <a:bodyPr/>
        <a:lstStyle/>
        <a:p>
          <a:endParaRPr lang="ru-RU"/>
        </a:p>
      </dgm:t>
    </dgm:pt>
    <dgm:pt modelId="{3D174C6F-6902-4660-BF8B-E4441EA797FA}" type="pres">
      <dgm:prSet presAssocID="{A1FB0AD9-DCA1-4899-8E38-3DF632721B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2BD2E3-5C5B-4F24-B41F-1467B0841D69}" type="pres">
      <dgm:prSet presAssocID="{B687962D-83B7-4CC7-80B3-0A216B73883C}" presName="composite" presStyleCnt="0"/>
      <dgm:spPr/>
    </dgm:pt>
    <dgm:pt modelId="{8F04FD4F-D0ED-4951-8B1E-306B81EB65BF}" type="pres">
      <dgm:prSet presAssocID="{B687962D-83B7-4CC7-80B3-0A216B73883C}" presName="parTx" presStyleLbl="alignNode1" presStyleIdx="0" presStyleCnt="3" custScaleX="1141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758A5-EBE5-42DE-8B03-CB8167C8954F}" type="pres">
      <dgm:prSet presAssocID="{B687962D-83B7-4CC7-80B3-0A216B73883C}" presName="desTx" presStyleLbl="alignAccFollowNode1" presStyleIdx="0" presStyleCnt="3" custScaleX="124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A4C288-D639-4115-BA54-ABA3FD456728}" type="pres">
      <dgm:prSet presAssocID="{464A0B3A-3DAC-43BC-A544-D739F8629A8F}" presName="space" presStyleCnt="0"/>
      <dgm:spPr/>
    </dgm:pt>
    <dgm:pt modelId="{A561C9B7-79A3-4A44-A462-0E447DF9B3AA}" type="pres">
      <dgm:prSet presAssocID="{2C36C2F2-4DE3-4F1F-8804-E1452B8C850F}" presName="composite" presStyleCnt="0"/>
      <dgm:spPr/>
    </dgm:pt>
    <dgm:pt modelId="{6F2CA564-31AA-4C6C-A2BF-0D5F5EF71F68}" type="pres">
      <dgm:prSet presAssocID="{2C36C2F2-4DE3-4F1F-8804-E1452B8C850F}" presName="parTx" presStyleLbl="alignNode1" presStyleIdx="1" presStyleCnt="3" custScaleX="1165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368C8-7023-453E-934C-535844485669}" type="pres">
      <dgm:prSet presAssocID="{2C36C2F2-4DE3-4F1F-8804-E1452B8C850F}" presName="desTx" presStyleLbl="alignAccFollowNode1" presStyleIdx="1" presStyleCnt="3" custScaleX="126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87A4B-02CE-47F6-ABC4-7570FEF5A3CB}" type="pres">
      <dgm:prSet presAssocID="{2F35E716-CA78-4664-BB67-436353CF202A}" presName="space" presStyleCnt="0"/>
      <dgm:spPr/>
    </dgm:pt>
    <dgm:pt modelId="{BFD5794F-BAAF-4B3A-8B04-4B12438DAA81}" type="pres">
      <dgm:prSet presAssocID="{3B8DB564-344E-41C1-A36D-353013D6AD8E}" presName="composite" presStyleCnt="0"/>
      <dgm:spPr/>
    </dgm:pt>
    <dgm:pt modelId="{A247BF14-381C-44A5-89C3-7D90324DD561}" type="pres">
      <dgm:prSet presAssocID="{3B8DB564-344E-41C1-A36D-353013D6AD8E}" presName="parTx" presStyleLbl="alignNode1" presStyleIdx="2" presStyleCnt="3" custScaleX="1114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EEA9F-77AF-4289-928D-B5AACDC00813}" type="pres">
      <dgm:prSet presAssocID="{3B8DB564-344E-41C1-A36D-353013D6AD8E}" presName="desTx" presStyleLbl="alignAccFollowNode1" presStyleIdx="2" presStyleCnt="3" custScaleX="118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5F1E64-C142-412C-8978-FA94CED11DD8}" type="presOf" srcId="{8912768E-1C90-4814-9F71-1DAE03212D85}" destId="{2EC368C8-7023-453E-934C-535844485669}" srcOrd="0" destOrd="0" presId="urn:microsoft.com/office/officeart/2005/8/layout/hList1"/>
    <dgm:cxn modelId="{4735210F-F263-47B5-BE1A-9291CCA50D4B}" type="presOf" srcId="{B687962D-83B7-4CC7-80B3-0A216B73883C}" destId="{8F04FD4F-D0ED-4951-8B1E-306B81EB65BF}" srcOrd="0" destOrd="0" presId="urn:microsoft.com/office/officeart/2005/8/layout/hList1"/>
    <dgm:cxn modelId="{DCD5E5F0-FF37-4CA2-BB11-3B2FABE42D6C}" type="presOf" srcId="{2C36C2F2-4DE3-4F1F-8804-E1452B8C850F}" destId="{6F2CA564-31AA-4C6C-A2BF-0D5F5EF71F68}" srcOrd="0" destOrd="0" presId="urn:microsoft.com/office/officeart/2005/8/layout/hList1"/>
    <dgm:cxn modelId="{A19E583F-22C2-4A82-B13E-51069486A3C1}" srcId="{2C36C2F2-4DE3-4F1F-8804-E1452B8C850F}" destId="{8912768E-1C90-4814-9F71-1DAE03212D85}" srcOrd="0" destOrd="0" parTransId="{F632889A-AE46-443E-AE9C-DB8EBCF31A43}" sibTransId="{7FDC5554-7A9F-4FEA-8E51-8C9DDB0ADB86}"/>
    <dgm:cxn modelId="{D7EE334D-7E36-4618-B06C-B63510A615DD}" type="presOf" srcId="{24DF2A55-ACBF-4186-BCBF-E9CCCA8E4E20}" destId="{CA5EEA9F-77AF-4289-928D-B5AACDC00813}" srcOrd="0" destOrd="0" presId="urn:microsoft.com/office/officeart/2005/8/layout/hList1"/>
    <dgm:cxn modelId="{30B8354D-4706-4F0F-A77F-C04A6A7B646B}" type="presOf" srcId="{A1FB0AD9-DCA1-4899-8E38-3DF632721B85}" destId="{3D174C6F-6902-4660-BF8B-E4441EA797FA}" srcOrd="0" destOrd="0" presId="urn:microsoft.com/office/officeart/2005/8/layout/hList1"/>
    <dgm:cxn modelId="{66EC4161-82B9-44F4-B956-3EEAC30437FD}" type="presOf" srcId="{1E78CAD8-31C9-482A-A29A-44FA502B0DA7}" destId="{0D4758A5-EBE5-42DE-8B03-CB8167C8954F}" srcOrd="0" destOrd="0" presId="urn:microsoft.com/office/officeart/2005/8/layout/hList1"/>
    <dgm:cxn modelId="{21C8C6B6-F767-4523-A691-1100546D675A}" srcId="{3B8DB564-344E-41C1-A36D-353013D6AD8E}" destId="{24DF2A55-ACBF-4186-BCBF-E9CCCA8E4E20}" srcOrd="0" destOrd="0" parTransId="{CD0434CB-07AE-4AF2-8328-2A6F4ACBAD59}" sibTransId="{B61531A2-885F-4BA7-A607-6436E0853300}"/>
    <dgm:cxn modelId="{89D81DFF-2A28-4084-A191-F0A63F3B356E}" srcId="{A1FB0AD9-DCA1-4899-8E38-3DF632721B85}" destId="{2C36C2F2-4DE3-4F1F-8804-E1452B8C850F}" srcOrd="1" destOrd="0" parTransId="{37F0DD93-9776-4A3A-8546-C6931AC006CD}" sibTransId="{2F35E716-CA78-4664-BB67-436353CF202A}"/>
    <dgm:cxn modelId="{A5F5606E-020E-4FDF-9B11-A9DA7AD96207}" type="presOf" srcId="{3B8DB564-344E-41C1-A36D-353013D6AD8E}" destId="{A247BF14-381C-44A5-89C3-7D90324DD561}" srcOrd="0" destOrd="0" presId="urn:microsoft.com/office/officeart/2005/8/layout/hList1"/>
    <dgm:cxn modelId="{3E91C334-B895-4DD2-8C1D-6C4E38521FFA}" srcId="{B687962D-83B7-4CC7-80B3-0A216B73883C}" destId="{1E78CAD8-31C9-482A-A29A-44FA502B0DA7}" srcOrd="0" destOrd="0" parTransId="{5807E05F-9893-4B0E-9416-30EFE2953507}" sibTransId="{EA51BEA3-7912-402E-92CC-9F9384B20DE5}"/>
    <dgm:cxn modelId="{247D03EC-5BF6-4C9A-9C5B-3AA4CEB2305A}" srcId="{A1FB0AD9-DCA1-4899-8E38-3DF632721B85}" destId="{B687962D-83B7-4CC7-80B3-0A216B73883C}" srcOrd="0" destOrd="0" parTransId="{34B3A19E-3DD2-4F2C-87CC-FB4ED4EA321C}" sibTransId="{464A0B3A-3DAC-43BC-A544-D739F8629A8F}"/>
    <dgm:cxn modelId="{4CD1DA5F-CC35-46C0-B555-24E2BD5FD591}" srcId="{A1FB0AD9-DCA1-4899-8E38-3DF632721B85}" destId="{3B8DB564-344E-41C1-A36D-353013D6AD8E}" srcOrd="2" destOrd="0" parTransId="{6428FFA0-82AC-442D-8C5E-55CF6393EE8C}" sibTransId="{29FBFE96-D1A6-4FFB-A82C-DBB7470488DF}"/>
    <dgm:cxn modelId="{08299907-4544-4A6F-A729-5551CC3CA1A3}" type="presParOf" srcId="{3D174C6F-6902-4660-BF8B-E4441EA797FA}" destId="{332BD2E3-5C5B-4F24-B41F-1467B0841D69}" srcOrd="0" destOrd="0" presId="urn:microsoft.com/office/officeart/2005/8/layout/hList1"/>
    <dgm:cxn modelId="{227AD5AD-4A1C-4AC4-9AAD-09CA63769970}" type="presParOf" srcId="{332BD2E3-5C5B-4F24-B41F-1467B0841D69}" destId="{8F04FD4F-D0ED-4951-8B1E-306B81EB65BF}" srcOrd="0" destOrd="0" presId="urn:microsoft.com/office/officeart/2005/8/layout/hList1"/>
    <dgm:cxn modelId="{2EE93D93-691C-415A-9CD4-50934C1E286A}" type="presParOf" srcId="{332BD2E3-5C5B-4F24-B41F-1467B0841D69}" destId="{0D4758A5-EBE5-42DE-8B03-CB8167C8954F}" srcOrd="1" destOrd="0" presId="urn:microsoft.com/office/officeart/2005/8/layout/hList1"/>
    <dgm:cxn modelId="{9E56AB3F-11C6-4EFE-AE8D-28EEF19D9955}" type="presParOf" srcId="{3D174C6F-6902-4660-BF8B-E4441EA797FA}" destId="{8BA4C288-D639-4115-BA54-ABA3FD456728}" srcOrd="1" destOrd="0" presId="urn:microsoft.com/office/officeart/2005/8/layout/hList1"/>
    <dgm:cxn modelId="{CEDDB6AE-7ABC-4E77-9998-216D6AFF2DE4}" type="presParOf" srcId="{3D174C6F-6902-4660-BF8B-E4441EA797FA}" destId="{A561C9B7-79A3-4A44-A462-0E447DF9B3AA}" srcOrd="2" destOrd="0" presId="urn:microsoft.com/office/officeart/2005/8/layout/hList1"/>
    <dgm:cxn modelId="{8FEF8D6E-1496-4477-9DE9-24A0B75A4AB3}" type="presParOf" srcId="{A561C9B7-79A3-4A44-A462-0E447DF9B3AA}" destId="{6F2CA564-31AA-4C6C-A2BF-0D5F5EF71F68}" srcOrd="0" destOrd="0" presId="urn:microsoft.com/office/officeart/2005/8/layout/hList1"/>
    <dgm:cxn modelId="{4CC20D1C-3085-4815-978A-E378B45B82BA}" type="presParOf" srcId="{A561C9B7-79A3-4A44-A462-0E447DF9B3AA}" destId="{2EC368C8-7023-453E-934C-535844485669}" srcOrd="1" destOrd="0" presId="urn:microsoft.com/office/officeart/2005/8/layout/hList1"/>
    <dgm:cxn modelId="{EE3B2958-AEA4-4B3F-AE05-360F01A97B14}" type="presParOf" srcId="{3D174C6F-6902-4660-BF8B-E4441EA797FA}" destId="{74A87A4B-02CE-47F6-ABC4-7570FEF5A3CB}" srcOrd="3" destOrd="0" presId="urn:microsoft.com/office/officeart/2005/8/layout/hList1"/>
    <dgm:cxn modelId="{18AB4762-4AA6-42AD-9E83-8CF539EF2341}" type="presParOf" srcId="{3D174C6F-6902-4660-BF8B-E4441EA797FA}" destId="{BFD5794F-BAAF-4B3A-8B04-4B12438DAA81}" srcOrd="4" destOrd="0" presId="urn:microsoft.com/office/officeart/2005/8/layout/hList1"/>
    <dgm:cxn modelId="{853C6153-25E8-458A-9C3C-2B6EFB2B76BA}" type="presParOf" srcId="{BFD5794F-BAAF-4B3A-8B04-4B12438DAA81}" destId="{A247BF14-381C-44A5-89C3-7D90324DD561}" srcOrd="0" destOrd="0" presId="urn:microsoft.com/office/officeart/2005/8/layout/hList1"/>
    <dgm:cxn modelId="{7139CABD-D3A3-4049-A31B-160E75EC8558}" type="presParOf" srcId="{BFD5794F-BAAF-4B3A-8B04-4B12438DAA81}" destId="{CA5EEA9F-77AF-4289-928D-B5AACDC0081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4FD4F-D0ED-4951-8B1E-306B81EB65BF}">
      <dsp:nvSpPr>
        <dsp:cNvPr id="0" name=""/>
        <dsp:cNvSpPr/>
      </dsp:nvSpPr>
      <dsp:spPr>
        <a:xfrm>
          <a:off x="112031" y="344399"/>
          <a:ext cx="2316861" cy="811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1уровень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2031" y="344399"/>
        <a:ext cx="2316861" cy="811979"/>
      </dsp:txXfrm>
    </dsp:sp>
    <dsp:sp modelId="{0D4758A5-EBE5-42DE-8B03-CB8167C8954F}">
      <dsp:nvSpPr>
        <dsp:cNvPr id="0" name=""/>
        <dsp:cNvSpPr/>
      </dsp:nvSpPr>
      <dsp:spPr>
        <a:xfrm>
          <a:off x="2242" y="1156378"/>
          <a:ext cx="2536440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школьник знает и понимает общественную жизнь</a:t>
          </a:r>
          <a:endParaRPr lang="ru-RU" sz="2400" kern="12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42" y="1156378"/>
        <a:ext cx="2536440" cy="2810880"/>
      </dsp:txXfrm>
    </dsp:sp>
    <dsp:sp modelId="{6F2CA564-31AA-4C6C-A2BF-0D5F5EF71F68}">
      <dsp:nvSpPr>
        <dsp:cNvPr id="0" name=""/>
        <dsp:cNvSpPr/>
      </dsp:nvSpPr>
      <dsp:spPr>
        <a:xfrm>
          <a:off x="2921236" y="344399"/>
          <a:ext cx="2365174" cy="811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2уровень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21236" y="344399"/>
        <a:ext cx="2365174" cy="811979"/>
      </dsp:txXfrm>
    </dsp:sp>
    <dsp:sp modelId="{2EC368C8-7023-453E-934C-535844485669}">
      <dsp:nvSpPr>
        <dsp:cNvPr id="0" name=""/>
        <dsp:cNvSpPr/>
      </dsp:nvSpPr>
      <dsp:spPr>
        <a:xfrm>
          <a:off x="2822875" y="1156378"/>
          <a:ext cx="256189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школьник ценит общественную жизнь </a:t>
          </a:r>
          <a:endParaRPr lang="ru-RU" sz="2400" kern="12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22875" y="1156378"/>
        <a:ext cx="2561896" cy="2810880"/>
      </dsp:txXfrm>
    </dsp:sp>
    <dsp:sp modelId="{A247BF14-381C-44A5-89C3-7D90324DD561}">
      <dsp:nvSpPr>
        <dsp:cNvPr id="0" name=""/>
        <dsp:cNvSpPr/>
      </dsp:nvSpPr>
      <dsp:spPr>
        <a:xfrm>
          <a:off x="5738155" y="344399"/>
          <a:ext cx="2262905" cy="811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3уровень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38155" y="344399"/>
        <a:ext cx="2262905" cy="811979"/>
      </dsp:txXfrm>
    </dsp:sp>
    <dsp:sp modelId="{CA5EEA9F-77AF-4289-928D-B5AACDC00813}">
      <dsp:nvSpPr>
        <dsp:cNvPr id="0" name=""/>
        <dsp:cNvSpPr/>
      </dsp:nvSpPr>
      <dsp:spPr>
        <a:xfrm>
          <a:off x="5668964" y="1156378"/>
          <a:ext cx="240128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школьник </a:t>
          </a:r>
          <a:r>
            <a:rPr lang="ru-RU" sz="2400" kern="1200" dirty="0" err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самостоятель-но</a:t>
          </a:r>
          <a:r>
            <a:rPr lang="ru-RU" sz="2400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 действует в </a:t>
          </a:r>
          <a:r>
            <a:rPr lang="ru-RU" sz="2400" kern="1200" dirty="0" err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обществен-ной</a:t>
          </a:r>
          <a:r>
            <a:rPr lang="ru-RU" sz="2400" kern="12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rPr>
            <a:t> жизни </a:t>
          </a:r>
          <a:endParaRPr lang="ru-RU" sz="2400" kern="1200" dirty="0">
            <a:solidFill>
              <a:srgbClr val="0066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68964" y="1156378"/>
        <a:ext cx="2401286" cy="281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288599242_matematika_carica_nau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8" y="1"/>
            <a:ext cx="9144000" cy="685431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>
            <a:bevelT w="165100" prst="coolSlant"/>
            <a:contourClr>
              <a:schemeClr val="accent3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 b="1">
                <a:solidFill>
                  <a:srgbClr val="006600"/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4528592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98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0a2446eea378dac32a93eb6b711622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5" y="12092"/>
            <a:ext cx="913219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12700" contourW="12700">
            <a:bevelT/>
            <a:contourClr>
              <a:schemeClr val="tx1">
                <a:lumMod val="50000"/>
                <a:lumOff val="50000"/>
              </a:schemeClr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19571671">
            <a:off x="7945438" y="6315075"/>
            <a:ext cx="12430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800" b="1">
                <a:solidFill>
                  <a:srgbClr val="7F7F7F"/>
                </a:solidFill>
                <a:latin typeface="Georgia" pitchFamily="18" charset="0"/>
              </a:rPr>
              <a:t>shpuntova.ucoz.ru</a:t>
            </a:r>
            <a:endParaRPr lang="ru-RU" sz="800" b="1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8689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31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6600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404813"/>
            <a:ext cx="7772400" cy="1309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Педагогический совет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«Внеурочная деятельность обучающихся в условиях внедрения ФГОС обучающихся с умственной отсталостью»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214950"/>
            <a:ext cx="5027618" cy="974712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КОУ «</a:t>
            </a:r>
            <a:r>
              <a:rPr lang="ru-RU" sz="2000" i="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Нефтеюганская</a:t>
            </a:r>
            <a:r>
              <a:rPr lang="ru-RU" sz="200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школа-интернат для обучающихся с ограниченными возможностями здоровья»</a:t>
            </a:r>
            <a:endParaRPr lang="ru-RU" sz="2000" i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786874" cy="4954302"/>
          </a:xfrm>
        </p:spPr>
        <p:txBody>
          <a:bodyPr>
            <a:normAutofit/>
          </a:bodyPr>
          <a:lstStyle/>
          <a:p>
            <a:endParaRPr lang="ru-RU" sz="2800" i="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Воспитательный результат внеурочной деятельности </a:t>
            </a:r>
            <a:r>
              <a:rPr lang="ru-RU" sz="28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6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непосредственное духовно-нравственное приобретение ребёнка благодаря его участию в том или ином виде деятельности.</a:t>
            </a:r>
          </a:p>
          <a:p>
            <a:pPr>
              <a:buNone/>
            </a:pPr>
            <a:endParaRPr lang="ru-RU" sz="2800" b="0" i="0" dirty="0" smtClean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Воспитательный эффект внеурочной деятельности</a:t>
            </a:r>
            <a:r>
              <a:rPr lang="ru-RU" sz="2600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6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влияние (последствие) того или иного духовно-нравственного приобретения на процесс развития личности ребёнка.</a:t>
            </a:r>
            <a:endParaRPr lang="ru-RU" sz="2600" b="0" i="0" dirty="0"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500174"/>
            <a:ext cx="8229600" cy="7095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Уровни результатов внеурочной деятельности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2285992"/>
          <a:ext cx="8072494" cy="4311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7143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Диагностика эффективности 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внеурочной деятельности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571744"/>
            <a:ext cx="8572560" cy="407196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  </a:t>
            </a:r>
            <a:r>
              <a:rPr lang="ru-RU" sz="28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выяснить,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sz="28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ли и в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какой степени</a:t>
            </a:r>
          </a:p>
          <a:p>
            <a:pPr>
              <a:buNone/>
            </a:pPr>
            <a:r>
              <a:rPr lang="ru-RU" sz="2800" b="0" i="0" u="sng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воспитывающими </a:t>
            </a:r>
            <a:r>
              <a:rPr lang="ru-RU" sz="28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те виды внеурочной</a:t>
            </a:r>
          </a:p>
          <a:p>
            <a:pPr>
              <a:buNone/>
            </a:pPr>
            <a:r>
              <a:rPr lang="ru-RU" sz="28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деятельности, которыми занят школьник …</a:t>
            </a:r>
          </a:p>
          <a:p>
            <a:pPr>
              <a:buNone/>
            </a:pPr>
            <a:r>
              <a:rPr lang="ru-RU" sz="2600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Критерием качества </a:t>
            </a:r>
            <a:r>
              <a:rPr lang="ru-RU" sz="26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является динамика личностного</a:t>
            </a:r>
          </a:p>
          <a:p>
            <a:pPr>
              <a:buNone/>
            </a:pPr>
            <a:r>
              <a:rPr lang="ru-RU" sz="26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роста обучающихся,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6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Приобретение школьниками социально-значимых знаний;</a:t>
            </a:r>
          </a:p>
          <a:p>
            <a:pPr>
              <a:buNone/>
            </a:pPr>
            <a:r>
              <a:rPr lang="ru-RU" sz="26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-Развитие социально-значимых отношений;</a:t>
            </a:r>
          </a:p>
          <a:p>
            <a:pPr>
              <a:buNone/>
            </a:pPr>
            <a:r>
              <a:rPr lang="ru-RU" sz="26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-Накопление школьниками опыта </a:t>
            </a:r>
          </a:p>
          <a:p>
            <a:pPr>
              <a:buNone/>
            </a:pPr>
            <a:r>
              <a:rPr lang="ru-RU" sz="26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социально-значимого действия.</a:t>
            </a:r>
          </a:p>
          <a:p>
            <a:pPr algn="ctr"/>
            <a:endParaRPr lang="ru-RU" sz="2800" b="0" i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5666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Профессиональная позиция педагога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7931224" cy="3739856"/>
          </a:xfrm>
        </p:spPr>
        <p:txBody>
          <a:bodyPr>
            <a:noAutofit/>
          </a:bodyPr>
          <a:lstStyle/>
          <a:p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Критерий качества</a:t>
            </a:r>
            <a:r>
              <a:rPr lang="ru-RU" sz="2400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грамотная организация воспитания: соответствие целей и задач, поставленных педагогом, возрастным особенностям детей, их интересам, запросам (также и родителей); </a:t>
            </a:r>
          </a:p>
          <a:p>
            <a:pPr>
              <a:buNone/>
            </a:pPr>
            <a:r>
              <a:rPr lang="ru-RU" sz="24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   актуальным проблемам, возможностям образовательного учреждения; соответствие форм и содержания поставленным целям, задачам, ожидаемым результатам; использование воспитательного потенциала учебной и </a:t>
            </a:r>
            <a:r>
              <a:rPr lang="ru-RU" sz="2400" b="0" i="0" dirty="0" err="1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sz="2400" b="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  (внеурочной) деятельности.</a:t>
            </a:r>
          </a:p>
          <a:p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внеурочной деятельности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428868"/>
            <a:ext cx="7572428" cy="3786214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ПРОГУЛКИ 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КРУЖКИ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СЕКЦИИ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КРУГЛЫЕ СТОЛЫ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ДИСКУССИИ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ОЛИМПИАДЫ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СОРЕВНОВАНИЯ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ОБЩЕСТВЕННО-ПОЛЕЗНЫЙ ТРУД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101666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виды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внеурочной деятельности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7931224" cy="4025608"/>
          </a:xfrm>
        </p:spPr>
        <p:txBody>
          <a:bodyPr>
            <a:noAutofit/>
          </a:bodyPr>
          <a:lstStyle/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ИГРОВАЯ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ДОСУГОВО – РАЗВЛЕКАТЕЛЬНАЯ ДЕЯТЕЛЬНОСТЬ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ПОЗНАВАТЕЛЬНАЯ ДЕЯТЕЛЬНОСТЬ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КРАЕВЕДЧЕСКАЯ ДЕЯТЕЛЬНСТЬ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СПОРТИВНО-ОЗДОРОВИТЕЛЬНАЯ ДЕЯТЕЛЬНОСТЬ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  <a:p>
            <a:pPr lvl="0"/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</a:p>
          <a:p>
            <a:endParaRPr lang="ru-RU" sz="2800" i="0" dirty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500174"/>
            <a:ext cx="8229600" cy="5715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обучающихся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7931224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В КОУ «НШИООВЗ» всего … обучающихся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Из них 87 обучающихся  посещают кружки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дополнительного образования. В основном, 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itchFamily="18" charset="0"/>
                <a:cs typeface="Times New Roman" pitchFamily="18" charset="0"/>
              </a:rPr>
              <a:t>это дети интерната.</a:t>
            </a:r>
            <a:endParaRPr lang="ru-RU" sz="2400" i="0" dirty="0"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42919"/>
            <a:ext cx="7772400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Анализ занятости обучающихся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 внеурочной деятельности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229200"/>
            <a:ext cx="4312568" cy="732050"/>
          </a:xfrm>
        </p:spPr>
        <p:txBody>
          <a:bodyPr>
            <a:noAutofit/>
          </a:bodyPr>
          <a:lstStyle/>
          <a:p>
            <a:r>
              <a:rPr lang="ru-RU" sz="2400" b="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400" b="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b="0" i="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Гизатуллина</a:t>
            </a:r>
            <a:r>
              <a:rPr lang="ru-RU" sz="2400" b="0" i="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Н.Р.</a:t>
            </a:r>
            <a:endParaRPr lang="ru-RU" sz="2400" b="0" i="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571612"/>
            <a:ext cx="8229600" cy="50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43116"/>
            <a:ext cx="7931224" cy="4454236"/>
          </a:xfrm>
        </p:spPr>
        <p:txBody>
          <a:bodyPr>
            <a:noAutofit/>
          </a:bodyPr>
          <a:lstStyle/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является составной частью учебно-воспитательного процесса и одной из форм организации свободного времени обучающихся.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 внеурочной деятельностью понимается образовательная деятельность, направленная на достижение результатов освоения основной общеобразовательной программы и осуществляемая в формах, отличных от классно-урочной. Внеурочная деятельность объединяет все, кроме учебной, виды деятельности обучающихся, в которых возможно и целесообразно решение задач их воспитания и социализации.</a:t>
            </a:r>
            <a:endParaRPr lang="ru-RU" sz="2400" i="0" dirty="0">
              <a:solidFill>
                <a:srgbClr val="0066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2342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571612"/>
            <a:ext cx="8229600" cy="6381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внеурочной деятельности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76872"/>
            <a:ext cx="9001156" cy="43204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целями внеурочной деятельности являются:</a:t>
            </a:r>
          </a:p>
          <a:p>
            <a:pPr>
              <a:buFont typeface="Wingdings" pitchFamily="2" charset="2"/>
              <a:buChar char="Ø"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условий для достижения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необходимого для жизни в обществе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опыта и формирования принимаемой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обществом системы ценностей, всестороннего развития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социализации каждого обучающегося с умственной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отсталостью (интеллектуальными нарушениями)</a:t>
            </a:r>
          </a:p>
          <a:p>
            <a:pPr>
              <a:buFont typeface="Wingdings" pitchFamily="2" charset="2"/>
              <a:buChar char="Ø"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воспитывающей среды, обеспечивающей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социальных, интеллектуальных интересов</a:t>
            </a:r>
          </a:p>
          <a:p>
            <a:pPr>
              <a:buNone/>
            </a:pPr>
            <a:r>
              <a:rPr lang="ru-RU" sz="2400" i="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в свободное время.</a:t>
            </a:r>
            <a:endParaRPr lang="ru-RU" sz="2400" i="0" dirty="0"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428736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Внеурочной деятельности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929718" cy="4811426"/>
          </a:xfrm>
        </p:spPr>
        <p:txBody>
          <a:bodyPr>
            <a:no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формирование основ нравственного самосознания личности, умения правильно оценивать окружающее и самих себя,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формирование эстетических потребностей, ценностей и чувств;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развитие трудолюбия, способности к преодолению трудностей, целеустремлённости и настойчивости в достижении результата;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расширение представлений ребенка о мире и о себе, его социального опыта;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формирование положительного отношения к базовым общественным ценностям;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формирование умений, навыков социального общения людей;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расширение круга общения, выход обучающегося за пределы семьи и общеобразовательной организации;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развитие навыков осуществления сотрудничества с педагогами, сверстниками, родителями, старшими детьми в решении общих проблем;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укрепление доверия к другим людям; </a:t>
            </a:r>
          </a:p>
          <a:p>
            <a:pPr indent="449580" algn="just">
              <a:spcAft>
                <a:spcPts val="0"/>
              </a:spcAft>
            </a:pPr>
            <a:r>
              <a:rPr lang="ru-RU" sz="1800" i="0" dirty="0" smtClean="0">
                <a:solidFill>
                  <a:srgbClr val="006600"/>
                </a:solidFill>
                <a:effectLst/>
                <a:latin typeface="Times New Roman"/>
                <a:ea typeface="Constantia"/>
              </a:rPr>
              <a:t>развитие доброжелательности и эмоциональной отзывчивости, понимания других людей и сопереживания им. </a:t>
            </a:r>
          </a:p>
          <a:p>
            <a:endParaRPr lang="ru-RU" sz="1800" i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1285884"/>
          </a:xfrm>
        </p:spPr>
        <p:txBody>
          <a:bodyPr>
            <a:noAutofit/>
          </a:bodyPr>
          <a:lstStyle/>
          <a:p>
            <a: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  <a:b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внеурочной деятельности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357562"/>
            <a:ext cx="6357982" cy="2643206"/>
          </a:xfrm>
        </p:spPr>
        <p:txBody>
          <a:bodyPr>
            <a:normAutofit/>
          </a:bodyPr>
          <a:lstStyle/>
          <a:p>
            <a:pPr algn="ctr">
              <a:buClr>
                <a:srgbClr val="CCCC99"/>
              </a:buClr>
              <a:buFont typeface="Wingdings" pitchFamily="2" charset="2"/>
              <a:buChar char="v"/>
            </a:pPr>
            <a:r>
              <a:rPr lang="en-US" altLang="ru-RU" sz="2800" i="0" dirty="0" smtClean="0">
                <a:solidFill>
                  <a:srgbClr val="006600"/>
                </a:solidFill>
                <a:effectLst/>
              </a:rPr>
              <a:t> </a:t>
            </a: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коррекционно-развивающие</a:t>
            </a:r>
          </a:p>
          <a:p>
            <a:pPr algn="ctr">
              <a:buClr>
                <a:srgbClr val="CCCC99"/>
              </a:buClr>
              <a:buFont typeface="Wingdings" pitchFamily="2" charset="2"/>
              <a:buChar char="v"/>
            </a:pP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 духовно-нравственное</a:t>
            </a:r>
          </a:p>
          <a:p>
            <a:pPr algn="ctr">
              <a:buClr>
                <a:srgbClr val="CCCC99"/>
              </a:buClr>
              <a:buFont typeface="Wingdings" pitchFamily="2" charset="2"/>
              <a:buChar char="v"/>
            </a:pP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социальное</a:t>
            </a:r>
          </a:p>
          <a:p>
            <a:pPr algn="ctr">
              <a:buClr>
                <a:srgbClr val="CCCC99"/>
              </a:buClr>
              <a:buFont typeface="Wingdings" pitchFamily="2" charset="2"/>
              <a:buChar char="v"/>
            </a:pP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 общекультурное</a:t>
            </a:r>
          </a:p>
          <a:p>
            <a:pPr algn="ctr">
              <a:buClr>
                <a:srgbClr val="CCCC99"/>
              </a:buClr>
              <a:buFont typeface="Wingdings" pitchFamily="2" charset="2"/>
              <a:buChar char="v"/>
            </a:pP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</a:rPr>
              <a:t>с</a:t>
            </a:r>
            <a:r>
              <a:rPr lang="ru-RU" altLang="ru-RU" sz="2800" i="0" dirty="0" smtClean="0"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портивно-оздоровительное</a:t>
            </a:r>
            <a:endParaRPr lang="ru-RU" altLang="ru-RU" sz="2800" i="0" dirty="0" smtClean="0">
              <a:solidFill>
                <a:srgbClr val="006600"/>
              </a:solidFill>
              <a:effectLst/>
            </a:endParaRP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28596" y="1500174"/>
            <a:ext cx="8153400" cy="6858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0">
                <a:srgbClr val="C4D6EB"/>
              </a:gs>
              <a:gs pos="50000">
                <a:srgbClr val="FFEBFA"/>
              </a:gs>
              <a:gs pos="65000">
                <a:srgbClr val="C4D6EB"/>
              </a:gs>
              <a:gs pos="80001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kern="0" dirty="0">
                <a:solidFill>
                  <a:srgbClr val="FF0000"/>
                </a:solidFill>
                <a:latin typeface="Arial" pitchFamily="34" charset="0"/>
              </a:rPr>
              <a:t>Направления развития личности</a:t>
            </a:r>
          </a:p>
        </p:txBody>
      </p:sp>
      <p:sp>
        <p:nvSpPr>
          <p:cNvPr id="5" name="Oval 4"/>
          <p:cNvSpPr>
            <a:spLocks noGrp="1" noChangeArrowheads="1"/>
          </p:cNvSpPr>
          <p:nvPr>
            <p:ph idx="1"/>
          </p:nvPr>
        </p:nvSpPr>
        <p:spPr>
          <a:xfrm>
            <a:off x="285720" y="2428868"/>
            <a:ext cx="1828800" cy="1143000"/>
          </a:xfrm>
          <a:prstGeom prst="ellipse">
            <a:avLst/>
          </a:prstGeom>
          <a:solidFill>
            <a:srgbClr val="FF99FF"/>
          </a:solidFill>
          <a:ln>
            <a:solidFill>
              <a:srgbClr val="FF0000"/>
            </a:solidFill>
            <a:round/>
          </a:ln>
        </p:spPr>
        <p:txBody>
          <a:bodyPr wrap="none" anchor="ctr"/>
          <a:lstStyle/>
          <a:p>
            <a:pPr marL="0" indent="0">
              <a:buFontTx/>
              <a:buNone/>
              <a:defRPr/>
            </a:pP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портивно-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оздоровительное</a:t>
            </a:r>
            <a:endParaRPr lang="ru-RU" sz="1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71670" y="2143116"/>
            <a:ext cx="1524000" cy="1143000"/>
          </a:xfrm>
          <a:prstGeom prst="ellipse">
            <a:avLst/>
          </a:prstGeom>
          <a:solidFill>
            <a:srgbClr val="FDFD5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Духовно-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нравственное</a:t>
            </a: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3571868" y="2500306"/>
            <a:ext cx="1458913" cy="1122363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Социальное</a:t>
            </a:r>
          </a:p>
        </p:txBody>
      </p:sp>
      <p:sp>
        <p:nvSpPr>
          <p:cNvPr id="8" name="Oval 15"/>
          <p:cNvSpPr>
            <a:spLocks noChangeArrowheads="1"/>
          </p:cNvSpPr>
          <p:nvPr/>
        </p:nvSpPr>
        <p:spPr bwMode="auto">
          <a:xfrm>
            <a:off x="4786314" y="2143116"/>
            <a:ext cx="1738312" cy="1139825"/>
          </a:xfrm>
          <a:prstGeom prst="ellipse">
            <a:avLst/>
          </a:prstGeom>
          <a:solidFill>
            <a:srgbClr val="FDFD5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1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Корекционно</a:t>
            </a:r>
            <a:r>
              <a:rPr 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ru-RU" sz="16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развтвающее</a:t>
            </a:r>
            <a:endParaRPr lang="ru-RU" sz="16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9" name="Oval 16"/>
          <p:cNvSpPr>
            <a:spLocks noChangeArrowheads="1"/>
          </p:cNvSpPr>
          <p:nvPr/>
        </p:nvSpPr>
        <p:spPr bwMode="auto">
          <a:xfrm>
            <a:off x="6357950" y="2428868"/>
            <a:ext cx="1676400" cy="1176338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Общекультурное</a:t>
            </a:r>
          </a:p>
        </p:txBody>
      </p:sp>
      <p:sp>
        <p:nvSpPr>
          <p:cNvPr id="24585" name="Rectangle 14"/>
          <p:cNvSpPr>
            <a:spLocks noChangeArrowheads="1"/>
          </p:cNvSpPr>
          <p:nvPr/>
        </p:nvSpPr>
        <p:spPr bwMode="auto">
          <a:xfrm>
            <a:off x="785786" y="3643314"/>
            <a:ext cx="7500990" cy="360363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0" lang="ru-RU" sz="3200" b="1" dirty="0">
                <a:solidFill>
                  <a:srgbClr val="FF0000"/>
                </a:solidFill>
                <a:latin typeface="Arial" pitchFamily="34" charset="0"/>
              </a:rPr>
              <a:t>Формы деятельности</a:t>
            </a: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85720" y="4143380"/>
            <a:ext cx="1557338" cy="1219200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Научные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исследования</a:t>
            </a: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1785918" y="4572008"/>
            <a:ext cx="1751012" cy="1014412"/>
          </a:xfrm>
          <a:prstGeom prst="ellipse">
            <a:avLst/>
          </a:prstGeom>
          <a:solidFill>
            <a:srgbClr val="FDFD5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Общественно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полезные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практики</a:t>
            </a:r>
            <a:r>
              <a:rPr lang="ru-RU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3428992" y="4143380"/>
            <a:ext cx="1647825" cy="1098550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Поисковые</a:t>
            </a:r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4929190" y="4572008"/>
            <a:ext cx="1520825" cy="1090612"/>
          </a:xfrm>
          <a:prstGeom prst="ellipse">
            <a:avLst/>
          </a:prstGeom>
          <a:solidFill>
            <a:srgbClr val="FDFD59"/>
          </a:solidFill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Олимпиады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соревнования</a:t>
            </a: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7358082" y="4143380"/>
            <a:ext cx="1600200" cy="985837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Школьные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научные </a:t>
            </a:r>
          </a:p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общества</a:t>
            </a: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428596" y="5500702"/>
            <a:ext cx="1657350" cy="1066800"/>
          </a:xfrm>
          <a:prstGeom prst="ellipse">
            <a:avLst/>
          </a:prstGeom>
          <a:solidFill>
            <a:srgbClr val="CCEC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Диспуты</a:t>
            </a:r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2143108" y="5715016"/>
            <a:ext cx="1512887" cy="965200"/>
          </a:xfrm>
          <a:prstGeom prst="ellipse">
            <a:avLst/>
          </a:prstGeom>
          <a:solidFill>
            <a:srgbClr val="99FF9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Конференции</a:t>
            </a:r>
          </a:p>
        </p:txBody>
      </p:sp>
      <p:sp>
        <p:nvSpPr>
          <p:cNvPr id="18" name="Oval 22"/>
          <p:cNvSpPr>
            <a:spLocks noChangeArrowheads="1"/>
          </p:cNvSpPr>
          <p:nvPr/>
        </p:nvSpPr>
        <p:spPr bwMode="auto">
          <a:xfrm>
            <a:off x="3571868" y="5357826"/>
            <a:ext cx="1676400" cy="914400"/>
          </a:xfrm>
          <a:prstGeom prst="ellipse">
            <a:avLst/>
          </a:prstGeom>
          <a:solidFill>
            <a:srgbClr val="CCEC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Круглые столы</a:t>
            </a:r>
          </a:p>
        </p:txBody>
      </p:sp>
      <p:sp>
        <p:nvSpPr>
          <p:cNvPr id="19" name="Oval 23"/>
          <p:cNvSpPr>
            <a:spLocks noChangeArrowheads="1"/>
          </p:cNvSpPr>
          <p:nvPr/>
        </p:nvSpPr>
        <p:spPr bwMode="auto">
          <a:xfrm>
            <a:off x="5143504" y="5715016"/>
            <a:ext cx="1630363" cy="917575"/>
          </a:xfrm>
          <a:prstGeom prst="ellipse">
            <a:avLst/>
          </a:prstGeom>
          <a:solidFill>
            <a:srgbClr val="99FF9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Секции</a:t>
            </a:r>
          </a:p>
        </p:txBody>
      </p:sp>
      <p:sp>
        <p:nvSpPr>
          <p:cNvPr id="20" name="Oval 24"/>
          <p:cNvSpPr>
            <a:spLocks noChangeArrowheads="1"/>
          </p:cNvSpPr>
          <p:nvPr/>
        </p:nvSpPr>
        <p:spPr bwMode="auto">
          <a:xfrm>
            <a:off x="6357950" y="5000636"/>
            <a:ext cx="1590675" cy="889000"/>
          </a:xfrm>
          <a:prstGeom prst="ellipse">
            <a:avLst/>
          </a:prstGeom>
          <a:solidFill>
            <a:srgbClr val="CCEC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Кружки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71472" y="1571612"/>
            <a:ext cx="8153400" cy="6858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0">
                <a:srgbClr val="C4D6EB"/>
              </a:gs>
              <a:gs pos="50000">
                <a:srgbClr val="FFEBFA"/>
              </a:gs>
              <a:gs pos="65000">
                <a:srgbClr val="C4D6EB"/>
              </a:gs>
              <a:gs pos="80001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kern="0" dirty="0">
                <a:solidFill>
                  <a:srgbClr val="FF0000"/>
                </a:solidFill>
                <a:latin typeface="Arial" pitchFamily="34" charset="0"/>
              </a:rPr>
              <a:t>Виды деятельности</a:t>
            </a:r>
          </a:p>
        </p:txBody>
      </p:sp>
      <p:sp>
        <p:nvSpPr>
          <p:cNvPr id="5" name="Oval 4"/>
          <p:cNvSpPr>
            <a:spLocks noGrp="1" noChangeArrowheads="1"/>
          </p:cNvSpPr>
          <p:nvPr>
            <p:ph idx="1"/>
          </p:nvPr>
        </p:nvSpPr>
        <p:spPr>
          <a:xfrm>
            <a:off x="214282" y="2428868"/>
            <a:ext cx="2209800" cy="1295400"/>
          </a:xfrm>
          <a:prstGeom prst="ellipse">
            <a:avLst/>
          </a:prstGeom>
          <a:solidFill>
            <a:srgbClr val="FF99FF"/>
          </a:solidFill>
          <a:ln>
            <a:solidFill>
              <a:srgbClr val="FF0000"/>
            </a:solidFill>
            <a:round/>
          </a:ln>
        </p:spPr>
        <p:txBody>
          <a:bodyPr wrap="none" anchor="ctr"/>
          <a:lstStyle/>
          <a:p>
            <a:pPr marL="0" indent="0" defTabSz="449263" eaLnBrk="1" hangingPunct="1">
              <a:lnSpc>
                <a:spcPct val="83000"/>
              </a:lnSpc>
              <a:spcBef>
                <a:spcPct val="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b="1" smtClean="0">
              <a:solidFill>
                <a:srgbClr val="333399"/>
              </a:solidFill>
              <a:latin typeface="Times New Roman" pitchFamily="18" charset="0"/>
            </a:endParaRPr>
          </a:p>
          <a:p>
            <a:pPr marL="0" indent="0" defTabSz="449263" eaLnBrk="1" hangingPunct="1">
              <a:lnSpc>
                <a:spcPct val="83000"/>
              </a:lnSpc>
              <a:spcBef>
                <a:spcPct val="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1" smtClean="0">
                <a:solidFill>
                  <a:srgbClr val="333399"/>
                </a:solidFill>
                <a:latin typeface="Times New Roman" pitchFamily="18" charset="0"/>
              </a:rPr>
              <a:t>Игровая</a:t>
            </a:r>
          </a:p>
          <a:p>
            <a:pPr marL="0" indent="0" defTabSz="449263"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1800" b="1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3357554" y="2357430"/>
            <a:ext cx="2527300" cy="1316038"/>
          </a:xfrm>
          <a:prstGeom prst="ellipse">
            <a:avLst/>
          </a:prstGeom>
          <a:solidFill>
            <a:srgbClr val="FDFD5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>
                <a:solidFill>
                  <a:srgbClr val="333399"/>
                </a:solidFill>
                <a:cs typeface="Arial" charset="0"/>
              </a:rPr>
              <a:t>Познавательная</a:t>
            </a:r>
          </a:p>
        </p:txBody>
      </p:sp>
      <p:sp>
        <p:nvSpPr>
          <p:cNvPr id="9" name="Oval 16"/>
          <p:cNvSpPr>
            <a:spLocks noChangeArrowheads="1"/>
          </p:cNvSpPr>
          <p:nvPr/>
        </p:nvSpPr>
        <p:spPr bwMode="auto">
          <a:xfrm>
            <a:off x="6215074" y="2500306"/>
            <a:ext cx="2514600" cy="1295400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Проблемно-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ценностное общение</a:t>
            </a:r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2714612" y="3714752"/>
            <a:ext cx="2133600" cy="1371600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Художественное </a:t>
            </a:r>
          </a:p>
          <a:p>
            <a:pPr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творчество</a:t>
            </a:r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5000628" y="3500438"/>
            <a:ext cx="1828800" cy="1316038"/>
          </a:xfrm>
          <a:prstGeom prst="ellipse">
            <a:avLst/>
          </a:prstGeom>
          <a:solidFill>
            <a:srgbClr val="FDFD59"/>
          </a:solidFill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Социальное </a:t>
            </a:r>
          </a:p>
          <a:p>
            <a:pPr algn="ctr">
              <a:lnSpc>
                <a:spcPct val="80000"/>
              </a:lnSpc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творчество </a:t>
            </a:r>
            <a:endParaRPr kumimoji="0" lang="ru-RU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6786578" y="4071942"/>
            <a:ext cx="1905000" cy="1208088"/>
          </a:xfrm>
          <a:prstGeom prst="ellipse">
            <a:avLst/>
          </a:prstGeom>
          <a:solidFill>
            <a:srgbClr val="FF99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Техническое 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творчество</a:t>
            </a: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285720" y="5143512"/>
            <a:ext cx="1657350" cy="1066800"/>
          </a:xfrm>
          <a:prstGeom prst="ellipse">
            <a:avLst/>
          </a:prstGeom>
          <a:solidFill>
            <a:srgbClr val="CCEC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Трудовая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 деятельность</a:t>
            </a:r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2000232" y="5214950"/>
            <a:ext cx="2324100" cy="1447800"/>
          </a:xfrm>
          <a:prstGeom prst="ellipse">
            <a:avLst/>
          </a:prstGeom>
          <a:solidFill>
            <a:srgbClr val="99FF9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Спортивно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-оздоровительная 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деятельность</a:t>
            </a:r>
          </a:p>
        </p:txBody>
      </p:sp>
      <p:sp>
        <p:nvSpPr>
          <p:cNvPr id="18" name="Oval 22"/>
          <p:cNvSpPr>
            <a:spLocks noChangeArrowheads="1"/>
          </p:cNvSpPr>
          <p:nvPr/>
        </p:nvSpPr>
        <p:spPr bwMode="auto">
          <a:xfrm>
            <a:off x="428596" y="3786190"/>
            <a:ext cx="2266950" cy="1316038"/>
          </a:xfrm>
          <a:prstGeom prst="ellipse">
            <a:avLst/>
          </a:prstGeom>
          <a:solidFill>
            <a:srgbClr val="CCEC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 err="1">
                <a:solidFill>
                  <a:srgbClr val="333399"/>
                </a:solidFill>
                <a:cs typeface="Arial" charset="0"/>
              </a:rPr>
              <a:t>Досугово</a:t>
            </a: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-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развлекательная 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b="1" dirty="0">
                <a:solidFill>
                  <a:srgbClr val="333399"/>
                </a:solidFill>
                <a:cs typeface="Arial" charset="0"/>
              </a:rPr>
              <a:t>деятельность 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1400" b="1" dirty="0">
                <a:solidFill>
                  <a:srgbClr val="333399"/>
                </a:solidFill>
                <a:cs typeface="Arial" charset="0"/>
              </a:rPr>
              <a:t>(</a:t>
            </a:r>
            <a:r>
              <a:rPr kumimoji="0" lang="ru-RU" sz="1400" b="1" dirty="0" err="1">
                <a:solidFill>
                  <a:srgbClr val="333399"/>
                </a:solidFill>
                <a:cs typeface="Arial" charset="0"/>
              </a:rPr>
              <a:t>досуговое</a:t>
            </a:r>
            <a:r>
              <a:rPr kumimoji="0" lang="ru-RU" sz="1400" b="1" dirty="0">
                <a:solidFill>
                  <a:srgbClr val="333399"/>
                </a:solidFill>
                <a:cs typeface="Arial" charset="0"/>
              </a:rPr>
              <a:t> общение)</a:t>
            </a:r>
          </a:p>
          <a:p>
            <a:pPr algn="ctr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9" name="Oval 23"/>
          <p:cNvSpPr>
            <a:spLocks noChangeArrowheads="1"/>
          </p:cNvSpPr>
          <p:nvPr/>
        </p:nvSpPr>
        <p:spPr bwMode="auto">
          <a:xfrm rot="184521">
            <a:off x="4246975" y="4843586"/>
            <a:ext cx="2168525" cy="1257300"/>
          </a:xfrm>
          <a:prstGeom prst="ellipse">
            <a:avLst/>
          </a:prstGeom>
          <a:solidFill>
            <a:srgbClr val="99FF99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 err="1">
                <a:solidFill>
                  <a:srgbClr val="333399"/>
                </a:solidFill>
                <a:cs typeface="Arial" charset="0"/>
              </a:rPr>
              <a:t>Туристско</a:t>
            </a: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-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краеведческая </a:t>
            </a:r>
          </a:p>
          <a:p>
            <a:pPr algn="ctr" defTabSz="449263">
              <a:lnSpc>
                <a:spcPct val="83000"/>
              </a:lnSpc>
              <a:buClr>
                <a:srgbClr val="333399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Arial" charset="0"/>
              </a:rPr>
              <a:t>деятельность</a:t>
            </a:r>
          </a:p>
        </p:txBody>
      </p:sp>
      <p:sp>
        <p:nvSpPr>
          <p:cNvPr id="20" name="Oval 24"/>
          <p:cNvSpPr>
            <a:spLocks noChangeArrowheads="1"/>
          </p:cNvSpPr>
          <p:nvPr/>
        </p:nvSpPr>
        <p:spPr bwMode="auto">
          <a:xfrm>
            <a:off x="6357950" y="5357826"/>
            <a:ext cx="1984375" cy="1181100"/>
          </a:xfrm>
          <a:prstGeom prst="ellipse">
            <a:avLst/>
          </a:prstGeom>
          <a:solidFill>
            <a:srgbClr val="CCECFF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49263">
              <a:lnSpc>
                <a:spcPct val="83000"/>
              </a:lnSpc>
              <a:buClr>
                <a:srgbClr val="0000CC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Times New Roman" pitchFamily="18" charset="0"/>
              </a:rPr>
              <a:t>Проектная </a:t>
            </a:r>
          </a:p>
          <a:p>
            <a:pPr algn="ctr" defTabSz="449263">
              <a:lnSpc>
                <a:spcPct val="83000"/>
              </a:lnSpc>
              <a:buClr>
                <a:srgbClr val="0000CC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000" b="1" dirty="0">
                <a:solidFill>
                  <a:srgbClr val="333399"/>
                </a:solidFill>
                <a:cs typeface="Times New Roman" pitchFamily="18" charset="0"/>
              </a:rPr>
              <a:t>деятельность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09954"/>
          <a:ext cx="8715436" cy="509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608"/>
                <a:gridCol w="1614314"/>
                <a:gridCol w="2451234"/>
                <a:gridCol w="3268280"/>
              </a:tblGrid>
              <a:tr h="398203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Направление</a:t>
                      </a:r>
                      <a:r>
                        <a:rPr lang="ru-RU" sz="11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Программы (рабочие)</a:t>
                      </a:r>
                      <a:r>
                        <a:rPr lang="ru-RU" sz="11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Формы работы</a:t>
                      </a:r>
                      <a:r>
                        <a:rPr lang="ru-RU" sz="11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Решаемые задачи</a:t>
                      </a:r>
                      <a:r>
                        <a:rPr lang="ru-RU" sz="1100" b="1" kern="1200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2614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Спортивно-оздоровительное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Кружок 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«ОФП</a:t>
                      </a:r>
                      <a:r>
                        <a:rPr lang="ru-RU" sz="1200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Занятия  на свежем воздухе, беседы, соревнования, игры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Всесторонне гармоническое развитие личности ребенка, формирование физически здорового человека, формирование мотивации к сохранению и укреплению здоровья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70955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Духовно-нравственное, патриотическое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классах, 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интернате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Выставки рисунков,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тематические классные часы; беседы, экскурсии, театрализованные игры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нравственных качеств личности; привитие любви к малой Родине, гражданской ответственности, чувства патриотизма, формирование позитивного отношения к базовым ценностям общества;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Умение управлять своим поведением в ситуациях взаимодействия с другими людьми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5023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Общекультурное</a:t>
                      </a:r>
                      <a:r>
                        <a:rPr lang="ru-RU" sz="1200" b="1" kern="1200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Кружок 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«Радуга» 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Занятия в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танцевальном кружке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художественное творчество, экскурсии, посещение концертов,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творческих проектов.</a:t>
                      </a:r>
                      <a:r>
                        <a:rPr lang="ru-RU" sz="1200" kern="1200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эмоциональной сферы ребенка, чувства прекрасного, творческих способностей, формирование коммуникативной и общекультурной компетенций</a:t>
                      </a:r>
                      <a:r>
                        <a:rPr lang="ru-RU" sz="1200" kern="1200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7825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b="1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Общеинтеллекту-альное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Кружк</a:t>
                      </a:r>
                      <a:r>
                        <a:rPr lang="ru-RU" sz="1200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«Краеведение»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«Азбука 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дорожного движения»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Занятия в компьютерном классе, беседы, игры, соревнования,  проектирование, исследовательская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деятельность, разгадывание кроссвордов, ребусов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у детей мышления, логики, суждений, способности делать умозаключения, предвидеть результаты своей деятельности способствование формированию функциональной грамотности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26260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Социальное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Кружки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«БОСС»,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«Монтессори»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Познавательные, социальные проекты, исследовательские работы, конкурсы,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занятия в компьютерном зале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Формирование таких ценностей как познание, истина, целеустремленность, разработка и реализация учебных и учебно-трудовых проектов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143</TotalTime>
  <Words>791</Words>
  <Application>Microsoft Office PowerPoint</Application>
  <PresentationFormat>Экран (4:3)</PresentationFormat>
  <Paragraphs>168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2</vt:lpstr>
      <vt:lpstr>Педагогический совет «Внеурочная деятельность обучающихся в условиях внедрения ФГОС обучающихся с умственной отсталостью»</vt:lpstr>
      <vt:lpstr>Анализ занятости обучающихся  во внеурочной деятельности</vt:lpstr>
      <vt:lpstr>Внеурочная деятельность</vt:lpstr>
      <vt:lpstr>Цель внеурочной деятельности</vt:lpstr>
      <vt:lpstr>Задачи Внеурочной деятельности</vt:lpstr>
      <vt:lpstr>Основные направления  внеурочной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Уровни результатов внеурочной деятельности</vt:lpstr>
      <vt:lpstr>Диагностика эффективности  внеурочной деятельности</vt:lpstr>
      <vt:lpstr>Профессиональная позиция педагога </vt:lpstr>
      <vt:lpstr>Формы внеурочной деятельности</vt:lpstr>
      <vt:lpstr>Основные виды внеурочной деятельности</vt:lpstr>
      <vt:lpstr>Количество обучающихся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Ученик 9</cp:lastModifiedBy>
  <cp:revision>20</cp:revision>
  <dcterms:created xsi:type="dcterms:W3CDTF">2012-01-11T13:35:36Z</dcterms:created>
  <dcterms:modified xsi:type="dcterms:W3CDTF">2019-11-27T11:20:29Z</dcterms:modified>
</cp:coreProperties>
</file>