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9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956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723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51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68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8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01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29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367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4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84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297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to.bitpro.ru/199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92895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Использование </a:t>
            </a:r>
            <a:r>
              <a:rPr lang="ru-RU" sz="2800" b="1" i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коучинг-технологий</a:t>
            </a:r>
            <a:r>
              <a:rPr lang="ru-RU" sz="28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для формирования коммуникативной компетенции учащихся 5 классов на уроках английского языка</a:t>
            </a:r>
            <a:r>
              <a:rPr lang="ru-RU" sz="2800" dirty="0" smtClean="0"/>
              <a:t> 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7272366" cy="2357454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sz="11200" dirty="0" smtClean="0">
                <a:solidFill>
                  <a:schemeClr val="tx1"/>
                </a:solidFill>
              </a:rPr>
              <a:t>Котова</a:t>
            </a:r>
          </a:p>
          <a:p>
            <a:pPr algn="r"/>
            <a:r>
              <a:rPr lang="ru-RU" sz="11200" dirty="0" smtClean="0">
                <a:solidFill>
                  <a:schemeClr val="tx1"/>
                </a:solidFill>
              </a:rPr>
              <a:t> Лидия Викторовна</a:t>
            </a:r>
          </a:p>
          <a:p>
            <a:pPr algn="r"/>
            <a:r>
              <a:rPr lang="ru-RU" sz="11200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pPr algn="r"/>
            <a:r>
              <a:rPr lang="ru-RU" sz="11200" dirty="0" smtClean="0">
                <a:solidFill>
                  <a:schemeClr val="tx1"/>
                </a:solidFill>
              </a:rPr>
              <a:t>МАОУ Школа № 94</a:t>
            </a:r>
          </a:p>
          <a:p>
            <a:endParaRPr lang="ru-RU" sz="5500" dirty="0" smtClean="0">
              <a:solidFill>
                <a:schemeClr val="tx1"/>
              </a:solidFill>
            </a:endParaRPr>
          </a:p>
          <a:p>
            <a:endParaRPr lang="ru-RU" sz="7200" b="1" dirty="0" smtClean="0">
              <a:solidFill>
                <a:schemeClr val="tx1"/>
              </a:solidFill>
            </a:endParaRPr>
          </a:p>
          <a:p>
            <a:endParaRPr lang="ru-RU" sz="7200" b="1" smtClean="0">
              <a:solidFill>
                <a:schemeClr val="tx1"/>
              </a:solidFill>
            </a:endParaRPr>
          </a:p>
          <a:p>
            <a:r>
              <a:rPr lang="ru-RU" sz="7200" b="1" smtClean="0">
                <a:solidFill>
                  <a:schemeClr val="tx1"/>
                </a:solidFill>
              </a:rPr>
              <a:t>Нижний </a:t>
            </a:r>
            <a:r>
              <a:rPr lang="ru-RU" sz="7200" b="1" dirty="0" smtClean="0">
                <a:solidFill>
                  <a:schemeClr val="tx1"/>
                </a:solidFill>
              </a:rPr>
              <a:t>Новгород</a:t>
            </a:r>
          </a:p>
          <a:p>
            <a:r>
              <a:rPr lang="ru-RU" sz="7200" b="1" dirty="0" smtClean="0">
                <a:solidFill>
                  <a:schemeClr val="tx1"/>
                </a:solidFill>
              </a:rPr>
              <a:t>2019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072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/>
              <a:t>Характеристика УМК «</a:t>
            </a:r>
            <a:r>
              <a:rPr lang="ru-RU" sz="2800" b="1" dirty="0" err="1"/>
              <a:t>Enjoy</a:t>
            </a:r>
            <a:r>
              <a:rPr lang="ru-RU" sz="2800" b="1" dirty="0"/>
              <a:t> </a:t>
            </a:r>
            <a:r>
              <a:rPr lang="ru-RU" sz="2800" b="1" dirty="0" err="1"/>
              <a:t>English</a:t>
            </a:r>
            <a:r>
              <a:rPr lang="ru-RU" sz="2800" b="1" dirty="0"/>
              <a:t>» для </a:t>
            </a:r>
            <a:r>
              <a:rPr lang="ru-RU" sz="2800" b="1" dirty="0" smtClean="0"/>
              <a:t>5 </a:t>
            </a:r>
            <a:r>
              <a:rPr lang="ru-RU" sz="2800" b="1" dirty="0"/>
              <a:t>класса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400" b="1" i="1" dirty="0" smtClean="0"/>
              <a:t>        </a:t>
            </a:r>
            <a:r>
              <a:rPr lang="ru-RU" sz="3100" b="1" i="1" u="sng" dirty="0" smtClean="0"/>
              <a:t>Учебно-методический </a:t>
            </a:r>
            <a:r>
              <a:rPr lang="ru-RU" sz="3100" b="1" i="1" u="sng" dirty="0"/>
              <a:t>комплекс (УМК)</a:t>
            </a:r>
            <a:r>
              <a:rPr lang="ru-RU" sz="2600" b="1" i="1" u="sng" dirty="0"/>
              <a:t> </a:t>
            </a:r>
            <a:r>
              <a:rPr lang="ru-RU" sz="2600" dirty="0"/>
              <a:t>– система (технических и нетехнических) средств обучения, используемых для достижения целей обучения иностранному языку. </a:t>
            </a:r>
            <a:endParaRPr lang="ru-RU" sz="2600" dirty="0" smtClean="0"/>
          </a:p>
          <a:p>
            <a:pPr marL="0" indent="0" algn="just">
              <a:buNone/>
            </a:pPr>
            <a:r>
              <a:rPr lang="ru-RU" sz="2600" dirty="0" smtClean="0"/>
              <a:t>        В </a:t>
            </a:r>
            <a:r>
              <a:rPr lang="ru-RU" sz="2600" dirty="0"/>
              <a:t>состав каждого из УМК для средней школы серии «</a:t>
            </a:r>
            <a:r>
              <a:rPr lang="ru-RU" sz="2600" dirty="0" err="1"/>
              <a:t>Enjoy</a:t>
            </a:r>
            <a:r>
              <a:rPr lang="ru-RU" sz="2600" dirty="0"/>
              <a:t> </a:t>
            </a:r>
            <a:r>
              <a:rPr lang="ru-RU" sz="2600" dirty="0" err="1"/>
              <a:t>English</a:t>
            </a:r>
            <a:r>
              <a:rPr lang="ru-RU" sz="2600" dirty="0"/>
              <a:t>» входят следующие </a:t>
            </a:r>
            <a:r>
              <a:rPr lang="ru-RU" sz="2600" dirty="0" smtClean="0"/>
              <a:t>компоненты:</a:t>
            </a:r>
          </a:p>
          <a:p>
            <a:pPr marL="0" indent="0" algn="just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 1</a:t>
            </a:r>
            <a:r>
              <a:rPr lang="ru-RU" sz="2600" dirty="0"/>
              <a:t>) книга для </a:t>
            </a:r>
            <a:r>
              <a:rPr lang="ru-RU" sz="2600" dirty="0" smtClean="0"/>
              <a:t>учащегося;</a:t>
            </a:r>
          </a:p>
          <a:p>
            <a:pPr marL="0" indent="0" algn="just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 2</a:t>
            </a:r>
            <a:r>
              <a:rPr lang="ru-RU" sz="2600" dirty="0"/>
              <a:t>) методическое руководство для учителя по использованию учебника (книга для учителя), в котором описана авторская концепция курса и содержатся рекомендации по обучению основным видам речевой деятельности, а также приводятся общее тематическое планирование, таблица поурочного распределения материала, примерные конспекты </a:t>
            </a:r>
            <a:r>
              <a:rPr lang="ru-RU" sz="2600" dirty="0" smtClean="0"/>
              <a:t>занятий;</a:t>
            </a:r>
          </a:p>
          <a:p>
            <a:pPr marL="0" indent="0" algn="just">
              <a:buNone/>
            </a:pPr>
            <a:r>
              <a:rPr lang="ru-RU" sz="2600" dirty="0" smtClean="0"/>
              <a:t>        3) рабочая тетрадь № 1;</a:t>
            </a:r>
          </a:p>
          <a:p>
            <a:pPr marL="0" indent="0" algn="just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 4</a:t>
            </a:r>
            <a:r>
              <a:rPr lang="ru-RU" sz="2600" dirty="0"/>
              <a:t>) рабочая тетрадь № 2 «Контрольные работы</a:t>
            </a:r>
            <a:r>
              <a:rPr lang="ru-RU" sz="2600" dirty="0" smtClean="0"/>
              <a:t>»;</a:t>
            </a:r>
          </a:p>
          <a:p>
            <a:pPr marL="0" indent="0" algn="just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 5</a:t>
            </a:r>
            <a:r>
              <a:rPr lang="ru-RU" sz="2600" dirty="0"/>
              <a:t>) аудиодиск.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5956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/>
              <a:t>Комплексы упражнений на применение </a:t>
            </a:r>
            <a:r>
              <a:rPr lang="ru-RU" sz="2800" b="1" u="sng" dirty="0" err="1"/>
              <a:t>коучинг-технологий</a:t>
            </a:r>
            <a:r>
              <a:rPr lang="ru-RU" sz="2800" b="1" u="sng" dirty="0"/>
              <a:t> в рамках учебных тем для </a:t>
            </a:r>
            <a:r>
              <a:rPr lang="ru-RU" sz="2800" b="1" u="sng" dirty="0" smtClean="0"/>
              <a:t>5 </a:t>
            </a:r>
            <a:r>
              <a:rPr lang="ru-RU" sz="2800" b="1" u="sng" dirty="0"/>
              <a:t>класса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/>
              <a:t>Занятия 1,2</a:t>
            </a:r>
            <a:r>
              <a:rPr lang="ru-RU" sz="2400" dirty="0" smtClean="0"/>
              <a:t>: </a:t>
            </a:r>
            <a:r>
              <a:rPr lang="ru-RU" sz="2400" dirty="0"/>
              <a:t>Навыки слушания и понимания партнера по общению 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b="1" dirty="0" err="1"/>
              <a:t>Тема</a:t>
            </a:r>
            <a:r>
              <a:rPr lang="en-US" sz="2400" b="1" dirty="0"/>
              <a:t> 1 «Families and Friends: Are We Happy Together?»</a:t>
            </a:r>
          </a:p>
          <a:p>
            <a:pPr marL="0" indent="0">
              <a:buNone/>
            </a:pPr>
            <a:r>
              <a:rPr lang="en-US" sz="2400" b="1" dirty="0" smtClean="0"/>
              <a:t>УПРАЖНЕНИЕ </a:t>
            </a:r>
            <a:r>
              <a:rPr lang="en-US" sz="2400" b="1" dirty="0"/>
              <a:t>1</a:t>
            </a:r>
            <a:r>
              <a:rPr lang="en-US" sz="2400" b="1" dirty="0" smtClean="0"/>
              <a:t>.</a:t>
            </a:r>
            <a:r>
              <a:rPr lang="ru-RU" sz="2400" b="1" dirty="0" smtClean="0"/>
              <a:t> </a:t>
            </a:r>
            <a:r>
              <a:rPr lang="en-US" sz="2400" b="1" dirty="0" smtClean="0"/>
              <a:t> </a:t>
            </a:r>
            <a:r>
              <a:rPr lang="en-US" sz="2400" dirty="0" err="1"/>
              <a:t>Испорченный</a:t>
            </a:r>
            <a:r>
              <a:rPr lang="en-US" sz="2400" dirty="0"/>
              <a:t> </a:t>
            </a:r>
            <a:r>
              <a:rPr lang="en-US" sz="2400" dirty="0" err="1" smtClean="0"/>
              <a:t>телефон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/>
              <a:t>УПРАЖНЕНИЕ 2. </a:t>
            </a:r>
            <a:r>
              <a:rPr lang="ru-RU" sz="2400" b="1" dirty="0" smtClean="0"/>
              <a:t> </a:t>
            </a:r>
            <a:r>
              <a:rPr lang="ru-RU" sz="2400" dirty="0" smtClean="0"/>
              <a:t>Детектив</a:t>
            </a:r>
            <a:r>
              <a:rPr lang="ru-RU" sz="2400" b="1" dirty="0" smtClean="0"/>
              <a:t> </a:t>
            </a:r>
          </a:p>
          <a:p>
            <a:pPr marL="0" indent="0">
              <a:buNone/>
            </a:pPr>
            <a:r>
              <a:rPr lang="ru-RU" sz="2400" b="1" dirty="0" smtClean="0"/>
              <a:t>УПРАЖНЕНИЕ </a:t>
            </a:r>
            <a:r>
              <a:rPr lang="ru-RU" sz="2400" b="1" dirty="0"/>
              <a:t>3. </a:t>
            </a:r>
            <a:r>
              <a:rPr lang="ru-RU" sz="2400" b="1" dirty="0" smtClean="0"/>
              <a:t> </a:t>
            </a:r>
            <a:r>
              <a:rPr lang="ru-RU" sz="2400" dirty="0" smtClean="0"/>
              <a:t>Иностранец </a:t>
            </a:r>
            <a:r>
              <a:rPr lang="ru-RU" sz="2400" dirty="0"/>
              <a:t>и переводчик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 smtClean="0"/>
              <a:t>Тема </a:t>
            </a:r>
            <a:r>
              <a:rPr lang="ru-RU" sz="2400" b="1" dirty="0"/>
              <a:t>2 «</a:t>
            </a:r>
            <a:r>
              <a:rPr lang="ru-RU" sz="2400" b="1" dirty="0" err="1"/>
              <a:t>It</a:t>
            </a:r>
            <a:r>
              <a:rPr lang="ru-RU" sz="2400" b="1" dirty="0"/>
              <a:t> </a:t>
            </a:r>
            <a:r>
              <a:rPr lang="ru-RU" sz="2400" b="1" dirty="0" err="1"/>
              <a:t>is</a:t>
            </a:r>
            <a:r>
              <a:rPr lang="ru-RU" sz="2400" b="1" dirty="0"/>
              <a:t> a </a:t>
            </a:r>
            <a:r>
              <a:rPr lang="ru-RU" sz="2400" b="1" dirty="0" err="1"/>
              <a:t>big</a:t>
            </a:r>
            <a:r>
              <a:rPr lang="ru-RU" sz="2400" b="1" dirty="0"/>
              <a:t> </a:t>
            </a:r>
            <a:r>
              <a:rPr lang="ru-RU" sz="2400" b="1" dirty="0" err="1"/>
              <a:t>world</a:t>
            </a:r>
            <a:r>
              <a:rPr lang="ru-RU" sz="2400" b="1" dirty="0"/>
              <a:t>! </a:t>
            </a:r>
            <a:r>
              <a:rPr lang="ru-RU" sz="2400" b="1" dirty="0" err="1"/>
              <a:t>Start</a:t>
            </a:r>
            <a:r>
              <a:rPr lang="ru-RU" sz="2400" b="1" dirty="0"/>
              <a:t> </a:t>
            </a:r>
            <a:r>
              <a:rPr lang="ru-RU" sz="2400" b="1" dirty="0" err="1"/>
              <a:t>Travelling</a:t>
            </a:r>
            <a:r>
              <a:rPr lang="ru-RU" sz="2400" b="1" dirty="0"/>
              <a:t> </a:t>
            </a:r>
            <a:r>
              <a:rPr lang="ru-RU" sz="2400" b="1" dirty="0" err="1"/>
              <a:t>Now</a:t>
            </a:r>
            <a:r>
              <a:rPr lang="ru-RU" sz="2400" b="1" dirty="0"/>
              <a:t>!»</a:t>
            </a:r>
          </a:p>
          <a:p>
            <a:pPr marL="0" indent="0">
              <a:buNone/>
            </a:pPr>
            <a:r>
              <a:rPr lang="ru-RU" sz="2400" b="1" dirty="0" smtClean="0"/>
              <a:t>УПРАЖНЕНИЕ </a:t>
            </a:r>
            <a:r>
              <a:rPr lang="ru-RU" sz="2400" b="1" dirty="0"/>
              <a:t>1. </a:t>
            </a:r>
            <a:r>
              <a:rPr lang="ru-RU" sz="2400" b="1" dirty="0" smtClean="0"/>
              <a:t> </a:t>
            </a:r>
            <a:r>
              <a:rPr lang="ru-RU" sz="2400" dirty="0" smtClean="0"/>
              <a:t>Событие </a:t>
            </a:r>
          </a:p>
          <a:p>
            <a:pPr marL="0" indent="0">
              <a:buNone/>
            </a:pPr>
            <a:r>
              <a:rPr lang="ru-RU" sz="2400" b="1" dirty="0"/>
              <a:t>УПРАЖНЕНИЕ 2. </a:t>
            </a:r>
            <a:r>
              <a:rPr lang="ru-RU" sz="2400" b="1" dirty="0" smtClean="0"/>
              <a:t> </a:t>
            </a:r>
            <a:r>
              <a:rPr lang="ru-RU" sz="2400" dirty="0" smtClean="0"/>
              <a:t>Открытые </a:t>
            </a:r>
            <a:r>
              <a:rPr lang="ru-RU" sz="2400" dirty="0"/>
              <a:t>вопросы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/>
              <a:t>Занятие 3: </a:t>
            </a:r>
            <a:r>
              <a:rPr lang="ru-RU" sz="2400" dirty="0"/>
              <a:t>Навыки поведения в эмоционально напряженных ситуациях 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b="1" dirty="0" err="1"/>
              <a:t>Тема</a:t>
            </a:r>
            <a:r>
              <a:rPr lang="en-US" sz="2400" b="1" dirty="0"/>
              <a:t> 3 «Make Your Choice, Make Your Life</a:t>
            </a:r>
            <a:r>
              <a:rPr lang="en-US" sz="2400" b="1" dirty="0" smtClean="0"/>
              <a:t>»</a:t>
            </a:r>
            <a:endParaRPr lang="ru-RU" sz="2400" b="1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b="1" dirty="0"/>
              <a:t>УПРАЖНЕНИЕ 1. </a:t>
            </a:r>
            <a:r>
              <a:rPr lang="ru-RU" sz="2400" b="1" dirty="0" smtClean="0"/>
              <a:t> </a:t>
            </a:r>
            <a:r>
              <a:rPr lang="en-US" sz="2400" dirty="0" err="1" smtClean="0"/>
              <a:t>Дерево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/>
              <a:t> УПРАЖНЕНИЕ 2. </a:t>
            </a:r>
            <a:r>
              <a:rPr lang="ru-RU" sz="2400" b="1" dirty="0" smtClean="0"/>
              <a:t> </a:t>
            </a:r>
            <a:r>
              <a:rPr lang="ru-RU" sz="2400" dirty="0" smtClean="0"/>
              <a:t>Стенка </a:t>
            </a:r>
            <a:r>
              <a:rPr lang="ru-RU" sz="2400" dirty="0"/>
              <a:t>на стенку </a:t>
            </a:r>
            <a:endParaRPr lang="en-US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50636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Методические рекомендации по использованию </a:t>
            </a:r>
            <a:r>
              <a:rPr lang="ru-RU" sz="2800" b="1" dirty="0" err="1"/>
              <a:t>коучинг-технологий</a:t>
            </a:r>
            <a:r>
              <a:rPr lang="ru-RU" sz="2800" b="1" dirty="0"/>
              <a:t> в </a:t>
            </a:r>
            <a:r>
              <a:rPr lang="ru-RU" sz="2800" b="1" dirty="0" smtClean="0"/>
              <a:t>5 </a:t>
            </a:r>
            <a:r>
              <a:rPr lang="ru-RU" sz="2800" b="1" dirty="0"/>
              <a:t>классах средней школы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r>
              <a:rPr lang="ru-RU" sz="2800" b="1" dirty="0"/>
              <a:t>1 этап: демонстрация желаемого образа</a:t>
            </a:r>
            <a:r>
              <a:rPr lang="ru-RU" sz="2800" b="1" dirty="0" smtClean="0"/>
              <a:t>. </a:t>
            </a:r>
          </a:p>
          <a:p>
            <a:pPr marL="0" indent="0" algn="just">
              <a:buNone/>
            </a:pPr>
            <a:r>
              <a:rPr lang="ru-RU" sz="2400" dirty="0" smtClean="0"/>
              <a:t>     </a:t>
            </a:r>
            <a:r>
              <a:rPr lang="ru-RU" sz="2600" dirty="0" smtClean="0"/>
              <a:t>Процесс </a:t>
            </a:r>
            <a:r>
              <a:rPr lang="ru-RU" sz="2600" dirty="0"/>
              <a:t>начинается с того, что педагог демонстрирует учащимся то, чему хочет их научить. Делая это, необходимо дать учащимся возможность увидеть выполнение процесса в целом. </a:t>
            </a:r>
          </a:p>
          <a:p>
            <a:r>
              <a:rPr lang="ru-RU" sz="2800" b="1" dirty="0" smtClean="0"/>
              <a:t>2 </a:t>
            </a:r>
            <a:r>
              <a:rPr lang="ru-RU" sz="2800" b="1" dirty="0"/>
              <a:t>этап: </a:t>
            </a:r>
            <a:r>
              <a:rPr lang="ru-RU" sz="2800" b="1" dirty="0" smtClean="0"/>
              <a:t>консультирование. </a:t>
            </a:r>
          </a:p>
          <a:p>
            <a:pPr marL="0" indent="0" algn="just">
              <a:buNone/>
            </a:pPr>
            <a:r>
              <a:rPr lang="ru-RU" sz="2400" dirty="0" smtClean="0"/>
              <a:t>     </a:t>
            </a:r>
            <a:r>
              <a:rPr lang="ru-RU" sz="2600" dirty="0" smtClean="0"/>
              <a:t>При  </a:t>
            </a:r>
            <a:r>
              <a:rPr lang="ru-RU" sz="2600" dirty="0"/>
              <a:t>выполнении задачи педагог является помощником. Он объясняет, как что-либо делается и почему делается именно так. Идёт обсуждение возможных вариантов деятельности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9406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smtClean="0"/>
              <a:t>3 </a:t>
            </a:r>
            <a:r>
              <a:rPr lang="ru-RU" sz="2800" b="1" dirty="0"/>
              <a:t>этап: контроль.</a:t>
            </a:r>
            <a:br>
              <a:rPr lang="ru-RU" sz="2800" b="1" dirty="0"/>
            </a:br>
            <a:r>
              <a:rPr lang="ru-RU" sz="2600" dirty="0" smtClean="0"/>
              <a:t>Обучаемый  </a:t>
            </a:r>
            <a:r>
              <a:rPr lang="ru-RU" sz="2600" dirty="0"/>
              <a:t>выполняет задание. Педагог помогает </a:t>
            </a:r>
            <a:r>
              <a:rPr lang="ru-RU" sz="2600" dirty="0" smtClean="0"/>
              <a:t>и корректирует</a:t>
            </a:r>
            <a:r>
              <a:rPr lang="ru-RU" sz="2600" dirty="0"/>
              <a:t>. Здесь </a:t>
            </a:r>
            <a:r>
              <a:rPr lang="ru-RU" sz="2600" dirty="0" smtClean="0"/>
              <a:t>очень важно </a:t>
            </a:r>
            <a:r>
              <a:rPr lang="ru-RU" sz="2600" dirty="0"/>
              <a:t>помочь учащимся провести рефлексию с целью выработки на будущее стратегии в выполнении нового задания. </a:t>
            </a:r>
            <a:br>
              <a:rPr lang="ru-RU" sz="2600" dirty="0"/>
            </a:b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92500" lnSpcReduction="20000"/>
          </a:bodyPr>
          <a:lstStyle/>
          <a:p>
            <a:r>
              <a:rPr lang="ru-RU" sz="3300" dirty="0"/>
              <a:t> </a:t>
            </a:r>
            <a:r>
              <a:rPr lang="ru-RU" sz="3000" b="1" dirty="0"/>
              <a:t>4 этап: стимулирование.</a:t>
            </a:r>
          </a:p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2800" dirty="0" smtClean="0"/>
              <a:t>Педагог </a:t>
            </a:r>
            <a:r>
              <a:rPr lang="ru-RU" sz="2800" dirty="0"/>
              <a:t>не принимает участие в выполнении работы и </a:t>
            </a:r>
            <a:r>
              <a:rPr lang="ru-RU" sz="2800" dirty="0" smtClean="0"/>
              <a:t>   даёт </a:t>
            </a:r>
            <a:r>
              <a:rPr lang="ru-RU" sz="2800" dirty="0"/>
              <a:t>подопечному  свободу. Задача  его  - побуждать  учащихся  применить свои идеи на практике. На данном этапе идёт активный взаимообмен и создание нового опыта работы. </a:t>
            </a:r>
          </a:p>
          <a:p>
            <a:r>
              <a:rPr lang="ru-RU" sz="3300" dirty="0" smtClean="0"/>
              <a:t> </a:t>
            </a:r>
            <a:r>
              <a:rPr lang="ru-RU" sz="3000" b="1" dirty="0"/>
              <a:t>5 этап: развитие.</a:t>
            </a:r>
          </a:p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2800" dirty="0" smtClean="0"/>
              <a:t>На </a:t>
            </a:r>
            <a:r>
              <a:rPr lang="ru-RU" sz="2800" dirty="0"/>
              <a:t>этом этапе приходит очередь новых лидеров учить других. Как известно,  лучший способ чему-либо научиться – значит научить этому кого-нибудь </a:t>
            </a:r>
            <a:r>
              <a:rPr lang="ru-RU" sz="2800" dirty="0" smtClean="0"/>
              <a:t>ещё.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42280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/>
            </a:r>
            <a:br>
              <a:rPr lang="ru-RU" altLang="ru-RU" dirty="0" smtClean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/>
            </a:r>
            <a:br>
              <a:rPr lang="ru-RU" altLang="ru-RU" dirty="0" smtClean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</a:br>
            <a:r>
              <a:rPr lang="ru-RU" altLang="ru-RU" sz="5300" b="1" dirty="0" smtClean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Литература 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0352"/>
          </a:xfrm>
        </p:spPr>
        <p:txBody>
          <a:bodyPr>
            <a:noAutofit/>
          </a:bodyPr>
          <a:lstStyle/>
          <a:p>
            <a:r>
              <a:rPr lang="ru-RU" sz="1400" dirty="0" smtClean="0"/>
              <a:t> 1. Ананьев, Б.Г. О проблемах современного </a:t>
            </a:r>
            <a:r>
              <a:rPr lang="ru-RU" sz="1400" dirty="0" err="1" smtClean="0"/>
              <a:t>человекознания</a:t>
            </a:r>
            <a:r>
              <a:rPr lang="ru-RU" sz="1400" dirty="0" smtClean="0"/>
              <a:t>. – Изд. 2 –е / </a:t>
            </a:r>
          </a:p>
          <a:p>
            <a:r>
              <a:rPr lang="ru-RU" sz="1400" dirty="0" smtClean="0"/>
              <a:t>Б.Г.Ананьев. – СПб.: Питер, 2001. – 272 с.</a:t>
            </a:r>
          </a:p>
          <a:p>
            <a:pPr lvl="0"/>
            <a:r>
              <a:rPr lang="ru-RU" sz="1400" dirty="0" smtClean="0"/>
              <a:t>Общение  и  оптимизация  совместной  деятельности  /  под  ред.  Г.М. Андреевой, Я. </a:t>
            </a:r>
            <a:r>
              <a:rPr lang="ru-RU" sz="1400" dirty="0" err="1" smtClean="0"/>
              <a:t>Яноушека</a:t>
            </a:r>
            <a:r>
              <a:rPr lang="ru-RU" sz="1400" dirty="0" smtClean="0"/>
              <a:t>. – М.: Изд-во Московского университета, 1987. – 302 с.</a:t>
            </a:r>
          </a:p>
          <a:p>
            <a:pPr lvl="0"/>
            <a:r>
              <a:rPr lang="ru-RU" sz="1400" dirty="0" smtClean="0"/>
              <a:t>Андреева, М.В. Технологии </a:t>
            </a:r>
            <a:r>
              <a:rPr lang="ru-RU" sz="1400" dirty="0" err="1" smtClean="0"/>
              <a:t>веб-квест</a:t>
            </a:r>
            <a:r>
              <a:rPr lang="ru-RU" sz="1400" dirty="0" smtClean="0"/>
              <a:t> в формировании коммуникативной и </a:t>
            </a:r>
            <a:r>
              <a:rPr lang="ru-RU" sz="1400" dirty="0" err="1" smtClean="0"/>
              <a:t>социокультурной</a:t>
            </a:r>
            <a:r>
              <a:rPr lang="ru-RU" sz="1400" dirty="0" smtClean="0"/>
              <a:t> компетенции / М.В. Андреева // Информационно-коммуникационные технологии в обучении иностранным языкам. Тезисы докладов I Международной научно-практической конференции. – М., 2004.</a:t>
            </a:r>
          </a:p>
          <a:p>
            <a:pPr lvl="0"/>
            <a:r>
              <a:rPr lang="ru-RU" sz="1400" dirty="0" smtClean="0"/>
              <a:t>Новый  большой  англо-русский  словарь.  В 3-х томах  /  под ред. Ю.Д. Апресяна, Э.М. </a:t>
            </a:r>
            <a:r>
              <a:rPr lang="ru-RU" sz="1400" dirty="0" err="1" smtClean="0"/>
              <a:t>Медниковой</a:t>
            </a:r>
            <a:r>
              <a:rPr lang="ru-RU" sz="1400" dirty="0" smtClean="0"/>
              <a:t>. – М.: Русский язык, 1999. – 832 с.</a:t>
            </a:r>
          </a:p>
          <a:p>
            <a:pPr lvl="0"/>
            <a:r>
              <a:rPr lang="en-US" sz="1400" dirty="0" smtClean="0"/>
              <a:t>Archer, M.S. Sociology for One World: Unity and Diversity/ M.S. Archer // International Sociology,1990. –  V.6. – P. 133.</a:t>
            </a:r>
            <a:endParaRPr lang="ru-RU" sz="1400" dirty="0" smtClean="0"/>
          </a:p>
          <a:p>
            <a:pPr lvl="0"/>
            <a:r>
              <a:rPr lang="ru-RU" sz="1400" dirty="0" err="1" smtClean="0"/>
              <a:t>Ашурбеков</a:t>
            </a:r>
            <a:r>
              <a:rPr lang="ru-RU" sz="1400" dirty="0" smtClean="0"/>
              <a:t>,  Р.А.  </a:t>
            </a:r>
            <a:r>
              <a:rPr lang="ru-RU" sz="1400" dirty="0" err="1" smtClean="0"/>
              <a:t>Коучинг</a:t>
            </a:r>
            <a:r>
              <a:rPr lang="ru-RU" sz="1400" dirty="0" smtClean="0"/>
              <a:t>  как  метод управления развитием туристских организаций. </a:t>
            </a:r>
            <a:r>
              <a:rPr lang="ru-RU" sz="1400" dirty="0" err="1" smtClean="0"/>
              <a:t>Дисс</a:t>
            </a:r>
            <a:r>
              <a:rPr lang="ru-RU" sz="1400" dirty="0" smtClean="0"/>
              <a:t>. Режим  доступа:</a:t>
            </a:r>
            <a:r>
              <a:rPr lang="en-US" sz="1400" u="sng" dirty="0" smtClean="0"/>
              <a:t>http</a:t>
            </a:r>
            <a:r>
              <a:rPr lang="ru-RU" sz="1400" u="sng" dirty="0" smtClean="0"/>
              <a:t>://</a:t>
            </a:r>
            <a:r>
              <a:rPr lang="en-US" sz="1400" u="sng" dirty="0" smtClean="0"/>
              <a:t>www</a:t>
            </a:r>
            <a:r>
              <a:rPr lang="ru-RU" sz="1400" u="sng" dirty="0" smtClean="0"/>
              <a:t>.</a:t>
            </a:r>
            <a:r>
              <a:rPr lang="en-US" sz="1400" u="sng" dirty="0" err="1" smtClean="0"/>
              <a:t>dissercat</a:t>
            </a:r>
            <a:r>
              <a:rPr lang="ru-RU" sz="1400" u="sng" dirty="0" smtClean="0"/>
              <a:t>.</a:t>
            </a:r>
            <a:r>
              <a:rPr lang="en-US" sz="1400" u="sng" dirty="0" smtClean="0"/>
              <a:t>com</a:t>
            </a:r>
            <a:r>
              <a:rPr lang="ru-RU" sz="1400" u="sng" dirty="0" smtClean="0"/>
              <a:t>/</a:t>
            </a:r>
            <a:r>
              <a:rPr lang="en-US" sz="1400" u="sng" dirty="0" err="1" smtClean="0"/>
              <a:t>kouching</a:t>
            </a:r>
            <a:r>
              <a:rPr lang="ru-RU" sz="1400" u="sng" dirty="0" smtClean="0"/>
              <a:t>-</a:t>
            </a:r>
            <a:r>
              <a:rPr lang="en-US" sz="1400" u="sng" dirty="0" err="1" smtClean="0"/>
              <a:t>kak</a:t>
            </a:r>
            <a:r>
              <a:rPr lang="ru-RU" sz="1400" u="sng" dirty="0" smtClean="0"/>
              <a:t>-</a:t>
            </a:r>
            <a:r>
              <a:rPr lang="en-US" sz="1400" u="sng" dirty="0" err="1" smtClean="0"/>
              <a:t>metod</a:t>
            </a:r>
            <a:r>
              <a:rPr lang="ru-RU" sz="1400" u="sng" dirty="0" smtClean="0"/>
              <a:t>-</a:t>
            </a:r>
            <a:r>
              <a:rPr lang="en-US" sz="1400" u="sng" dirty="0" err="1" smtClean="0"/>
              <a:t>upravleniya</a:t>
            </a:r>
            <a:r>
              <a:rPr lang="ru-RU" sz="1400" u="sng" dirty="0" smtClean="0"/>
              <a:t>-</a:t>
            </a:r>
            <a:r>
              <a:rPr lang="en-US" sz="1400" u="sng" dirty="0" err="1" smtClean="0"/>
              <a:t>razvitiem</a:t>
            </a:r>
            <a:r>
              <a:rPr lang="ru-RU" sz="1400" u="sng" dirty="0" smtClean="0"/>
              <a:t>-</a:t>
            </a:r>
            <a:r>
              <a:rPr lang="en-US" sz="1400" u="sng" dirty="0" err="1" smtClean="0"/>
              <a:t>turists</a:t>
            </a:r>
            <a:r>
              <a:rPr lang="ru-RU" sz="1400" u="sng" dirty="0" smtClean="0"/>
              <a:t>.</a:t>
            </a:r>
            <a:endParaRPr lang="ru-RU" sz="1400" dirty="0" smtClean="0"/>
          </a:p>
          <a:p>
            <a:pPr lvl="0"/>
            <a:r>
              <a:rPr lang="ru-RU" sz="1400" dirty="0" smtClean="0"/>
              <a:t>Бадмаев, Б.Ц. Психология обучения речевому мастерству / Б.Ц. Бадмаев. </a:t>
            </a:r>
          </a:p>
          <a:p>
            <a:r>
              <a:rPr lang="ru-RU" sz="1400" dirty="0" smtClean="0"/>
              <a:t>М.: Изд-во ВЛАДОС-ПРЕСС, 2002. – 224 с.</a:t>
            </a:r>
          </a:p>
          <a:p>
            <a:pPr lvl="0"/>
            <a:r>
              <a:rPr lang="ru-RU" sz="1400" dirty="0" err="1" smtClean="0"/>
              <a:t>Болдаев</a:t>
            </a:r>
            <a:r>
              <a:rPr lang="ru-RU" sz="1400" dirty="0" smtClean="0"/>
              <a:t>,  А.А.  О  коммуникативном  ядре  личности   /  А.А.  </a:t>
            </a:r>
            <a:r>
              <a:rPr lang="ru-RU" sz="1400" dirty="0" err="1" smtClean="0"/>
              <a:t>Болдаев</a:t>
            </a:r>
            <a:r>
              <a:rPr lang="ru-RU" sz="1400" dirty="0" smtClean="0"/>
              <a:t>  // Советская педагогика. – 1990. - № 5. – С. 77-81.</a:t>
            </a:r>
          </a:p>
          <a:p>
            <a:pPr lvl="0"/>
            <a:r>
              <a:rPr lang="ru-RU" sz="1400" dirty="0" err="1" smtClean="0"/>
              <a:t>Биболетова</a:t>
            </a:r>
            <a:r>
              <a:rPr lang="ru-RU" sz="1400" dirty="0" smtClean="0"/>
              <a:t>  М.З., </a:t>
            </a:r>
            <a:r>
              <a:rPr lang="ru-RU" sz="1400" dirty="0" err="1" smtClean="0"/>
              <a:t>Бабушис</a:t>
            </a:r>
            <a:r>
              <a:rPr lang="ru-RU" sz="1400" dirty="0" smtClean="0"/>
              <a:t> Е.Е., Кларк О.И.УМК“</a:t>
            </a:r>
            <a:r>
              <a:rPr lang="ru-RU" sz="1400" dirty="0" err="1" smtClean="0"/>
              <a:t>Enjoy</a:t>
            </a:r>
            <a:r>
              <a:rPr lang="ru-RU" sz="1400" dirty="0" smtClean="0"/>
              <a:t> </a:t>
            </a:r>
            <a:r>
              <a:rPr lang="ru-RU" sz="1400" dirty="0" err="1" smtClean="0"/>
              <a:t>English</a:t>
            </a:r>
            <a:r>
              <a:rPr lang="ru-RU" sz="1400" dirty="0" smtClean="0"/>
              <a:t> 9” для средней школы. ИЯШ,2-е изд. - 2010. - 240 с.</a:t>
            </a:r>
          </a:p>
          <a:p>
            <a:pPr lvl="0"/>
            <a:r>
              <a:rPr lang="ru-RU" sz="1400" dirty="0" smtClean="0"/>
              <a:t>Быховский, Я.С. Образовательные </a:t>
            </a:r>
            <a:r>
              <a:rPr lang="ru-RU" sz="1400" dirty="0" err="1" smtClean="0"/>
              <a:t>веб-квесты</a:t>
            </a:r>
            <a:r>
              <a:rPr lang="ru-RU" sz="1400" dirty="0" smtClean="0"/>
              <a:t> [Электронный ресурс] // Материалы международной конференции "Информационные технологии в образовании. ИТО-99". – режим доступа: </a:t>
            </a:r>
            <a:r>
              <a:rPr lang="ru-RU" sz="1400" u="sng" dirty="0" smtClean="0">
                <a:hlinkClick r:id="rId2"/>
              </a:rPr>
              <a:t>http://ito.bitpro.ru/1999</a:t>
            </a:r>
            <a:r>
              <a:rPr lang="ru-RU" sz="1400" dirty="0" smtClean="0"/>
              <a:t>.</a:t>
            </a:r>
          </a:p>
          <a:p>
            <a:pPr marL="0" indent="0" algn="ctr">
              <a:buNone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4126524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3400" b="1" dirty="0"/>
              <a:t>Объект исследования</a:t>
            </a:r>
            <a:r>
              <a:rPr lang="ru-RU" dirty="0"/>
              <a:t> – выявление дидактико-методических </a:t>
            </a:r>
            <a:r>
              <a:rPr lang="ru-RU" dirty="0" err="1"/>
              <a:t>коучинг-технологий</a:t>
            </a:r>
            <a:r>
              <a:rPr lang="ru-RU" dirty="0"/>
              <a:t> в процессе обучения иностранному языку в </a:t>
            </a:r>
            <a:r>
              <a:rPr lang="ru-RU" dirty="0" smtClean="0"/>
              <a:t>5 </a:t>
            </a:r>
            <a:r>
              <a:rPr lang="ru-RU" dirty="0" smtClean="0"/>
              <a:t>классах </a:t>
            </a:r>
            <a:r>
              <a:rPr lang="ru-RU" dirty="0"/>
              <a:t>средней школы. </a:t>
            </a:r>
          </a:p>
          <a:p>
            <a:pPr algn="just"/>
            <a:r>
              <a:rPr lang="ru-RU" sz="3400" b="1" dirty="0" smtClean="0"/>
              <a:t>Предмет </a:t>
            </a:r>
            <a:r>
              <a:rPr lang="ru-RU" sz="3400" b="1" dirty="0"/>
              <a:t>исследования </a:t>
            </a:r>
            <a:r>
              <a:rPr lang="ru-RU" dirty="0"/>
              <a:t>– методика совершенствования коммуникативной компетенции учащихся </a:t>
            </a:r>
            <a:r>
              <a:rPr lang="ru-RU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классов средней школы на основе </a:t>
            </a:r>
            <a:r>
              <a:rPr lang="ru-RU" dirty="0" err="1"/>
              <a:t>коучинг-технологий</a:t>
            </a:r>
            <a:r>
              <a:rPr lang="ru-RU" dirty="0"/>
              <a:t>.  </a:t>
            </a:r>
          </a:p>
          <a:p>
            <a:pPr algn="just"/>
            <a:r>
              <a:rPr lang="ru-RU" sz="3400" b="1" dirty="0" smtClean="0"/>
              <a:t>Цель </a:t>
            </a:r>
            <a:r>
              <a:rPr lang="ru-RU" sz="3400" b="1" dirty="0"/>
              <a:t>работы </a:t>
            </a:r>
            <a:r>
              <a:rPr lang="ru-RU" dirty="0"/>
              <a:t>– разработать методику и комплексы упражнений для обучения иностранному языку в </a:t>
            </a:r>
            <a:r>
              <a:rPr lang="ru-RU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классах средней школы, основанные на </a:t>
            </a:r>
            <a:r>
              <a:rPr lang="ru-RU" dirty="0" err="1"/>
              <a:t>коучинг-технологиях</a:t>
            </a:r>
            <a:r>
              <a:rPr lang="ru-RU" dirty="0"/>
              <a:t>. </a:t>
            </a:r>
          </a:p>
          <a:p>
            <a:pPr algn="just"/>
            <a:r>
              <a:rPr lang="ru-RU" sz="3400" b="1" dirty="0" smtClean="0"/>
              <a:t>Гипотеза </a:t>
            </a:r>
            <a:r>
              <a:rPr lang="ru-RU" sz="3400" b="1" dirty="0"/>
              <a:t>исследования </a:t>
            </a:r>
            <a:r>
              <a:rPr lang="ru-RU" dirty="0"/>
              <a:t>сформулирована следующим образом: процесс формирования коммуникативной компетенции учащихся </a:t>
            </a:r>
            <a:r>
              <a:rPr lang="ru-RU" dirty="0" smtClean="0"/>
              <a:t>5 </a:t>
            </a:r>
            <a:r>
              <a:rPr lang="ru-RU" dirty="0" smtClean="0"/>
              <a:t>классов </a:t>
            </a:r>
            <a:r>
              <a:rPr lang="ru-RU" dirty="0"/>
              <a:t>средней школы может быть более эффективным, если он базируется на специально разработанных </a:t>
            </a:r>
            <a:r>
              <a:rPr lang="ru-RU" dirty="0" err="1"/>
              <a:t>коучинг-технологий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998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Для </a:t>
            </a:r>
            <a:r>
              <a:rPr lang="ru-RU" sz="3100" dirty="0"/>
              <a:t>достижения поставленной цели сформулированы следующие </a:t>
            </a:r>
            <a:r>
              <a:rPr lang="ru-RU" sz="3600" b="1" u="sng" dirty="0"/>
              <a:t>задачи</a:t>
            </a:r>
            <a:r>
              <a:rPr lang="ru-RU" sz="3100" dirty="0"/>
              <a:t>: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1</a:t>
            </a:r>
            <a:r>
              <a:rPr lang="ru-RU" dirty="0"/>
              <a:t>)	уточнить понятия «</a:t>
            </a:r>
            <a:r>
              <a:rPr lang="ru-RU" dirty="0" err="1"/>
              <a:t>коучинг</a:t>
            </a:r>
            <a:r>
              <a:rPr lang="ru-RU" dirty="0"/>
              <a:t>», «</a:t>
            </a:r>
            <a:r>
              <a:rPr lang="ru-RU" dirty="0" err="1"/>
              <a:t>коучинг</a:t>
            </a:r>
            <a:r>
              <a:rPr lang="ru-RU" dirty="0"/>
              <a:t>-технология» применительно к обучению иностранному языку;</a:t>
            </a:r>
          </a:p>
          <a:p>
            <a:pPr marL="0" indent="0" algn="just">
              <a:buNone/>
            </a:pPr>
            <a:r>
              <a:rPr lang="ru-RU" dirty="0" smtClean="0"/>
              <a:t>     2</a:t>
            </a:r>
            <a:r>
              <a:rPr lang="ru-RU" dirty="0"/>
              <a:t>)	изучить  теоретико-методические  основы </a:t>
            </a:r>
            <a:r>
              <a:rPr lang="ru-RU" dirty="0" smtClean="0"/>
              <a:t>обучения  </a:t>
            </a:r>
            <a:r>
              <a:rPr lang="ru-RU" dirty="0"/>
              <a:t>иностранному </a:t>
            </a:r>
            <a:r>
              <a:rPr lang="ru-RU" dirty="0" smtClean="0"/>
              <a:t>языку </a:t>
            </a:r>
            <a:r>
              <a:rPr lang="ru-RU" dirty="0"/>
              <a:t>с применением </a:t>
            </a:r>
            <a:r>
              <a:rPr lang="ru-RU" dirty="0" err="1"/>
              <a:t>коучинг</a:t>
            </a:r>
            <a:r>
              <a:rPr lang="ru-RU" dirty="0"/>
              <a:t>-технологии;</a:t>
            </a:r>
          </a:p>
          <a:p>
            <a:pPr marL="0" indent="0" algn="just">
              <a:buNone/>
            </a:pPr>
            <a:r>
              <a:rPr lang="ru-RU" dirty="0" smtClean="0"/>
              <a:t>     3</a:t>
            </a:r>
            <a:r>
              <a:rPr lang="ru-RU" dirty="0"/>
              <a:t>)	</a:t>
            </a:r>
            <a:r>
              <a:rPr lang="ru-RU" dirty="0" smtClean="0"/>
              <a:t>проанализировать существующую практику применения </a:t>
            </a:r>
            <a:r>
              <a:rPr lang="ru-RU" dirty="0" err="1" smtClean="0"/>
              <a:t>коучинг-технологий</a:t>
            </a:r>
            <a:r>
              <a:rPr lang="ru-RU" dirty="0" smtClean="0"/>
              <a:t> </a:t>
            </a:r>
            <a:r>
              <a:rPr lang="ru-RU" dirty="0"/>
              <a:t>в обучении английскому языку в </a:t>
            </a:r>
            <a:r>
              <a:rPr lang="ru-RU" dirty="0" smtClean="0"/>
              <a:t>5 </a:t>
            </a:r>
            <a:r>
              <a:rPr lang="ru-RU" dirty="0" smtClean="0"/>
              <a:t>классах </a:t>
            </a:r>
            <a:r>
              <a:rPr lang="ru-RU" dirty="0"/>
              <a:t>средней  </a:t>
            </a:r>
            <a:r>
              <a:rPr lang="ru-RU" dirty="0" smtClean="0"/>
              <a:t>школы</a:t>
            </a:r>
            <a:r>
              <a:rPr lang="ru-RU" dirty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     4</a:t>
            </a:r>
            <a:r>
              <a:rPr lang="ru-RU" dirty="0"/>
              <a:t>)	разработать комплексы упражнений </a:t>
            </a:r>
            <a:r>
              <a:rPr lang="ru-RU" dirty="0" smtClean="0"/>
              <a:t>с применением </a:t>
            </a:r>
            <a:r>
              <a:rPr lang="ru-RU" dirty="0" err="1"/>
              <a:t>коучинг</a:t>
            </a:r>
            <a:r>
              <a:rPr lang="ru-RU" dirty="0"/>
              <a:t>-технологий;</a:t>
            </a:r>
          </a:p>
          <a:p>
            <a:pPr marL="0" indent="0" algn="just">
              <a:buNone/>
            </a:pPr>
            <a:r>
              <a:rPr lang="ru-RU" dirty="0" smtClean="0"/>
              <a:t>     5</a:t>
            </a:r>
            <a:r>
              <a:rPr lang="ru-RU" dirty="0"/>
              <a:t>)	разработать методические рекомендации по использованию </a:t>
            </a:r>
            <a:r>
              <a:rPr lang="ru-RU" dirty="0" err="1"/>
              <a:t>коучинг-технологий</a:t>
            </a:r>
            <a:r>
              <a:rPr lang="ru-RU" dirty="0"/>
              <a:t> в обучении иностранному языку в </a:t>
            </a:r>
            <a:r>
              <a:rPr lang="ru-RU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классах средней школы.</a:t>
            </a:r>
          </a:p>
        </p:txBody>
      </p:sp>
    </p:spTree>
    <p:extLst>
      <p:ext uri="{BB962C8B-B14F-4D97-AF65-F5344CB8AC3E}">
        <p14:creationId xmlns:p14="http://schemas.microsoft.com/office/powerpoint/2010/main" xmlns="" val="106638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Теоретические </a:t>
            </a:r>
            <a:r>
              <a:rPr lang="ru-RU" sz="3100" b="1" u="sng" dirty="0"/>
              <a:t>основы обучения иностранному языку в средней школе с применением</a:t>
            </a:r>
            <a:r>
              <a:rPr lang="ru-RU" sz="3100" b="1" dirty="0"/>
              <a:t>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u="sng" dirty="0" err="1" smtClean="0"/>
              <a:t>коучинг</a:t>
            </a:r>
            <a:r>
              <a:rPr lang="ru-RU" sz="3100" b="1" u="sng" dirty="0" smtClean="0"/>
              <a:t>-технологий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ПЕДАГОГИЧЕСКАЯ </a:t>
            </a:r>
            <a:r>
              <a:rPr lang="ru-RU" dirty="0">
                <a:solidFill>
                  <a:srgbClr val="FF0000"/>
                </a:solidFill>
              </a:rPr>
              <a:t>ТЕХНОЛОГИЯ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</a:t>
            </a:r>
            <a:r>
              <a:rPr lang="ru-RU" dirty="0" smtClean="0">
                <a:solidFill>
                  <a:srgbClr val="0070C0"/>
                </a:solidFill>
              </a:rPr>
              <a:t>МОДЕЛЬ   </a:t>
            </a:r>
            <a:r>
              <a:rPr lang="ru-RU" dirty="0">
                <a:solidFill>
                  <a:srgbClr val="0070C0"/>
                </a:solidFill>
              </a:rPr>
              <a:t>ОБУЧЕНИЯ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FF0000"/>
                </a:solidFill>
              </a:rPr>
              <a:t>МЕТОДЫ И ФОРМЫ                       СРЕДСТВА И ПРИЕМЫ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+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</a:t>
            </a:r>
            <a:r>
              <a:rPr lang="ru-RU" b="1" dirty="0" smtClean="0"/>
              <a:t>личностные </a:t>
            </a:r>
            <a:r>
              <a:rPr lang="ru-RU" b="1" dirty="0"/>
              <a:t>особенности учителя</a:t>
            </a:r>
          </a:p>
          <a:p>
            <a:pPr marL="0" indent="0">
              <a:buNone/>
            </a:pPr>
            <a:r>
              <a:rPr lang="ru-RU" b="1" dirty="0"/>
              <a:t>(интуиция, манера поведения, мимика, жесты, отношения и так далее)</a:t>
            </a:r>
          </a:p>
          <a:p>
            <a:pPr marL="0" indent="0">
              <a:buNone/>
            </a:pPr>
            <a:r>
              <a:rPr lang="ru-RU" b="1" dirty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r>
              <a:rPr lang="ru-RU" b="1" dirty="0" smtClean="0"/>
              <a:t>педагогическое </a:t>
            </a:r>
            <a:r>
              <a:rPr lang="ru-RU" b="1" dirty="0"/>
              <a:t>искусство</a:t>
            </a:r>
          </a:p>
          <a:p>
            <a:pPr marL="0" indent="0">
              <a:buNone/>
            </a:pPr>
            <a:endParaRPr lang="ru-RU" b="1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400" y="2204864"/>
            <a:ext cx="2016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00902"/>
            <a:ext cx="304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6714" y="3200902"/>
            <a:ext cx="401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0087" y="5130643"/>
            <a:ext cx="1222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59153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Современные образовательные технологии в обучении иностранному языку в средней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технология </a:t>
            </a:r>
            <a:r>
              <a:rPr lang="ru-RU" dirty="0"/>
              <a:t>личностно-ориентированного </a:t>
            </a:r>
            <a:r>
              <a:rPr lang="ru-RU" dirty="0" smtClean="0"/>
              <a:t>обучения;</a:t>
            </a:r>
            <a:endParaRPr lang="ru-RU" dirty="0"/>
          </a:p>
          <a:p>
            <a:r>
              <a:rPr lang="ru-RU" dirty="0" smtClean="0"/>
              <a:t>здоровье-сберегающие </a:t>
            </a:r>
            <a:r>
              <a:rPr lang="ru-RU" dirty="0"/>
              <a:t>технологии;</a:t>
            </a:r>
          </a:p>
          <a:p>
            <a:r>
              <a:rPr lang="ru-RU" dirty="0" smtClean="0"/>
              <a:t>игровые </a:t>
            </a:r>
            <a:r>
              <a:rPr lang="ru-RU" dirty="0"/>
              <a:t>технологии;</a:t>
            </a:r>
          </a:p>
          <a:p>
            <a:r>
              <a:rPr lang="ru-RU" dirty="0" smtClean="0"/>
              <a:t>технология </a:t>
            </a:r>
            <a:r>
              <a:rPr lang="ru-RU" dirty="0"/>
              <a:t>коммуникативного обучения иноязычной </a:t>
            </a:r>
            <a:r>
              <a:rPr lang="ru-RU" dirty="0" smtClean="0"/>
              <a:t>культуре;</a:t>
            </a:r>
            <a:endParaRPr lang="ru-RU" dirty="0"/>
          </a:p>
          <a:p>
            <a:r>
              <a:rPr lang="ru-RU" dirty="0" smtClean="0"/>
              <a:t>тестовые </a:t>
            </a:r>
            <a:r>
              <a:rPr lang="ru-RU" dirty="0"/>
              <a:t>технологии;</a:t>
            </a:r>
          </a:p>
          <a:p>
            <a:r>
              <a:rPr lang="ru-RU" dirty="0" smtClean="0"/>
              <a:t>групповые технологии;</a:t>
            </a:r>
            <a:endParaRPr lang="ru-RU" dirty="0"/>
          </a:p>
          <a:p>
            <a:r>
              <a:rPr lang="ru-RU" dirty="0" smtClean="0"/>
              <a:t>информационно-коммуникационные </a:t>
            </a:r>
            <a:r>
              <a:rPr lang="ru-RU" dirty="0"/>
              <a:t>технологии.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0570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Коучинг</a:t>
            </a:r>
            <a:r>
              <a:rPr lang="ru-RU" dirty="0" smtClean="0"/>
              <a:t>-технологии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4400" b="1" dirty="0" err="1" smtClean="0"/>
              <a:t>Коучинг</a:t>
            </a:r>
            <a:r>
              <a:rPr lang="ru-RU" dirty="0" smtClean="0"/>
              <a:t> </a:t>
            </a:r>
            <a:r>
              <a:rPr lang="ru-RU" sz="3600" dirty="0"/>
              <a:t>- </a:t>
            </a:r>
            <a:r>
              <a:rPr lang="ru-RU" sz="3300" dirty="0"/>
              <a:t>такая форма консультативной поддержки, которая помогает человеку достигать значимых для него целей в оптимальное время путем мобилизации внутреннего потенциала, развития необходимых способностей и формирования новых навыков. Согласно более узкому определению, </a:t>
            </a:r>
            <a:r>
              <a:rPr lang="ru-RU" sz="3300" dirty="0" err="1"/>
              <a:t>коучинг</a:t>
            </a:r>
            <a:r>
              <a:rPr lang="ru-RU" sz="3300" dirty="0"/>
              <a:t> является процессом выявления целей человека и выработки оптимальных путей их достижения. </a:t>
            </a:r>
          </a:p>
          <a:p>
            <a:pPr algn="just"/>
            <a:r>
              <a:rPr lang="ru-RU" sz="4400" b="1" dirty="0" err="1" smtClean="0"/>
              <a:t>Коучинг</a:t>
            </a:r>
            <a:r>
              <a:rPr lang="ru-RU" sz="4400" b="1" dirty="0" smtClean="0"/>
              <a:t>-технологии</a:t>
            </a:r>
            <a:r>
              <a:rPr lang="ru-RU" dirty="0" smtClean="0"/>
              <a:t> </a:t>
            </a:r>
            <a:r>
              <a:rPr lang="ru-RU" dirty="0"/>
              <a:t>в обучении представляют собой технологии, направленные на преодоление языкового барьера и раскрытие личностного потенциала, которые реализуются в атмосфере яркого и эффективного общения. </a:t>
            </a:r>
            <a:r>
              <a:rPr lang="ru-RU" dirty="0" err="1"/>
              <a:t>Коучинг</a:t>
            </a:r>
            <a:r>
              <a:rPr lang="ru-RU" dirty="0"/>
              <a:t> позволяет добиться гораздо больших результатов, значительно повысить скорость и продуктивность в изучении иностранного языка, однако следует принять во внимание тот факт, что </a:t>
            </a:r>
            <a:r>
              <a:rPr lang="ru-RU" dirty="0" err="1"/>
              <a:t>коучируемые</a:t>
            </a:r>
            <a:r>
              <a:rPr lang="ru-RU" dirty="0"/>
              <a:t>, приходя на занятия, уже обладают определенным запасом знаний и стремятся достичь высшего уровня лингвострановедческой компетенции.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7783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Принципы организации </a:t>
            </a:r>
            <a:r>
              <a:rPr lang="ru-RU" sz="3600" b="1" dirty="0" err="1"/>
              <a:t>коучинга</a:t>
            </a:r>
            <a:r>
              <a:rPr lang="ru-RU" sz="3600" b="1" dirty="0"/>
              <a:t> в обучении иностранным языкам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принцип </a:t>
            </a:r>
            <a:r>
              <a:rPr lang="ru-RU" dirty="0"/>
              <a:t>осознанности и ответственности;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единства и взаимодействия;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гибкости;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партнерства (принцип доверия); 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иерархичности развития;</a:t>
            </a:r>
          </a:p>
          <a:p>
            <a:r>
              <a:rPr lang="ru-RU" dirty="0" smtClean="0"/>
              <a:t>вызов </a:t>
            </a:r>
            <a:r>
              <a:rPr lang="ru-RU" dirty="0"/>
              <a:t>и поддержка;</a:t>
            </a:r>
          </a:p>
          <a:p>
            <a:r>
              <a:rPr lang="ru-RU" dirty="0" smtClean="0"/>
              <a:t>конструктивная </a:t>
            </a:r>
            <a:r>
              <a:rPr lang="ru-RU" dirty="0"/>
              <a:t>обратная связь;</a:t>
            </a:r>
          </a:p>
          <a:p>
            <a:r>
              <a:rPr lang="ru-RU" dirty="0" smtClean="0"/>
              <a:t>принцип </a:t>
            </a:r>
            <a:r>
              <a:rPr lang="ru-RU" dirty="0"/>
              <a:t>целеполагания;</a:t>
            </a:r>
          </a:p>
          <a:p>
            <a:r>
              <a:rPr lang="ru-RU" dirty="0" smtClean="0"/>
              <a:t>эмоциональная </a:t>
            </a:r>
            <a:r>
              <a:rPr lang="ru-RU" dirty="0"/>
              <a:t>компетентность;</a:t>
            </a:r>
          </a:p>
          <a:p>
            <a:r>
              <a:rPr lang="ru-RU" dirty="0" smtClean="0"/>
              <a:t>следование </a:t>
            </a:r>
            <a:r>
              <a:rPr lang="ru-RU" dirty="0"/>
              <a:t>за энергией и фокусировка.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117955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600" b="1" u="sng" dirty="0"/>
              <a:t>Основные характеристики </a:t>
            </a:r>
            <a:r>
              <a:rPr lang="ru-RU" sz="3600" b="1" u="sng" dirty="0" err="1" smtClean="0"/>
              <a:t>коуча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dirty="0"/>
              <a:t>1 – доброжелательность, 2 – гибкость, 3 – активность, </a:t>
            </a:r>
            <a:r>
              <a:rPr lang="ru-RU" sz="2400" dirty="0" smtClean="0"/>
              <a:t>                        4 </a:t>
            </a:r>
            <a:r>
              <a:rPr lang="ru-RU" sz="2400" dirty="0"/>
              <a:t>– партнерство, 5 – открытость, 6 – саморазвитие (самосовершенствование), 7 – уважение,  </a:t>
            </a:r>
            <a:r>
              <a:rPr lang="ru-RU" sz="2400" dirty="0" smtClean="0"/>
              <a:t>                                              </a:t>
            </a:r>
            <a:r>
              <a:rPr lang="ru-RU" sz="2400" dirty="0"/>
              <a:t>8 – </a:t>
            </a:r>
            <a:r>
              <a:rPr lang="ru-RU" sz="2400" dirty="0" err="1"/>
              <a:t>фасилитирование</a:t>
            </a:r>
            <a:r>
              <a:rPr lang="ru-RU" sz="2400" dirty="0"/>
              <a:t>, 9 – воодушевление, 10 – самосознание, </a:t>
            </a:r>
            <a:r>
              <a:rPr lang="ru-RU" sz="2400" dirty="0" smtClean="0"/>
              <a:t>      11 </a:t>
            </a:r>
            <a:r>
              <a:rPr lang="ru-RU" sz="2400" dirty="0"/>
              <a:t>– ответственность, 12 – </a:t>
            </a:r>
            <a:r>
              <a:rPr lang="ru-RU" sz="2400" dirty="0" err="1"/>
              <a:t>эмпатия</a:t>
            </a:r>
            <a:r>
              <a:rPr lang="ru-RU" sz="2400" dirty="0"/>
              <a:t>, 13 - конгруэнтность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2093" y="2636912"/>
            <a:ext cx="541981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3599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u="sng" dirty="0" smtClean="0"/>
              <a:t>Методические </a:t>
            </a:r>
            <a:r>
              <a:rPr lang="ru-RU" sz="3100" b="1" u="sng" dirty="0"/>
              <a:t>основы обучения иностранному языку на основе </a:t>
            </a: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 err="1" smtClean="0"/>
              <a:t>коучинг</a:t>
            </a:r>
            <a:r>
              <a:rPr lang="ru-RU" sz="3100" b="1" u="sng" dirty="0" smtClean="0"/>
              <a:t>-технологий</a:t>
            </a:r>
            <a:r>
              <a:rPr lang="ru-RU" sz="3100" u="sng" dirty="0"/>
              <a:t/>
            </a:r>
            <a:br>
              <a:rPr lang="ru-RU" sz="3100" u="sng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Слушание   </a:t>
            </a:r>
            <a:r>
              <a:rPr lang="ru-RU" i="1" dirty="0" smtClean="0"/>
              <a:t>Устное </a:t>
            </a:r>
            <a:r>
              <a:rPr lang="ru-RU" i="1" dirty="0"/>
              <a:t>взаимодействие  </a:t>
            </a:r>
            <a:r>
              <a:rPr lang="ru-RU" i="1" dirty="0" smtClean="0"/>
              <a:t>  </a:t>
            </a:r>
            <a:r>
              <a:rPr lang="ru-RU" dirty="0" smtClean="0"/>
              <a:t>Говорение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500" b="1" dirty="0" smtClean="0"/>
              <a:t>Коммуникативная </a:t>
            </a:r>
            <a:r>
              <a:rPr lang="ru-RU" sz="3500" b="1" dirty="0"/>
              <a:t>компетенция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Чтение     </a:t>
            </a:r>
            <a:r>
              <a:rPr lang="ru-RU" i="1" dirty="0" smtClean="0"/>
              <a:t>Письменное </a:t>
            </a:r>
            <a:r>
              <a:rPr lang="ru-RU" i="1" dirty="0"/>
              <a:t>взаимодействие   </a:t>
            </a:r>
            <a:r>
              <a:rPr lang="ru-RU" i="1" dirty="0" smtClean="0"/>
              <a:t> </a:t>
            </a:r>
            <a:r>
              <a:rPr lang="ru-RU" dirty="0" smtClean="0"/>
              <a:t>Письмо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74094"/>
            <a:ext cx="7318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68587"/>
            <a:ext cx="61595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9632" y="4149079"/>
            <a:ext cx="95726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0869" y="4144632"/>
            <a:ext cx="95726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700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1076</Words>
  <Application>Microsoft Office PowerPoint</Application>
  <PresentationFormat>Экран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Использование коучинг-технологий для формирования коммуникативной компетенции учащихся 5 классов на уроках английского языка </vt:lpstr>
      <vt:lpstr>Актуальность исследования</vt:lpstr>
      <vt:lpstr>  Для достижения поставленной цели сформулированы следующие задачи: </vt:lpstr>
      <vt:lpstr>Теоретические основы обучения иностранному языку в средней школе с применением  коучинг-технологий</vt:lpstr>
      <vt:lpstr>Современные образовательные технологии в обучении иностранному языку в средней школе</vt:lpstr>
      <vt:lpstr>Коучинг-технологии</vt:lpstr>
      <vt:lpstr>Принципы организации коучинга в обучении иностранным языкам </vt:lpstr>
      <vt:lpstr>Основные характеристики коуча 1 – доброжелательность, 2 – гибкость, 3 – активность,                         4 – партнерство, 5 – открытость, 6 – саморазвитие (самосовершенствование), 7 – уважение,                                                8 – фасилитирование, 9 – воодушевление, 10 – самосознание,       11 – ответственность, 12 – эмпатия, 13 - конгруэнтность</vt:lpstr>
      <vt:lpstr>   Методические основы обучения иностранному языку на основе  коучинг-технологий  </vt:lpstr>
      <vt:lpstr>Характеристика УМК «Enjoy English» для 5 класса </vt:lpstr>
      <vt:lpstr>Комплексы упражнений на применение коучинг-технологий в рамках учебных тем для 5 класса</vt:lpstr>
      <vt:lpstr>Методические рекомендации по использованию коучинг-технологий в 5 классах средней школы</vt:lpstr>
      <vt:lpstr>3 этап: контроль. Обучаемый  выполняет задание. Педагог помогает и корректирует. Здесь очень важно помочь учащимся провести рефлексию с целью выработки на будущее стратегии в выполнении нового задания.  </vt:lpstr>
      <vt:lpstr>  Литература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27</cp:revision>
  <dcterms:modified xsi:type="dcterms:W3CDTF">2019-11-27T18:11:29Z</dcterms:modified>
</cp:coreProperties>
</file>