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1" r:id="rId1"/>
  </p:sldMasterIdLst>
  <p:sldIdLst>
    <p:sldId id="256" r:id="rId2"/>
    <p:sldId id="257" r:id="rId3"/>
    <p:sldId id="258" r:id="rId4"/>
    <p:sldId id="259" r:id="rId5"/>
    <p:sldId id="286" r:id="rId6"/>
    <p:sldId id="279" r:id="rId7"/>
    <p:sldId id="281" r:id="rId8"/>
    <p:sldId id="278" r:id="rId9"/>
    <p:sldId id="275" r:id="rId10"/>
    <p:sldId id="280" r:id="rId11"/>
    <p:sldId id="260" r:id="rId12"/>
    <p:sldId id="267" r:id="rId13"/>
    <p:sldId id="268" r:id="rId14"/>
    <p:sldId id="269" r:id="rId15"/>
    <p:sldId id="271" r:id="rId16"/>
    <p:sldId id="273" r:id="rId17"/>
    <p:sldId id="283" r:id="rId18"/>
    <p:sldId id="284" r:id="rId19"/>
    <p:sldId id="28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99"/>
    <a:srgbClr val="E9E19F"/>
    <a:srgbClr val="E6E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564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6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8E6D-CE23-4CF0-A10A-EE791AFED5C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DDECA233-555C-4B75-8C18-9EE3625C53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970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8E6D-CE23-4CF0-A10A-EE791AFED5C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A233-555C-4B75-8C18-9EE3625C53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016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8E6D-CE23-4CF0-A10A-EE791AFED5C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A233-555C-4B75-8C18-9EE3625C53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118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8E6D-CE23-4CF0-A10A-EE791AFED5C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A233-555C-4B75-8C18-9EE3625C53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537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A788E6D-CE23-4CF0-A10A-EE791AFED5C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DDECA233-555C-4B75-8C18-9EE3625C53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73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8E6D-CE23-4CF0-A10A-EE791AFED5C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A233-555C-4B75-8C18-9EE3625C53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55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8E6D-CE23-4CF0-A10A-EE791AFED5C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A233-555C-4B75-8C18-9EE3625C53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38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A788E6D-CE23-4CF0-A10A-EE791AFED5C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A233-555C-4B75-8C18-9EE3625C53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359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8E6D-CE23-4CF0-A10A-EE791AFED5C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A233-555C-4B75-8C18-9EE3625C53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935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8E6D-CE23-4CF0-A10A-EE791AFED5C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A233-555C-4B75-8C18-9EE3625C53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153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8E6D-CE23-4CF0-A10A-EE791AFED5C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A233-555C-4B75-8C18-9EE3625C53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311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93000">
              <a:srgbClr val="E6E4A0"/>
            </a:gs>
            <a:gs pos="29000">
              <a:srgbClr val="E9E19F"/>
            </a:gs>
            <a:gs pos="35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A788E6D-CE23-4CF0-A10A-EE791AFED5C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DECA233-555C-4B75-8C18-9EE3625C53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460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1470025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Segoe Script" pitchFamily="34" charset="0"/>
              </a:rPr>
              <a:t>МАСТЕР- КЛАСС</a:t>
            </a:r>
            <a:endParaRPr lang="ru-RU" sz="4400" b="1" dirty="0">
              <a:solidFill>
                <a:srgbClr val="C00000"/>
              </a:solidFill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357430"/>
            <a:ext cx="8143900" cy="345638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dirty="0" smtClean="0">
                <a:latin typeface="Segoe Print" pitchFamily="2" charset="0"/>
              </a:rPr>
              <a:t>«Нетрадиционная техника рисования ГРАТТАЖ как средство формирования творческих способностей у детей старшего дошкольного возраста»</a:t>
            </a:r>
          </a:p>
          <a:p>
            <a:pPr algn="ctr"/>
            <a:endParaRPr lang="ru-RU" sz="2000" dirty="0" smtClean="0">
              <a:latin typeface="Segoe Print" pitchFamily="2" charset="0"/>
            </a:endParaRPr>
          </a:p>
          <a:p>
            <a:pPr algn="ctr"/>
            <a:r>
              <a:rPr lang="ru-RU" sz="2000" dirty="0" smtClean="0">
                <a:latin typeface="Segoe Print" pitchFamily="2" charset="0"/>
              </a:rPr>
              <a:t>Воспитатель </a:t>
            </a:r>
            <a:r>
              <a:rPr lang="ru-RU" sz="2000" dirty="0">
                <a:latin typeface="Segoe Print" pitchFamily="2" charset="0"/>
              </a:rPr>
              <a:t>ДОУ №133 г. Липецка </a:t>
            </a:r>
            <a:endParaRPr lang="ru-RU" sz="2000" dirty="0" smtClean="0">
              <a:latin typeface="Segoe Print" pitchFamily="2" charset="0"/>
            </a:endParaRPr>
          </a:p>
          <a:p>
            <a:pPr algn="ctr"/>
            <a:r>
              <a:rPr lang="ru-RU" sz="2000" dirty="0" smtClean="0">
                <a:latin typeface="Segoe Print" pitchFamily="2" charset="0"/>
              </a:rPr>
              <a:t>Леонова </a:t>
            </a:r>
            <a:r>
              <a:rPr lang="ru-RU" sz="2000" dirty="0">
                <a:latin typeface="Segoe Print" pitchFamily="2" charset="0"/>
              </a:rPr>
              <a:t>Н.В.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User\Desktop\лдж\20171128_121452-0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2" y="857233"/>
            <a:ext cx="3383381" cy="235789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071546"/>
            <a:ext cx="16850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Контраст</a:t>
            </a:r>
            <a:endParaRPr lang="ru-RU" sz="2000" b="1" dirty="0"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3929066"/>
            <a:ext cx="9316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Цвет</a:t>
            </a:r>
            <a:endParaRPr lang="ru-RU" sz="2000" b="1" dirty="0">
              <a:latin typeface="Segoe Print" pitchFamily="2" charset="0"/>
            </a:endParaRPr>
          </a:p>
        </p:txBody>
      </p:sp>
      <p:pic>
        <p:nvPicPr>
          <p:cNvPr id="37892" name="Picture 4" descr="C:\Users\User\Desktop\20171129_140526-0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0" y="3714752"/>
            <a:ext cx="2500330" cy="2167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28680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Segoe Print" pitchFamily="2" charset="0"/>
              </a:rPr>
              <a:t>МАТЕРИАЛЫ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18433" name="Picture 1" descr="C:\Users\User\Desktop\лдж\20171127_192354-02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80543" y="148227"/>
            <a:ext cx="2953723" cy="4228857"/>
          </a:xfrm>
          <a:prstGeom prst="rect">
            <a:avLst/>
          </a:prstGeom>
          <a:noFill/>
        </p:spPr>
      </p:pic>
      <p:pic>
        <p:nvPicPr>
          <p:cNvPr id="18434" name="Picture 2" descr="C:\Users\User\Desktop\20171129_143112-0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011100" y="3704412"/>
            <a:ext cx="2500306" cy="323536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00100" y="3995679"/>
            <a:ext cx="464347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Segoe Print" pitchFamily="2" charset="0"/>
              </a:rPr>
              <a:t> Лист белого </a:t>
            </a:r>
          </a:p>
          <a:p>
            <a:r>
              <a:rPr lang="ru-RU" sz="2000" dirty="0" smtClean="0">
                <a:latin typeface="Segoe Print" pitchFamily="2" charset="0"/>
              </a:rPr>
              <a:t>   или цветного картона;</a:t>
            </a:r>
            <a:r>
              <a:rPr lang="ru-RU" sz="2000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Segoe Print" pitchFamily="2" charset="0"/>
              </a:rPr>
              <a:t> </a:t>
            </a:r>
            <a:r>
              <a:rPr lang="ru-RU" sz="2000" dirty="0">
                <a:latin typeface="Segoe Print" pitchFamily="2" charset="0"/>
              </a:rPr>
              <a:t>ч</a:t>
            </a:r>
            <a:r>
              <a:rPr lang="ru-RU" sz="2000" dirty="0" smtClean="0">
                <a:latin typeface="Segoe Print" pitchFamily="2" charset="0"/>
              </a:rPr>
              <a:t>ёрная тушь или гуашь;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Segoe Print" pitchFamily="2" charset="0"/>
              </a:rPr>
              <a:t> парафиновая свеча, масляная пастель или восковые мелки;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Segoe Print" pitchFamily="2" charset="0"/>
              </a:rPr>
              <a:t> широкая плоская кисть с мягким ворсом;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Segoe Print" pitchFamily="2" charset="0"/>
              </a:rPr>
              <a:t>  заострённая деревянная палочка. </a:t>
            </a:r>
          </a:p>
          <a:p>
            <a:endParaRPr lang="ru-RU" sz="2000" dirty="0" smtClean="0">
              <a:latin typeface="Segoe Print" pitchFamily="2" charset="0"/>
            </a:endParaRPr>
          </a:p>
        </p:txBody>
      </p:sp>
      <p:pic>
        <p:nvPicPr>
          <p:cNvPr id="18435" name="Picture 3" descr="C:\Users\User\Desktop\лдж\20171128_121901-0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002" y="1643050"/>
            <a:ext cx="2713856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86050" y="428604"/>
            <a:ext cx="3786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Segoe Print" pitchFamily="2" charset="0"/>
              </a:rPr>
              <a:t>ЭТАПЫ РАБОТЫ:</a:t>
            </a:r>
            <a:endParaRPr lang="ru-RU" sz="28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951824"/>
            <a:ext cx="57887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Segoe Print" pitchFamily="2" charset="0"/>
              </a:rPr>
              <a:t>1. Приготовим необходимые материалы.</a:t>
            </a:r>
            <a:endParaRPr lang="ru-RU" sz="2000" dirty="0">
              <a:latin typeface="Segoe Print" pitchFamily="2" charset="0"/>
            </a:endParaRPr>
          </a:p>
        </p:txBody>
      </p:sp>
      <p:pic>
        <p:nvPicPr>
          <p:cNvPr id="9217" name="Picture 1" descr="C:\Users\User\Desktop\20171129_150243-01-0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75154"/>
            <a:ext cx="5966234" cy="413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072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Segoe Print" pitchFamily="2" charset="0"/>
              </a:rPr>
              <a:t>2. Закрасьте </a:t>
            </a:r>
            <a:r>
              <a:rPr lang="ru-RU" sz="2000" dirty="0">
                <a:latin typeface="Segoe Print" pitchFamily="2" charset="0"/>
              </a:rPr>
              <a:t>поверхность </a:t>
            </a:r>
            <a:r>
              <a:rPr lang="ru-RU" sz="2000" dirty="0" smtClean="0">
                <a:latin typeface="Segoe Print" pitchFamily="2" charset="0"/>
              </a:rPr>
              <a:t>восковыми мелками разных </a:t>
            </a:r>
            <a:r>
              <a:rPr lang="ru-RU" sz="2000" dirty="0">
                <a:latin typeface="Segoe Print" pitchFamily="2" charset="0"/>
              </a:rPr>
              <a:t>цветов</a:t>
            </a:r>
            <a:r>
              <a:rPr lang="ru-RU" sz="2000" dirty="0" smtClean="0">
                <a:latin typeface="Segoe Print" pitchFamily="2" charset="0"/>
              </a:rPr>
              <a:t>.</a:t>
            </a:r>
          </a:p>
          <a:p>
            <a:pPr algn="ctr"/>
            <a:r>
              <a:rPr lang="ru-RU" sz="2000" dirty="0" smtClean="0">
                <a:latin typeface="Segoe Print" pitchFamily="2" charset="0"/>
              </a:rPr>
              <a:t> </a:t>
            </a:r>
            <a:r>
              <a:rPr lang="ru-RU" sz="2000" dirty="0">
                <a:latin typeface="Segoe Print" pitchFamily="2" charset="0"/>
              </a:rPr>
              <a:t>Цвета выбирайте, исходя из «настроения» будущего рисунка. </a:t>
            </a:r>
          </a:p>
        </p:txBody>
      </p:sp>
      <p:pic>
        <p:nvPicPr>
          <p:cNvPr id="8193" name="Picture 1" descr="C:\Users\User\Desktop\Новая папка (2)\IMG_89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2000240"/>
            <a:ext cx="3571868" cy="2381245"/>
          </a:xfrm>
          <a:prstGeom prst="rect">
            <a:avLst/>
          </a:prstGeom>
          <a:noFill/>
        </p:spPr>
      </p:pic>
      <p:pic>
        <p:nvPicPr>
          <p:cNvPr id="8195" name="Picture 3" descr="C:\Users\User\Desktop\Новая папка (2)\IMG_89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2000240"/>
            <a:ext cx="3714744" cy="2476496"/>
          </a:xfrm>
          <a:prstGeom prst="rect">
            <a:avLst/>
          </a:prstGeom>
          <a:noFill/>
        </p:spPr>
      </p:pic>
      <p:pic>
        <p:nvPicPr>
          <p:cNvPr id="8196" name="Picture 4" descr="C:\Users\User\Desktop\Новая папка (2)\IMG_89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78" y="4572008"/>
            <a:ext cx="321471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Segoe Print" pitchFamily="2" charset="0"/>
              </a:rPr>
              <a:t>3. Нанесите на всю поверхность картона черную тушь. </a:t>
            </a:r>
          </a:p>
          <a:p>
            <a:pPr algn="ctr"/>
            <a:r>
              <a:rPr lang="ru-RU" sz="2000" dirty="0">
                <a:latin typeface="Segoe Print" pitchFamily="2" charset="0"/>
              </a:rPr>
              <a:t>Не забудьте добавить немного жидкого мыла, иначе </a:t>
            </a:r>
            <a:r>
              <a:rPr lang="ru-RU" sz="2000" dirty="0" smtClean="0">
                <a:latin typeface="Segoe Print" pitchFamily="2" charset="0"/>
              </a:rPr>
              <a:t>она </a:t>
            </a:r>
            <a:r>
              <a:rPr lang="ru-RU" sz="2000" dirty="0">
                <a:latin typeface="Segoe Print" pitchFamily="2" charset="0"/>
              </a:rPr>
              <a:t>будет скатываться на восковой поверхности и не даст однородного слоя.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785926"/>
            <a:ext cx="2786082" cy="2523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 descr="C:\Users\User\Desktop\Новая папка (2)\IMG_89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857364"/>
            <a:ext cx="3643306" cy="2428871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4000504"/>
            <a:ext cx="2047514" cy="2672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7" y="428604"/>
            <a:ext cx="79573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Segoe Print" pitchFamily="2" charset="0"/>
              </a:rPr>
              <a:t>4. После того, как тушь просохнет,</a:t>
            </a:r>
          </a:p>
          <a:p>
            <a:pPr algn="ctr"/>
            <a:r>
              <a:rPr lang="ru-RU" sz="2000" dirty="0" smtClean="0">
                <a:latin typeface="Segoe Print" pitchFamily="2" charset="0"/>
              </a:rPr>
              <a:t> начинайте процарапывать рисунок острым предметом.</a:t>
            </a:r>
            <a:endParaRPr lang="ru-RU" sz="2000" dirty="0">
              <a:latin typeface="Segoe Print" pitchFamily="2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20888"/>
            <a:ext cx="2117579" cy="265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78" y="1844824"/>
            <a:ext cx="3637447" cy="4479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428604"/>
            <a:ext cx="857256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Segoe Print" pitchFamily="2" charset="0"/>
              </a:rPr>
              <a:t>Работы детей в технике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Segoe Print" pitchFamily="2" charset="0"/>
              </a:rPr>
              <a:t>ГРАТТАЖ</a:t>
            </a:r>
          </a:p>
          <a:p>
            <a:pPr algn="ctr"/>
            <a:endParaRPr lang="ru-RU" dirty="0">
              <a:latin typeface="Segoe Print" pitchFamily="2" charset="0"/>
            </a:endParaRPr>
          </a:p>
        </p:txBody>
      </p:sp>
      <p:pic>
        <p:nvPicPr>
          <p:cNvPr id="3" name="Рисунок 2" descr="G:\Материалы для странички ЛЕОНОВОЙ\фото работ детей 2016\IMG_731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3133725" cy="208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G:\Материалы для странички ЛЕОНОВОЙ\фото работ детей 2016\IMG_730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25687"/>
            <a:ext cx="3048000" cy="203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52936"/>
            <a:ext cx="3810769" cy="368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6172">
            <a:off x="4495028" y="266976"/>
            <a:ext cx="2386835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53550"/>
            <a:ext cx="3744416" cy="54424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5625">
            <a:off x="6188036" y="2274246"/>
            <a:ext cx="2356926" cy="3429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15958">
            <a:off x="3622298" y="2801430"/>
            <a:ext cx="2457604" cy="362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3923928" cy="26159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569" y="260648"/>
            <a:ext cx="3925856" cy="26172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140629"/>
            <a:ext cx="4896544" cy="326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56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5858">
            <a:off x="3005084" y="4560424"/>
            <a:ext cx="2408865" cy="1745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979712" y="2204864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Segoe Print" pitchFamily="2" charset="0"/>
              </a:rPr>
              <a:t>СПАСИБО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Segoe Print" pitchFamily="2" charset="0"/>
              </a:rPr>
              <a:t>ЗА ВНИМАНИЕ!</a:t>
            </a:r>
            <a:endParaRPr lang="ru-RU" sz="44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pic>
        <p:nvPicPr>
          <p:cNvPr id="4" name="Picture 10" descr="C:\Users\User\Desktop\лдж\20171129_002025-0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7156">
            <a:off x="6820063" y="436110"/>
            <a:ext cx="1559619" cy="2235327"/>
          </a:xfrm>
          <a:prstGeom prst="rect">
            <a:avLst/>
          </a:prstGeom>
          <a:noFill/>
        </p:spPr>
      </p:pic>
      <p:pic>
        <p:nvPicPr>
          <p:cNvPr id="5" name="Picture 3" descr="C:\Users\User\Desktop\лдж\20171128_235817-0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8657">
            <a:off x="680376" y="540186"/>
            <a:ext cx="1352971" cy="2694333"/>
          </a:xfrm>
          <a:prstGeom prst="rect">
            <a:avLst/>
          </a:prstGeom>
          <a:noFill/>
        </p:spPr>
      </p:pic>
      <p:pic>
        <p:nvPicPr>
          <p:cNvPr id="2050" name="Picture 2" descr="C:\Users\User\Desktop\20171130_000428-02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714356"/>
            <a:ext cx="1500198" cy="1376505"/>
          </a:xfrm>
          <a:prstGeom prst="rect">
            <a:avLst/>
          </a:prstGeom>
          <a:noFill/>
        </p:spPr>
      </p:pic>
      <p:pic>
        <p:nvPicPr>
          <p:cNvPr id="7" name="Picture 4" descr="C:\Users\User\Desktop\20171129_233425-01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0872">
            <a:off x="6742880" y="4998918"/>
            <a:ext cx="1293830" cy="1001163"/>
          </a:xfrm>
          <a:prstGeom prst="rect">
            <a:avLst/>
          </a:prstGeom>
          <a:noFill/>
        </p:spPr>
      </p:pic>
      <p:pic>
        <p:nvPicPr>
          <p:cNvPr id="8" name="Picture 2" descr="C:\Users\User\Desktop\20171129_233259-01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43446" flipH="1">
            <a:off x="654587" y="5322354"/>
            <a:ext cx="1446270" cy="7214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798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1277693"/>
            <a:ext cx="3888432" cy="427809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Граттаж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-</a:t>
            </a:r>
            <a:endParaRPr lang="ru-RU" sz="3200" b="1" dirty="0" smtClean="0">
              <a:solidFill>
                <a:srgbClr val="C00000"/>
              </a:solidFill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(от фр.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gratter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— скрести, царапать)</a:t>
            </a:r>
          </a:p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Segoe Print" panose="02000600000000000000" pitchFamily="2" charset="0"/>
              </a:rPr>
              <a:t> способ выполнения рисунка путём процарапывания пером или острым инструментом бумаги или картона, залитых тушью. </a:t>
            </a:r>
            <a:r>
              <a:rPr lang="ru-RU" sz="2000" dirty="0">
                <a:latin typeface="Segoe Print" pitchFamily="2" charset="0"/>
                <a:ea typeface="Calibri" pitchFamily="34" charset="0"/>
                <a:cs typeface="Times New Roman" pitchFamily="18" charset="0"/>
              </a:rPr>
              <a:t>  </a:t>
            </a:r>
            <a:r>
              <a:rPr lang="ru-RU" sz="2000" dirty="0" smtClean="0">
                <a:latin typeface="Segoe Print" pitchFamily="2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Другое название техники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222222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воскография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дети  называют </a:t>
            </a:r>
            <a:r>
              <a:rPr lang="ru-RU" sz="2000" dirty="0">
                <a:solidFill>
                  <a:srgbClr val="5A565F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5A565F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5A565F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царапкой</a:t>
            </a:r>
            <a:r>
              <a:rPr lang="ru-RU" sz="2000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</p:txBody>
      </p:sp>
      <p:pic>
        <p:nvPicPr>
          <p:cNvPr id="3" name="Picture 3" descr="C:\Users\User\Desktop\лдж\20171128_235817-0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571480"/>
            <a:ext cx="2857520" cy="5690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Segoe Print" pitchFamily="2" charset="0"/>
              </a:rPr>
              <a:t>ИСТОРИЯ</a:t>
            </a:r>
          </a:p>
          <a:p>
            <a:pPr algn="ctr"/>
            <a:r>
              <a:rPr lang="ru-RU" sz="2000" dirty="0" smtClean="0">
                <a:latin typeface="Segoe Print" pitchFamily="2" charset="0"/>
              </a:rPr>
              <a:t> В России </a:t>
            </a:r>
            <a:r>
              <a:rPr lang="ru-RU" sz="2000" dirty="0" err="1" smtClean="0">
                <a:latin typeface="Segoe Print" pitchFamily="2" charset="0"/>
              </a:rPr>
              <a:t>граттаж</a:t>
            </a:r>
            <a:r>
              <a:rPr lang="ru-RU" sz="2000" dirty="0" smtClean="0">
                <a:latin typeface="Segoe Print" pitchFamily="2" charset="0"/>
              </a:rPr>
              <a:t> впервые был использован </a:t>
            </a:r>
          </a:p>
          <a:p>
            <a:pPr algn="ctr"/>
            <a:r>
              <a:rPr lang="ru-RU" sz="2000" dirty="0" smtClean="0">
                <a:latin typeface="Segoe Print" pitchFamily="2" charset="0"/>
              </a:rPr>
              <a:t>М. В. </a:t>
            </a:r>
            <a:r>
              <a:rPr lang="ru-RU" sz="2000" dirty="0" err="1" smtClean="0">
                <a:latin typeface="Segoe Print" pitchFamily="2" charset="0"/>
              </a:rPr>
              <a:t>Добужинским</a:t>
            </a:r>
            <a:r>
              <a:rPr lang="ru-RU" sz="2000" dirty="0" smtClean="0">
                <a:latin typeface="Segoe Print" pitchFamily="2" charset="0"/>
              </a:rPr>
              <a:t> при создании издания Ф. М. Достоевского "Белые ночи" в 1922 г.</a:t>
            </a:r>
            <a:endParaRPr lang="ru-RU" sz="2000" dirty="0">
              <a:latin typeface="Segoe Print" pitchFamily="2" charset="0"/>
            </a:endParaRPr>
          </a:p>
        </p:txBody>
      </p:sp>
      <p:pic>
        <p:nvPicPr>
          <p:cNvPr id="15364" name="Picture 4" descr="Картинки по запросу рисунки добужинского граттограф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2857496"/>
            <a:ext cx="1845419" cy="2285992"/>
          </a:xfrm>
          <a:prstGeom prst="rect">
            <a:avLst/>
          </a:prstGeom>
          <a:noFill/>
        </p:spPr>
      </p:pic>
      <p:pic>
        <p:nvPicPr>
          <p:cNvPr id="4" name="Picture 2" descr="граттаж, туш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1857364"/>
            <a:ext cx="5477368" cy="450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357166"/>
            <a:ext cx="70723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Segoe Print" pitchFamily="2" charset="0"/>
              </a:rPr>
              <a:t>Литовский художник-график </a:t>
            </a:r>
            <a:r>
              <a:rPr lang="ru-RU" sz="2000" dirty="0">
                <a:latin typeface="Segoe Print" pitchFamily="2" charset="0"/>
              </a:rPr>
              <a:t>Д. К. </a:t>
            </a:r>
            <a:r>
              <a:rPr lang="ru-RU" sz="2000" dirty="0" err="1" smtClean="0">
                <a:latin typeface="Segoe Print" pitchFamily="2" charset="0"/>
              </a:rPr>
              <a:t>Тарабильдене</a:t>
            </a:r>
            <a:r>
              <a:rPr lang="ru-RU" sz="2000" dirty="0" smtClean="0">
                <a:latin typeface="Segoe Print" pitchFamily="2" charset="0"/>
              </a:rPr>
              <a:t> проиллюстрировал </a:t>
            </a:r>
            <a:r>
              <a:rPr lang="ru-RU" sz="2000" dirty="0">
                <a:latin typeface="Segoe Print" pitchFamily="2" charset="0"/>
              </a:rPr>
              <a:t>в этой технике </a:t>
            </a:r>
            <a:r>
              <a:rPr lang="ru-RU" sz="2000">
                <a:latin typeface="Segoe Print" pitchFamily="2" charset="0"/>
              </a:rPr>
              <a:t>книгу </a:t>
            </a:r>
            <a:endParaRPr lang="ru-RU" sz="2000" smtClean="0">
              <a:latin typeface="Segoe Print" pitchFamily="2" charset="0"/>
            </a:endParaRPr>
          </a:p>
          <a:p>
            <a:pPr algn="ctr"/>
            <a:r>
              <a:rPr lang="ru-RU" sz="2000" smtClean="0">
                <a:latin typeface="Segoe Print" pitchFamily="2" charset="0"/>
              </a:rPr>
              <a:t>«</a:t>
            </a:r>
            <a:r>
              <a:rPr lang="ru-RU" sz="2000" dirty="0">
                <a:latin typeface="Segoe Print" pitchFamily="2" charset="0"/>
              </a:rPr>
              <a:t>Сто народных баллад</a:t>
            </a:r>
            <a:r>
              <a:rPr lang="ru-RU" sz="2000" dirty="0" smtClean="0">
                <a:latin typeface="Segoe Print" pitchFamily="2" charset="0"/>
              </a:rPr>
              <a:t>»</a:t>
            </a:r>
            <a:endParaRPr lang="ru-RU" sz="2000" dirty="0">
              <a:latin typeface="Segoe Print" pitchFamily="2" charset="0"/>
            </a:endParaRPr>
          </a:p>
        </p:txBody>
      </p:sp>
      <p:pic>
        <p:nvPicPr>
          <p:cNvPr id="1741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1500174"/>
            <a:ext cx="5857869" cy="4985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7990" y="260648"/>
            <a:ext cx="7704856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Проведение занятий с использованием </a:t>
            </a:r>
            <a:r>
              <a:rPr lang="ru-RU" dirty="0" smtClean="0"/>
              <a:t>техники </a:t>
            </a:r>
            <a:r>
              <a:rPr lang="ru-RU" dirty="0" err="1" smtClean="0"/>
              <a:t>граттаж</a:t>
            </a:r>
            <a:r>
              <a:rPr lang="ru-RU" dirty="0" smtClean="0"/>
              <a:t>: </a:t>
            </a:r>
          </a:p>
          <a:p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способствует развитию и совершенствованию точности и уверенности движения </a:t>
            </a:r>
            <a:r>
              <a:rPr lang="ru-RU" dirty="0" smtClean="0"/>
              <a:t>руки, развивает мелкую моторику;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учит </a:t>
            </a:r>
            <a:r>
              <a:rPr lang="ru-RU" dirty="0"/>
              <a:t>детей свободно выражать свой </a:t>
            </a:r>
            <a:r>
              <a:rPr lang="ru-RU" dirty="0" smtClean="0"/>
              <a:t>замысел, побуждает  </a:t>
            </a:r>
            <a:r>
              <a:rPr lang="ru-RU" dirty="0"/>
              <a:t>к творческим поискам и решениям;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совершенствует умение </a:t>
            </a:r>
            <a:r>
              <a:rPr lang="ru-RU" dirty="0"/>
              <a:t>использовать графические средства </a:t>
            </a:r>
            <a:r>
              <a:rPr lang="ru-RU" dirty="0" smtClean="0"/>
              <a:t>выразительности (линию</a:t>
            </a:r>
            <a:r>
              <a:rPr lang="ru-RU" dirty="0"/>
              <a:t>, штрих, </a:t>
            </a:r>
            <a:r>
              <a:rPr lang="ru-RU" dirty="0" smtClean="0"/>
              <a:t>контраст) </a:t>
            </a:r>
            <a:r>
              <a:rPr lang="ru-RU" dirty="0"/>
              <a:t>для передачи своих </a:t>
            </a:r>
            <a:r>
              <a:rPr lang="ru-RU" dirty="0" smtClean="0"/>
              <a:t>впечатлений, способствует развитию чувства формы;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знакомит ребенка с </a:t>
            </a:r>
            <a:r>
              <a:rPr lang="ru-RU"/>
              <a:t>основами </a:t>
            </a:r>
            <a:r>
              <a:rPr lang="ru-RU" smtClean="0"/>
              <a:t>композиции;</a:t>
            </a:r>
            <a:endParaRPr lang="ru-RU" dirty="0" smtClean="0"/>
          </a:p>
          <a:p>
            <a:r>
              <a:rPr lang="ru-RU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дает </a:t>
            </a:r>
            <a:r>
              <a:rPr lang="ru-RU" dirty="0"/>
              <a:t>представление о физических свойствах веществ (восковые мелки, парафиновая свеча, гуашь</a:t>
            </a:r>
            <a:r>
              <a:rPr lang="ru-RU" dirty="0" smtClean="0"/>
              <a:t>, тушь);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активизирует наблюдательность, внимание и </a:t>
            </a:r>
            <a:r>
              <a:rPr lang="ru-RU" dirty="0" smtClean="0"/>
              <a:t>воображение</a:t>
            </a:r>
            <a:r>
              <a:rPr lang="ru-RU" dirty="0"/>
              <a:t>;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р</a:t>
            </a:r>
            <a:r>
              <a:rPr lang="ru-RU" dirty="0" smtClean="0"/>
              <a:t>азвивает уверенность в своих силах;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способствует воспитанию художественного вкуса у детей.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494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Script" pitchFamily="34" charset="0"/>
                <a:ea typeface="Calibri" pitchFamily="34" charset="0"/>
                <a:cs typeface="Times New Roman" pitchFamily="18" charset="0"/>
              </a:rPr>
              <a:t>РАЗЛИЧНЫЕ ВАРИАЦИИ ГРАТТАЖА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User\Desktop\20171129_095502-01-02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8383">
            <a:off x="500034" y="1142984"/>
            <a:ext cx="1632721" cy="1643074"/>
          </a:xfrm>
          <a:prstGeom prst="rect">
            <a:avLst/>
          </a:prstGeom>
          <a:noFill/>
        </p:spPr>
      </p:pic>
      <p:pic>
        <p:nvPicPr>
          <p:cNvPr id="2052" name="Picture 4" descr="C:\Users\User\Desktop\20171128_132404-01-0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54991">
            <a:off x="428596" y="2643182"/>
            <a:ext cx="2505187" cy="1795420"/>
          </a:xfrm>
          <a:prstGeom prst="rect">
            <a:avLst/>
          </a:prstGeom>
          <a:noFill/>
        </p:spPr>
      </p:pic>
      <p:pic>
        <p:nvPicPr>
          <p:cNvPr id="2053" name="Picture 5" descr="C:\Users\User\Desktop\20171128_135351-01-0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9781">
            <a:off x="2620158" y="3413726"/>
            <a:ext cx="1806720" cy="2547357"/>
          </a:xfrm>
          <a:prstGeom prst="rect">
            <a:avLst/>
          </a:prstGeom>
          <a:noFill/>
        </p:spPr>
      </p:pic>
      <p:pic>
        <p:nvPicPr>
          <p:cNvPr id="2054" name="Picture 6" descr="C:\Users\User\Desktop\20171129_110823-01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92" y="3714752"/>
            <a:ext cx="1857388" cy="2826351"/>
          </a:xfrm>
          <a:prstGeom prst="rect">
            <a:avLst/>
          </a:prstGeom>
          <a:noFill/>
        </p:spPr>
      </p:pic>
      <p:pic>
        <p:nvPicPr>
          <p:cNvPr id="2055" name="Picture 7" descr="C:\Users\User\Desktop\20171129_113634-02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1988">
            <a:off x="4248703" y="5287663"/>
            <a:ext cx="1216238" cy="1389662"/>
          </a:xfrm>
          <a:prstGeom prst="rect">
            <a:avLst/>
          </a:prstGeom>
          <a:noFill/>
        </p:spPr>
      </p:pic>
      <p:pic>
        <p:nvPicPr>
          <p:cNvPr id="2057" name="Picture 9" descr="C:\Users\User\Desktop\20171128_143207-01-01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2638">
            <a:off x="6974508" y="1048620"/>
            <a:ext cx="1754207" cy="2571768"/>
          </a:xfrm>
          <a:prstGeom prst="rect">
            <a:avLst/>
          </a:prstGeom>
          <a:noFill/>
        </p:spPr>
      </p:pic>
      <p:pic>
        <p:nvPicPr>
          <p:cNvPr id="2060" name="Picture 12" descr="C:\Users\User\Desktop\20171129_135606-01-01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02084">
            <a:off x="857224" y="4500570"/>
            <a:ext cx="1500199" cy="2152420"/>
          </a:xfrm>
          <a:prstGeom prst="rect">
            <a:avLst/>
          </a:prstGeom>
          <a:noFill/>
        </p:spPr>
      </p:pic>
      <p:pic>
        <p:nvPicPr>
          <p:cNvPr id="1027" name="Picture 3" descr="C:\Users\User\Desktop\20171129_232844-01.jpe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9083">
            <a:off x="5209933" y="1432961"/>
            <a:ext cx="1643074" cy="2183788"/>
          </a:xfrm>
          <a:prstGeom prst="rect">
            <a:avLst/>
          </a:prstGeom>
          <a:noFill/>
        </p:spPr>
      </p:pic>
      <p:pic>
        <p:nvPicPr>
          <p:cNvPr id="2059" name="Picture 11" descr="C:\Users\User\Desktop\20171129_130635-01.jpe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6770">
            <a:off x="2176040" y="1241290"/>
            <a:ext cx="2857520" cy="1863366"/>
          </a:xfrm>
          <a:prstGeom prst="rect">
            <a:avLst/>
          </a:prstGeom>
          <a:noFill/>
        </p:spPr>
      </p:pic>
      <p:pic>
        <p:nvPicPr>
          <p:cNvPr id="1028" name="Picture 4" descr="C:\Users\User\Desktop\20171129_233425-01.jpe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4752"/>
            <a:ext cx="1722458" cy="1332835"/>
          </a:xfrm>
          <a:prstGeom prst="rect">
            <a:avLst/>
          </a:prstGeom>
          <a:noFill/>
        </p:spPr>
      </p:pic>
      <p:pic>
        <p:nvPicPr>
          <p:cNvPr id="2" name="Picture 2" descr="C:\Users\User\Desktop\20171130_002841-01.jpe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9132">
            <a:off x="5581092" y="5357826"/>
            <a:ext cx="1202748" cy="1068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661591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Segoe Print" pitchFamily="2" charset="0"/>
              </a:rPr>
              <a:t>Лаконичность,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Segoe Print" pitchFamily="2" charset="0"/>
              </a:rPr>
              <a:t>           неординарность и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Segoe Print" pitchFamily="2" charset="0"/>
              </a:rPr>
              <a:t>                              простота</a:t>
            </a:r>
            <a:endParaRPr lang="ru-RU" sz="28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pic>
        <p:nvPicPr>
          <p:cNvPr id="3" name="Picture 10" descr="C:\Users\User\Desktop\лдж\20171129_002025-0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4" y="1785926"/>
            <a:ext cx="3377887" cy="4841361"/>
          </a:xfrm>
          <a:prstGeom prst="rect">
            <a:avLst/>
          </a:prstGeom>
          <a:noFill/>
        </p:spPr>
      </p:pic>
      <p:pic>
        <p:nvPicPr>
          <p:cNvPr id="4" name="Picture 4" descr="C:\Users\User\Desktop\20171129_233425-0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3143248"/>
            <a:ext cx="1722458" cy="1332835"/>
          </a:xfrm>
          <a:prstGeom prst="rect">
            <a:avLst/>
          </a:prstGeom>
          <a:noFill/>
        </p:spPr>
      </p:pic>
      <p:pic>
        <p:nvPicPr>
          <p:cNvPr id="5" name="Picture 2" descr="C:\Users\User\Desktop\20171129_233259-0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3071810"/>
            <a:ext cx="2220243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98902">
            <a:off x="656285" y="828216"/>
            <a:ext cx="2428588" cy="178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User\Desktop\лдж\20171127_222846-0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554">
            <a:off x="6582759" y="470875"/>
            <a:ext cx="1708445" cy="2584022"/>
          </a:xfrm>
          <a:prstGeom prst="rect">
            <a:avLst/>
          </a:prstGeom>
          <a:noFill/>
        </p:spPr>
      </p:pic>
      <p:pic>
        <p:nvPicPr>
          <p:cNvPr id="1028" name="Picture 4" descr="C:\Users\User\Desktop\лдж\20171128_094254-0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28300">
            <a:off x="4526588" y="904087"/>
            <a:ext cx="2597637" cy="1753470"/>
          </a:xfrm>
          <a:prstGeom prst="rect">
            <a:avLst/>
          </a:prstGeom>
          <a:noFill/>
        </p:spPr>
      </p:pic>
      <p:pic>
        <p:nvPicPr>
          <p:cNvPr id="1029" name="Picture 5" descr="C:\Users\User\Desktop\лдж\20171128_094340-01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30073">
            <a:off x="2583890" y="884093"/>
            <a:ext cx="2606671" cy="1863266"/>
          </a:xfrm>
          <a:prstGeom prst="rect">
            <a:avLst/>
          </a:prstGeom>
          <a:noFill/>
        </p:spPr>
      </p:pic>
      <p:pic>
        <p:nvPicPr>
          <p:cNvPr id="1030" name="Picture 6" descr="C:\Users\User\Desktop\лдж\20171128_102517-01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84068" y="2536516"/>
            <a:ext cx="2964938" cy="532597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35305" y="3337483"/>
            <a:ext cx="6462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C00000"/>
                </a:solidFill>
                <a:latin typeface="Segoe Script" pitchFamily="34" charset="0"/>
                <a:ea typeface="Calibri" pitchFamily="34" charset="0"/>
                <a:cs typeface="Times New Roman" pitchFamily="18" charset="0"/>
              </a:rPr>
              <a:t>ВАРИАНТЫ ОСНОВЫ ДЛЯ ГРАТТАЖА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55857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Segoe Print" pitchFamily="2" charset="0"/>
              </a:rPr>
              <a:t>СРЕДСТВА ВЫРАЗИТЕЛЬНОСТИ В ГРАТТАЖЕ</a:t>
            </a:r>
            <a:endParaRPr lang="ru-RU" sz="28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643050"/>
            <a:ext cx="11429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Линия</a:t>
            </a:r>
            <a:endParaRPr lang="ru-RU" sz="2000" b="1" dirty="0"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4071942"/>
            <a:ext cx="9396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Точка</a:t>
            </a:r>
            <a:endParaRPr lang="ru-RU" sz="2000" b="1" dirty="0">
              <a:latin typeface="Segoe Print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1571612"/>
            <a:ext cx="1212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Штрих</a:t>
            </a:r>
            <a:endParaRPr lang="ru-RU" sz="2000" b="1" dirty="0">
              <a:latin typeface="Segoe Print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4143380"/>
            <a:ext cx="10679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Пятно</a:t>
            </a:r>
            <a:endParaRPr lang="ru-RU" sz="2000" b="1" dirty="0">
              <a:latin typeface="Segoe Print" pitchFamily="2" charset="0"/>
            </a:endParaRPr>
          </a:p>
        </p:txBody>
      </p:sp>
      <p:pic>
        <p:nvPicPr>
          <p:cNvPr id="19457" name="Picture 1" descr="C:\Users\User\Desktop\лдж\20171128_233937-0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1428736"/>
            <a:ext cx="1934527" cy="2357454"/>
          </a:xfrm>
          <a:prstGeom prst="rect">
            <a:avLst/>
          </a:prstGeom>
          <a:noFill/>
        </p:spPr>
      </p:pic>
      <p:pic>
        <p:nvPicPr>
          <p:cNvPr id="19458" name="Picture 2" descr="C:\Users\User\Desktop\лдж\20171128_234118-0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4277279"/>
            <a:ext cx="1857388" cy="1974071"/>
          </a:xfrm>
          <a:prstGeom prst="rect">
            <a:avLst/>
          </a:prstGeom>
          <a:noFill/>
        </p:spPr>
      </p:pic>
      <p:pic>
        <p:nvPicPr>
          <p:cNvPr id="19459" name="Picture 3" descr="C:\Users\User\Desktop\лдж\20171128_233750-0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357298"/>
            <a:ext cx="1817182" cy="2399761"/>
          </a:xfrm>
          <a:prstGeom prst="rect">
            <a:avLst/>
          </a:prstGeom>
          <a:noFill/>
        </p:spPr>
      </p:pic>
      <p:pic>
        <p:nvPicPr>
          <p:cNvPr id="19460" name="Picture 4" descr="C:\Users\User\Desktop\лдж\20171128_234636-01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4280354"/>
            <a:ext cx="2071702" cy="1900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Дерево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679</TotalTime>
  <Words>335</Words>
  <Application>Microsoft Office PowerPoint</Application>
  <PresentationFormat>Экран (4:3)</PresentationFormat>
  <Paragraphs>64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Дерево</vt:lpstr>
      <vt:lpstr>МАСТЕР-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27</cp:revision>
  <dcterms:created xsi:type="dcterms:W3CDTF">2017-11-26T16:36:19Z</dcterms:created>
  <dcterms:modified xsi:type="dcterms:W3CDTF">2019-11-27T20:24:16Z</dcterms:modified>
</cp:coreProperties>
</file>