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9" r:id="rId9"/>
    <p:sldId id="268" r:id="rId10"/>
    <p:sldId id="267" r:id="rId11"/>
    <p:sldId id="263" r:id="rId12"/>
    <p:sldId id="264" r:id="rId13"/>
    <p:sldId id="265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960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CC230-961E-4B75-8644-25D7CDE2FF8B}" type="datetimeFigureOut">
              <a:rPr lang="ru-RU" smtClean="0"/>
              <a:t>10.02.2019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65BA8A-083C-420A-8A08-6154E76468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66329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CC230-961E-4B75-8644-25D7CDE2FF8B}" type="datetimeFigureOut">
              <a:rPr lang="ru-RU" smtClean="0"/>
              <a:t>10.02.2019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65BA8A-083C-420A-8A08-6154E76468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96349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CC230-961E-4B75-8644-25D7CDE2FF8B}" type="datetimeFigureOut">
              <a:rPr lang="ru-RU" smtClean="0"/>
              <a:t>10.02.2019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65BA8A-083C-420A-8A08-6154E76468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55066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CC230-961E-4B75-8644-25D7CDE2FF8B}" type="datetimeFigureOut">
              <a:rPr lang="ru-RU" smtClean="0"/>
              <a:t>10.02.2019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65BA8A-083C-420A-8A08-6154E76468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68754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CC230-961E-4B75-8644-25D7CDE2FF8B}" type="datetimeFigureOut">
              <a:rPr lang="ru-RU" smtClean="0"/>
              <a:t>10.02.2019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65BA8A-083C-420A-8A08-6154E76468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0921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CC230-961E-4B75-8644-25D7CDE2FF8B}" type="datetimeFigureOut">
              <a:rPr lang="ru-RU" smtClean="0"/>
              <a:t>10.02.2019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65BA8A-083C-420A-8A08-6154E76468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22004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CC230-961E-4B75-8644-25D7CDE2FF8B}" type="datetimeFigureOut">
              <a:rPr lang="ru-RU" smtClean="0"/>
              <a:t>10.02.2019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65BA8A-083C-420A-8A08-6154E76468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47735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CC230-961E-4B75-8644-25D7CDE2FF8B}" type="datetimeFigureOut">
              <a:rPr lang="ru-RU" smtClean="0"/>
              <a:t>10.02.2019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65BA8A-083C-420A-8A08-6154E76468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58095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CC230-961E-4B75-8644-25D7CDE2FF8B}" type="datetimeFigureOut">
              <a:rPr lang="ru-RU" smtClean="0"/>
              <a:t>10.02.2019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65BA8A-083C-420A-8A08-6154E76468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86252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CC230-961E-4B75-8644-25D7CDE2FF8B}" type="datetimeFigureOut">
              <a:rPr lang="ru-RU" smtClean="0"/>
              <a:t>10.02.2019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65BA8A-083C-420A-8A08-6154E76468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51824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CC230-961E-4B75-8644-25D7CDE2FF8B}" type="datetimeFigureOut">
              <a:rPr lang="ru-RU" smtClean="0"/>
              <a:t>10.02.2019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65BA8A-083C-420A-8A08-6154E76468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25586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6CC230-961E-4B75-8644-25D7CDE2FF8B}" type="datetimeFigureOut">
              <a:rPr lang="ru-RU" smtClean="0"/>
              <a:t>10.02.2019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65BA8A-083C-420A-8A08-6154E76468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9498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635896" y="548680"/>
            <a:ext cx="2000548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>
                <a:latin typeface="Arial" panose="020B0604020202020204" pitchFamily="34" charset="0"/>
                <a:cs typeface="Arial" panose="020B0604020202020204" pitchFamily="34" charset="0"/>
              </a:rPr>
              <a:t>Налоги</a:t>
            </a:r>
            <a:endParaRPr lang="ru-RU" sz="4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8" name="Picture 4" descr="http://goloscelinnika.ru/sites/default/files/articles/891/galery/1509438543_zaplatil-nalog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1795" y="1504054"/>
            <a:ext cx="6006244" cy="50576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043641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600643" y="548680"/>
            <a:ext cx="284879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>Функции налогов</a:t>
            </a:r>
            <a:endParaRPr lang="ru-RU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187624" y="1484784"/>
            <a:ext cx="7272808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  <a:t>Различают следующие функции налогов :</a:t>
            </a:r>
          </a:p>
          <a:p>
            <a:pPr lvl="0"/>
            <a: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-фискальная;</a:t>
            </a:r>
            <a:endParaRPr lang="ru-RU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-регулирующая;</a:t>
            </a:r>
            <a:endParaRPr lang="ru-RU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-социальная (распределительная):</a:t>
            </a:r>
            <a:endParaRPr lang="ru-RU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-контрольная.</a:t>
            </a:r>
            <a:endParaRPr lang="ru-RU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38598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33673125"/>
              </p:ext>
            </p:extLst>
          </p:nvPr>
        </p:nvGraphicFramePr>
        <p:xfrm>
          <a:off x="1331640" y="548680"/>
          <a:ext cx="7272808" cy="965454"/>
        </p:xfrm>
        <a:graphic>
          <a:graphicData uri="http://schemas.openxmlformats.org/drawingml/2006/table">
            <a:tbl>
              <a:tblPr firstRow="1" firstCol="1" bandRow="1"/>
              <a:tblGrid>
                <a:gridCol w="7272808"/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Установите соответствие между примерами и видами налогов: к каждой позиции, данной в первом столбце, подберите  соответствующую позицию из второго столбца. </a:t>
                      </a:r>
                      <a:endParaRPr lang="ru-RU" sz="18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25491223"/>
              </p:ext>
            </p:extLst>
          </p:nvPr>
        </p:nvGraphicFramePr>
        <p:xfrm>
          <a:off x="1763688" y="1916832"/>
          <a:ext cx="6120680" cy="3809238"/>
        </p:xfrm>
        <a:graphic>
          <a:graphicData uri="http://schemas.openxmlformats.org/drawingml/2006/table">
            <a:tbl>
              <a:tblPr firstRow="1" firstCol="1" bandRow="1"/>
              <a:tblGrid>
                <a:gridCol w="1012326"/>
                <a:gridCol w="2554177"/>
                <a:gridCol w="2554177"/>
              </a:tblGrid>
              <a:tr h="19077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u="sng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ПРИМЕЫ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u="sng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ВИДЫ НАЛОГОВ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04223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9525" marR="9525" marT="9525" marB="952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>
                      <a:noFill/>
                    </a:lnL>
                    <a:lnT>
                      <a:noFill/>
                    </a:lnT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T>
                      <a:noFill/>
                    </a:lnT>
                  </a:tcPr>
                </a:tc>
              </a:tr>
              <a:tr h="30992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А)</a:t>
                      </a:r>
                      <a:r>
                        <a:rPr lang="ru-RU" sz="1800" dirty="0"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 </a:t>
                      </a:r>
                      <a:endParaRPr lang="ru-RU" sz="18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28575" marR="28575" marT="28575" marB="2857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подоходный</a:t>
                      </a:r>
                      <a:endParaRPr lang="ru-RU" sz="18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28575" marR="28575" marT="28575" marB="28575">
                    <a:lnL>
                      <a:noFill/>
                    </a:lnL>
                    <a:lnR>
                      <a:noFill/>
                    </a:lnR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1.прямой</a:t>
                      </a:r>
                      <a:endParaRPr lang="ru-RU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>
                      <a:noFill/>
                    </a:lnL>
                  </a:tcPr>
                </a:tc>
              </a:tr>
              <a:tr h="30992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Б)</a:t>
                      </a:r>
                      <a:r>
                        <a:rPr lang="ru-RU" sz="1800"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 </a:t>
                      </a:r>
                      <a:endParaRPr lang="ru-RU" sz="180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28575" marR="28575" marT="28575" marB="2857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с </a:t>
                      </a:r>
                      <a:r>
                        <a:rPr lang="ru-RU" sz="1800" dirty="0" smtClean="0"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прибыли</a:t>
                      </a:r>
                      <a:endParaRPr lang="ru-RU" sz="18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28575" marR="28575" marT="28575" marB="2857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2.косвенный</a:t>
                      </a:r>
                      <a:endParaRPr lang="ru-RU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>
                      <a:noFill/>
                    </a:lnL>
                  </a:tcPr>
                </a:tc>
              </a:tr>
              <a:tr h="30992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В)</a:t>
                      </a:r>
                      <a:r>
                        <a:rPr lang="ru-RU" sz="1800"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 </a:t>
                      </a:r>
                      <a:endParaRPr lang="ru-RU" sz="180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28575" marR="28575" marT="28575" marB="2857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акциз</a:t>
                      </a:r>
                      <a:endParaRPr lang="ru-RU" sz="18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28575" marR="28575" marT="28575" marB="2857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6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 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>
                    <a:lnL>
                      <a:noFill/>
                    </a:lnL>
                  </a:tcPr>
                </a:tc>
              </a:tr>
              <a:tr h="30992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Г)</a:t>
                      </a:r>
                      <a:r>
                        <a:rPr lang="ru-RU" sz="1800"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 </a:t>
                      </a:r>
                      <a:endParaRPr lang="ru-RU" sz="180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28575" marR="28575" marT="28575" marB="2857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на наследство</a:t>
                      </a:r>
                      <a:endParaRPr lang="ru-RU" sz="18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28575" marR="28575" marT="28575" marB="2857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>
                      <a:noFill/>
                    </a:lnL>
                  </a:tcPr>
                </a:tc>
              </a:tr>
              <a:tr h="30992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Д)</a:t>
                      </a:r>
                      <a:r>
                        <a:rPr lang="ru-RU" sz="1800"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 </a:t>
                      </a:r>
                      <a:endParaRPr lang="ru-RU" sz="180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28575" marR="28575" marT="28575" marB="2857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на имущество</a:t>
                      </a:r>
                      <a:endParaRPr lang="ru-RU" sz="18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28575" marR="28575" marT="28575" marB="2857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>
                      <a:noFill/>
                    </a:lnL>
                  </a:tcPr>
                </a:tc>
              </a:tr>
              <a:tr h="57231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Е)</a:t>
                      </a:r>
                      <a:r>
                        <a:rPr lang="ru-RU" sz="1800" dirty="0"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 </a:t>
                      </a:r>
                      <a:endParaRPr lang="ru-RU" sz="18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28575" marR="28575" marT="28575" marB="2857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на добавленную стоимость</a:t>
                      </a:r>
                      <a:endParaRPr lang="ru-RU" sz="18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28575" marR="28575" marT="28575" marB="2857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>
                    <a:lnL>
                      <a:noFill/>
                    </a:lnL>
                    <a:lnR>
                      <a:noFill/>
                    </a:lnR>
                    <a:lnB>
                      <a:noFill/>
                    </a:lnB>
                  </a:tcPr>
                </a:tc>
              </a:tr>
              <a:tr h="275702"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Ж) </a:t>
                      </a:r>
                      <a:endParaRPr lang="ru-RU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8575" marR="28575" marT="28575" marB="2857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Таможенный сбор</a:t>
                      </a:r>
                      <a:endParaRPr lang="ru-RU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8575" marR="28575" marT="28575" marB="2857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>
                      <a:noFill/>
                    </a:lnL>
                    <a:lnT>
                      <a:noFill/>
                    </a:lnT>
                  </a:tcPr>
                </a:tc>
              </a:tr>
              <a:tr h="27570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28575" marR="28575" marT="28575" marB="2857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28575" marR="28575" marT="28575" marB="2857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>
                      <a:noFill/>
                    </a:ln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64450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71600" y="692696"/>
            <a:ext cx="8064896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Ниже приведён перечень налогов и сборов. Все они, за исключением двух, </a:t>
            </a: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в 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соответствии с Налоговым кодексом РФ относятся к федеральным налогам и сборам. </a:t>
            </a:r>
          </a:p>
          <a:p>
            <a:pPr marL="457200" indent="-457200">
              <a:buAutoNum type="arabicParenR"/>
            </a:pPr>
            <a:r>
              <a:rPr lang="ru-RU" sz="2400" i="1" dirty="0" smtClean="0">
                <a:latin typeface="Arial" panose="020B0604020202020204" pitchFamily="34" charset="0"/>
                <a:cs typeface="Arial" panose="020B0604020202020204" pitchFamily="34" charset="0"/>
              </a:rPr>
              <a:t>налог </a:t>
            </a:r>
            <a:r>
              <a:rPr lang="ru-RU" sz="2400" i="1" dirty="0">
                <a:latin typeface="Arial" panose="020B0604020202020204" pitchFamily="34" charset="0"/>
                <a:cs typeface="Arial" panose="020B0604020202020204" pitchFamily="34" charset="0"/>
              </a:rPr>
              <a:t>на добавленную стоимость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; 2) </a:t>
            </a:r>
            <a:r>
              <a:rPr lang="ru-RU" sz="2400" i="1" dirty="0">
                <a:latin typeface="Arial" panose="020B0604020202020204" pitchFamily="34" charset="0"/>
                <a:cs typeface="Arial" panose="020B0604020202020204" pitchFamily="34" charset="0"/>
              </a:rPr>
              <a:t>налог на доходы физических лиц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; </a:t>
            </a: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3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  <a:r>
              <a:rPr lang="ru-RU" sz="2400" i="1" dirty="0">
                <a:latin typeface="Arial" panose="020B0604020202020204" pitchFamily="34" charset="0"/>
                <a:cs typeface="Arial" panose="020B0604020202020204" pitchFamily="34" charset="0"/>
              </a:rPr>
              <a:t>торговый сбор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; </a:t>
            </a:r>
            <a:endParaRPr lang="ru-RU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  <a:r>
              <a:rPr lang="ru-RU" sz="2400" i="1" dirty="0">
                <a:latin typeface="Arial" panose="020B0604020202020204" pitchFamily="34" charset="0"/>
                <a:cs typeface="Arial" panose="020B0604020202020204" pitchFamily="34" charset="0"/>
              </a:rPr>
              <a:t>транспортный налог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; 5) </a:t>
            </a:r>
            <a:r>
              <a:rPr lang="ru-RU" sz="2400" i="1" dirty="0">
                <a:latin typeface="Arial" panose="020B0604020202020204" pitchFamily="34" charset="0"/>
                <a:cs typeface="Arial" panose="020B0604020202020204" pitchFamily="34" charset="0"/>
              </a:rPr>
              <a:t>акцизы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; 6) </a:t>
            </a:r>
            <a:r>
              <a:rPr lang="ru-RU" sz="2400" i="1" dirty="0">
                <a:latin typeface="Arial" panose="020B0604020202020204" pitchFamily="34" charset="0"/>
                <a:cs typeface="Arial" panose="020B0604020202020204" pitchFamily="34" charset="0"/>
              </a:rPr>
              <a:t>водный налог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endParaRPr lang="ru-RU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Найдите 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два налога и сбора, «выпадающих» из общего ряда, и запишите </a:t>
            </a:r>
            <a:b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в таблицу цифры, под которыми они указаны.</a:t>
            </a:r>
          </a:p>
        </p:txBody>
      </p:sp>
    </p:spTree>
    <p:extLst>
      <p:ext uri="{BB962C8B-B14F-4D97-AF65-F5344CB8AC3E}">
        <p14:creationId xmlns:p14="http://schemas.microsoft.com/office/powerpoint/2010/main" val="3054895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6161494"/>
              </p:ext>
            </p:extLst>
          </p:nvPr>
        </p:nvGraphicFramePr>
        <p:xfrm>
          <a:off x="1331640" y="620688"/>
          <a:ext cx="7560840" cy="1723390"/>
        </p:xfrm>
        <a:graphic>
          <a:graphicData uri="http://schemas.openxmlformats.org/drawingml/2006/table">
            <a:tbl>
              <a:tblPr firstRow="1" firstCol="1" bandRow="1"/>
              <a:tblGrid>
                <a:gridCol w="7560840"/>
              </a:tblGrid>
              <a:tr h="108012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Сергей Владимирович владеет легковым автомобилем и земельным участком и периодически уплачивает соответствующие налоги.</a:t>
                      </a:r>
                      <a:endParaRPr lang="ru-RU" sz="18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Установите соответствие между примерами и элементами структуры налога: к каждой позиции, данной в первом столбце, подберите соответствующую позицию из второго столбца.</a:t>
                      </a:r>
                      <a:endParaRPr lang="ru-RU" sz="18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1331640" y="2593437"/>
            <a:ext cx="122661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u="sng" dirty="0"/>
              <a:t>ПРИМЕРЫ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5220072" y="2593437"/>
            <a:ext cx="339650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u="sng" dirty="0"/>
              <a:t>ЭЛЕМЕНТЫ СТРУКТУРЫ НАЛОГА</a:t>
            </a:r>
            <a:endParaRPr lang="ru-RU" dirty="0"/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81219925"/>
              </p:ext>
            </p:extLst>
          </p:nvPr>
        </p:nvGraphicFramePr>
        <p:xfrm>
          <a:off x="971600" y="2972843"/>
          <a:ext cx="3528392" cy="2265660"/>
        </p:xfrm>
        <a:graphic>
          <a:graphicData uri="http://schemas.openxmlformats.org/drawingml/2006/table">
            <a:tbl>
              <a:tblPr firstRow="1" firstCol="1" bandRow="1"/>
              <a:tblGrid>
                <a:gridCol w="432048"/>
                <a:gridCol w="3096344"/>
              </a:tblGrid>
              <a:tr h="45313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А)</a:t>
                      </a:r>
                      <a:r>
                        <a:rPr lang="ru-RU" sz="1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291" marR="28291" marT="28291" marB="2829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легковой автомобиль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291" marR="28291" marT="28291" marB="2829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313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Б)</a:t>
                      </a:r>
                      <a:r>
                        <a:rPr lang="ru-RU" sz="18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291" marR="28291" marT="28291" marB="2829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заработная плата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291" marR="28291" marT="28291" marB="2829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313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В)</a:t>
                      </a:r>
                      <a:r>
                        <a:rPr lang="ru-RU" sz="18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291" marR="28291" marT="28291" marB="2829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 </a:t>
                      </a:r>
                      <a:r>
                        <a:rPr lang="ru-RU" sz="1800" dirty="0" err="1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л.с</a:t>
                      </a:r>
                      <a:r>
                        <a:rPr lang="ru-RU" sz="18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.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291" marR="28291" marT="28291" marB="2829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313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Г)</a:t>
                      </a:r>
                      <a:r>
                        <a:rPr lang="ru-RU" sz="18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291" marR="28291" marT="28291" marB="2829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Сергей Владимирович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291" marR="28291" marT="28291" marB="2829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313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Д)</a:t>
                      </a:r>
                      <a:r>
                        <a:rPr lang="ru-RU" sz="18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291" marR="28291" marT="28291" marB="2829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земельный участок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291" marR="28291" marT="28291" marB="2829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9" name="Таблица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34259336"/>
              </p:ext>
            </p:extLst>
          </p:nvPr>
        </p:nvGraphicFramePr>
        <p:xfrm>
          <a:off x="4716016" y="2962769"/>
          <a:ext cx="3900563" cy="2482456"/>
        </p:xfrm>
        <a:graphic>
          <a:graphicData uri="http://schemas.openxmlformats.org/drawingml/2006/table">
            <a:tbl>
              <a:tblPr firstRow="1" firstCol="1" bandRow="1"/>
              <a:tblGrid>
                <a:gridCol w="576064"/>
                <a:gridCol w="3324499"/>
              </a:tblGrid>
              <a:tr h="62061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1)</a:t>
                      </a:r>
                      <a:r>
                        <a:rPr lang="ru-RU" sz="1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291" marR="28291" marT="28291" marB="2829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субъект налога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291" marR="28291" marT="28291" marB="2829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2061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2)</a:t>
                      </a:r>
                      <a:r>
                        <a:rPr lang="ru-RU" sz="18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291" marR="28291" marT="28291" marB="2829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объект налога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291" marR="28291" marT="28291" marB="2829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2061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3)</a:t>
                      </a:r>
                      <a:r>
                        <a:rPr lang="ru-RU" sz="18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291" marR="28291" marT="28291" marB="2829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единица налогообложения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291" marR="28291" marT="28291" marB="2829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2061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4)</a:t>
                      </a:r>
                      <a:r>
                        <a:rPr lang="ru-RU" sz="18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291" marR="28291" marT="28291" marB="2829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источник уплаты налога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291" marR="28291" marT="28291" marB="2829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17172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15616" y="836712"/>
            <a:ext cx="763284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>Налог 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— обязательный, индивидуально-безвозмездный платеж, взимаемый с организаций и физических лиц в форме отчуждения принадлежащих им денежных средств, в целях финансового обеспечения деятельности государства и (или) муниципальных образований.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971600" y="3573016"/>
            <a:ext cx="792088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>Сбор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 - обязательный взнос, взимаемый с организаций и физических лиц, уплата которого является одним из условий совершения в отношении плательщиков сборов </a:t>
            </a: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значимых 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действий, включая предоставление определенных прав или выдачу разрешений (лицензий).</a:t>
            </a:r>
          </a:p>
        </p:txBody>
      </p:sp>
    </p:spTree>
    <p:extLst>
      <p:ext uri="{BB962C8B-B14F-4D97-AF65-F5344CB8AC3E}">
        <p14:creationId xmlns:p14="http://schemas.microsoft.com/office/powerpoint/2010/main" val="12718358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87624" y="908720"/>
            <a:ext cx="756084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>Государственная пошлина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 - сбор, взимаемый с физических и юридических лиц , при их обращении в государственные органы, органы местного самоуправления, иные органы и (или) к должностным лицам, которые уполномочены, за совершением в отношении этих лиц юридически значимых действий. </a:t>
            </a:r>
            <a:endParaRPr lang="ru-RU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Выдача 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документов (их дубликатов) приравнивается к юридически значимым действиям. </a:t>
            </a:r>
          </a:p>
        </p:txBody>
      </p:sp>
    </p:spTree>
    <p:extLst>
      <p:ext uri="{BB962C8B-B14F-4D97-AF65-F5344CB8AC3E}">
        <p14:creationId xmlns:p14="http://schemas.microsoft.com/office/powerpoint/2010/main" val="876511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31640" y="476672"/>
            <a:ext cx="756084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>Налогоплательщиками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>(субъект)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плательщиками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налогов, сборов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, плательщиками страховых взносов признаются организации и физические лица, на которых в соответствии с НК возложена обязанность уплачивать соответственно налоги, сборы, страховые взносы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337115" y="4117935"/>
            <a:ext cx="738653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>Налоговая </a:t>
            </a:r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ставка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 – величина налоговых начислений на единицу измерения налоговой базы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337115" y="3212976"/>
            <a:ext cx="756084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Налоговая база (налогооблагаемая база)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 – стоимостная, физическая или иная характеристика объекта налогообложения. 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322702" y="2060848"/>
            <a:ext cx="7272721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ru-RU" sz="16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Объект </a:t>
            </a:r>
            <a:r>
              <a:rPr lang="ru-RU" sz="16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налогообложения  – 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реализация товаров (работ, услуг), имущество, прибыль, доход, расход или иное обстоятельство, имеющее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стоимостную, количественную или физическую характеристику</a:t>
            </a:r>
            <a:r>
              <a:rPr lang="ru-RU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840388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86609" y="204795"/>
            <a:ext cx="655272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latin typeface="Arial" panose="020B0604020202020204" pitchFamily="34" charset="0"/>
                <a:cs typeface="Arial" panose="020B0604020202020204" pitchFamily="34" charset="0"/>
              </a:rPr>
              <a:t>Виды налогов по поступлению денег в </a:t>
            </a:r>
            <a:r>
              <a:rPr lang="ru-RU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бюджет</a:t>
            </a:r>
            <a:endParaRPr lang="ru-RU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755576" y="692696"/>
            <a:ext cx="4572000" cy="289310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b="1" dirty="0">
                <a:latin typeface="Arial" panose="020B0604020202020204" pitchFamily="34" charset="0"/>
                <a:cs typeface="Arial" panose="020B0604020202020204" pitchFamily="34" charset="0"/>
              </a:rPr>
              <a:t>1.Федеральные налоги и сборы</a:t>
            </a:r>
            <a:endParaRPr lang="ru-RU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1.Налог на доходы физических лиц (НДФЛ)</a:t>
            </a:r>
          </a:p>
          <a:p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2.Налог на прибыль организации</a:t>
            </a:r>
          </a:p>
          <a:p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3.Налог на добавленную стоимость (НДС)</a:t>
            </a:r>
          </a:p>
          <a:p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4.Акцизы</a:t>
            </a:r>
          </a:p>
          <a:p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5.Налог на добычу полезных ископаемых (НДПИ)</a:t>
            </a:r>
          </a:p>
          <a:p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6. Водный налог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683568" y="3555017"/>
            <a:ext cx="7488832" cy="26468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2.Региональные </a:t>
            </a:r>
            <a:r>
              <a:rPr lang="ru-RU" sz="2000" b="1" dirty="0">
                <a:latin typeface="Arial" panose="020B0604020202020204" pitchFamily="34" charset="0"/>
                <a:cs typeface="Arial" panose="020B0604020202020204" pitchFamily="34" charset="0"/>
              </a:rPr>
              <a:t>налоги </a:t>
            </a:r>
            <a:endParaRPr lang="ru-RU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1.Налог на имущество организаций</a:t>
            </a:r>
          </a:p>
          <a:p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2.Игорный налог</a:t>
            </a:r>
          </a:p>
          <a:p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3.Транспортный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налог</a:t>
            </a:r>
          </a:p>
          <a:p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2000" b="1" dirty="0">
                <a:latin typeface="Arial" panose="020B0604020202020204" pitchFamily="34" charset="0"/>
                <a:cs typeface="Arial" panose="020B0604020202020204" pitchFamily="34" charset="0"/>
              </a:rPr>
              <a:t>3.Местные </a:t>
            </a:r>
            <a:r>
              <a:rPr lang="ru-RU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налоги</a:t>
            </a:r>
            <a:endParaRPr lang="ru-RU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1.Земельный налог</a:t>
            </a:r>
          </a:p>
          <a:p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2.Налог на имущество физических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лиц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Торговый сбор</a:t>
            </a:r>
          </a:p>
        </p:txBody>
      </p:sp>
    </p:spTree>
    <p:extLst>
      <p:ext uri="{BB962C8B-B14F-4D97-AF65-F5344CB8AC3E}">
        <p14:creationId xmlns:p14="http://schemas.microsoft.com/office/powerpoint/2010/main" val="2595665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47664" y="692696"/>
            <a:ext cx="705678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По методу взимания налоги делятся </a:t>
            </a:r>
            <a:endParaRPr lang="ru-RU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ru-RU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на </a:t>
            </a:r>
            <a:r>
              <a:rPr 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>прямые и косвенные</a:t>
            </a:r>
            <a:endParaRPr lang="ru-RU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187624" y="1700808"/>
            <a:ext cx="756084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Прямые </a:t>
            </a:r>
            <a:r>
              <a:rPr 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>налоги взимаются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 с имущества плательщика и его </a:t>
            </a: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доходов, характеризуется 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отсутствием каких-либо посредников в установлении налоговых платежей.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151620" y="3439886"/>
            <a:ext cx="763284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>Косвенный заранее включается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 в стоимость товара или услуги, и потребитель вместе с приобретением предмета уплачивает и налог</a:t>
            </a:r>
          </a:p>
        </p:txBody>
      </p:sp>
    </p:spTree>
    <p:extLst>
      <p:ext uri="{BB962C8B-B14F-4D97-AF65-F5344CB8AC3E}">
        <p14:creationId xmlns:p14="http://schemas.microsoft.com/office/powerpoint/2010/main" val="2356498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59632" y="620688"/>
            <a:ext cx="7128792" cy="52014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 </a:t>
            </a:r>
            <a:r>
              <a:rPr lang="ru-RU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Прямые </a:t>
            </a:r>
            <a:r>
              <a:rPr 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>налоги</a:t>
            </a:r>
            <a:r>
              <a:rPr lang="ru-RU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endParaRPr lang="ru-RU" dirty="0"/>
          </a:p>
          <a:p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Налог на доходы физических лиц (</a:t>
            </a: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НДФЛ, подоходный налог)</a:t>
            </a:r>
            <a:endParaRPr lang="ru-RU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Налог на </a:t>
            </a: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имущество</a:t>
            </a:r>
            <a:endParaRPr lang="ru-RU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Налог на прибыль</a:t>
            </a:r>
          </a:p>
          <a:p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Игорный налог</a:t>
            </a:r>
          </a:p>
          <a:p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Земельный налог</a:t>
            </a:r>
          </a:p>
          <a:p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Водный налог</a:t>
            </a:r>
          </a:p>
          <a:p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Налог на добычу полезных ископаемых</a:t>
            </a:r>
          </a:p>
          <a:p>
            <a:endParaRPr lang="ru-RU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>Косвенные налоги</a:t>
            </a:r>
            <a:r>
              <a:rPr lang="ru-RU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endParaRPr lang="ru-RU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Налог на добавленную стоимость (НДС)</a:t>
            </a:r>
          </a:p>
          <a:p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Акцизы</a:t>
            </a:r>
          </a:p>
          <a:p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Таможенный сбор</a:t>
            </a:r>
            <a:endParaRPr lang="ru-RU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21520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videouroki.net/videouroki/conspekty/obsch1011/29-vidy-i-funktsii-naloghov.files/image025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620688"/>
            <a:ext cx="7416824" cy="45201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14216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63013" y="633061"/>
            <a:ext cx="7920880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4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Прогрессивные налоги </a:t>
            </a: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— налоги, у которых налоговая ставка повышается с увеличением уровня дохода и падает с его понижением. </a:t>
            </a:r>
          </a:p>
          <a:p>
            <a:endParaRPr lang="ru-RU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Регрессивные налоги </a:t>
            </a: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— налоги, чья ставка налога снижается при увеличении уровня дохода и увеличивается при его снижении. </a:t>
            </a:r>
          </a:p>
          <a:p>
            <a:endParaRPr lang="ru-RU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Пропорциональные налоги </a:t>
            </a: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— налоги, ставка которых не зависит от величины облагаемого дохода. </a:t>
            </a:r>
            <a:endParaRPr lang="ru-RU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34754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309</TotalTime>
  <Words>562</Words>
  <Application>Microsoft Office PowerPoint</Application>
  <PresentationFormat>Экран (4:3)</PresentationFormat>
  <Paragraphs>103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Admin</cp:lastModifiedBy>
  <cp:revision>20</cp:revision>
  <dcterms:created xsi:type="dcterms:W3CDTF">2019-02-09T13:20:05Z</dcterms:created>
  <dcterms:modified xsi:type="dcterms:W3CDTF">2019-02-10T11:09:30Z</dcterms:modified>
</cp:coreProperties>
</file>